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2"/>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刘付观生" initials="刘付观生" lastIdx="3" clrIdx="0"/>
  <p:cmAuthor id="1" name="liufuguansheng" initials="liufu" lastIdx="1" clrIdx="1"/>
  <p:cmAuthor id="2" name="作者" initials="A" lastIdx="0" clrIdx="1"/>
  <p:cmAuthor id="3" name="ITC" initial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6" Type="http://schemas.openxmlformats.org/officeDocument/2006/relationships/commentAuthors" Target="commentAuthors.xml"/><Relationship Id="rId95" Type="http://schemas.openxmlformats.org/officeDocument/2006/relationships/tableStyles" Target="tableStyles.xml"/><Relationship Id="rId94" Type="http://schemas.openxmlformats.org/officeDocument/2006/relationships/viewProps" Target="viewProps.xml"/><Relationship Id="rId93" Type="http://schemas.openxmlformats.org/officeDocument/2006/relationships/presProps" Target="presProps.xml"/><Relationship Id="rId92" Type="http://schemas.openxmlformats.org/officeDocument/2006/relationships/notesMaster" Target="notesMasters/notesMaster1.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669D0FD-6CBA-4812-B7D3-AE2EE11F0D29}"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hyperlink" Target="https://www.baogaoting.com"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24.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5" Type="http://schemas.openxmlformats.org/officeDocument/2006/relationships/slideLayout" Target="../slideLayouts/slideLayout1.xml"/><Relationship Id="rId24" Type="http://schemas.openxmlformats.org/officeDocument/2006/relationships/image" Target="../media/image52.png"/><Relationship Id="rId23" Type="http://schemas.openxmlformats.org/officeDocument/2006/relationships/image" Target="../media/image51.png"/><Relationship Id="rId22" Type="http://schemas.openxmlformats.org/officeDocument/2006/relationships/image" Target="../media/image50.png"/><Relationship Id="rId21" Type="http://schemas.openxmlformats.org/officeDocument/2006/relationships/image" Target="../media/image49.png"/><Relationship Id="rId20" Type="http://schemas.openxmlformats.org/officeDocument/2006/relationships/image" Target="../media/image48.png"/><Relationship Id="rId2" Type="http://schemas.openxmlformats.org/officeDocument/2006/relationships/image" Target="../media/image30.png"/><Relationship Id="rId19" Type="http://schemas.openxmlformats.org/officeDocument/2006/relationships/image" Target="../media/image47.png"/><Relationship Id="rId18" Type="http://schemas.openxmlformats.org/officeDocument/2006/relationships/image" Target="../media/image46.png"/><Relationship Id="rId17" Type="http://schemas.openxmlformats.org/officeDocument/2006/relationships/image" Target="../media/image45.png"/><Relationship Id="rId16" Type="http://schemas.openxmlformats.org/officeDocument/2006/relationships/image" Target="../media/image44.png"/><Relationship Id="rId15" Type="http://schemas.openxmlformats.org/officeDocument/2006/relationships/image" Target="../media/image43.png"/><Relationship Id="rId14" Type="http://schemas.openxmlformats.org/officeDocument/2006/relationships/image" Target="../media/image42.png"/><Relationship Id="rId13" Type="http://schemas.openxmlformats.org/officeDocument/2006/relationships/image" Target="../media/image41.png"/><Relationship Id="rId12" Type="http://schemas.openxmlformats.org/officeDocument/2006/relationships/image" Target="../media/image40.png"/><Relationship Id="rId11" Type="http://schemas.openxmlformats.org/officeDocument/2006/relationships/image" Target="../media/image39.png"/><Relationship Id="rId10" Type="http://schemas.openxmlformats.org/officeDocument/2006/relationships/image" Target="../media/image38.png"/><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8.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9.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2.png"/><Relationship Id="rId1" Type="http://schemas.openxmlformats.org/officeDocument/2006/relationships/image" Target="../media/image61.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3.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5.png"/><Relationship Id="rId1" Type="http://schemas.openxmlformats.org/officeDocument/2006/relationships/image" Target="../media/image64.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7.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8.jpe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3.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4.jpe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27.png"/><Relationship Id="rId1" Type="http://schemas.openxmlformats.org/officeDocument/2006/relationships/image" Target="../media/image75.jpe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8.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9.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0.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1.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3.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4.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6.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7.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8.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9.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0.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3.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4.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5.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6.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7.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4.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8.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9.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0.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1.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2.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3.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4.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5.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6.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7.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8.jpe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7.png"/><Relationship Id="rId2" Type="http://schemas.openxmlformats.org/officeDocument/2006/relationships/image" Target="../media/image110.png"/><Relationship Id="rId1" Type="http://schemas.openxmlformats.org/officeDocument/2006/relationships/image" Target="../media/image10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1.jpe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2.jpe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3.jpe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4.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5.jpe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6.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7.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8.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9.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1.jpe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2.jpe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3.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4.jpe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5.jpe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6.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7.jpe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8.png"/></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image" Target="../media/image12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jpe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rId1" action="ppaction://hlinkfile"/>
          </p:cNvPr>
          <p:cNvPicPr>
            <a:picLocks noChangeAspect="1"/>
          </p:cNvPicPr>
          <p:nvPr/>
        </p:nvPicPr>
        <p:blipFill>
          <a:blip r:embed="rId2"/>
          <a:stretch>
            <a:fillRect/>
          </a:stretch>
        </p:blipFill>
        <p:spPr>
          <a:xfrm rot="21600000">
            <a:off x="0" y="0"/>
            <a:ext cx="12192000" cy="6858000"/>
          </a:xfrm>
          <a:prstGeom prst="rect">
            <a:avLst/>
          </a:prstGeom>
        </p:spPr>
      </p:pic>
      <p:sp>
        <p:nvSpPr>
          <p:cNvPr id="4" name="textbox 4"/>
          <p:cNvSpPr/>
          <p:nvPr/>
        </p:nvSpPr>
        <p:spPr>
          <a:xfrm>
            <a:off x="3291073" y="1975403"/>
            <a:ext cx="5603875" cy="1673860"/>
          </a:xfrm>
          <a:prstGeom prst="rect">
            <a:avLst/>
          </a:prstGeom>
        </p:spPr>
        <p:txBody>
          <a:bodyPr vert="horz" wrap="square" lIns="0" tIns="0" rIns="0" bIns="0"/>
          <a:lstStyle/>
          <a:p>
            <a:pPr algn="l" rtl="0" eaLnBrk="0">
              <a:lnSpc>
                <a:spcPct val="73000"/>
              </a:lnSpc>
            </a:pPr>
            <a:endParaRPr lang="en-US" altLang="en-US" sz="100" dirty="0"/>
          </a:p>
          <a:p>
            <a:pPr marL="1793240" algn="l" rtl="0" eaLnBrk="0">
              <a:lnSpc>
                <a:spcPct val="93000"/>
              </a:lnSpc>
            </a:pPr>
            <a:r>
              <a:rPr sz="39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数字孪生</a:t>
            </a:r>
            <a:endParaRPr lang="en-US" altLang="en-US" sz="3900" dirty="0"/>
          </a:p>
          <a:p>
            <a:pPr algn="l" rtl="0" eaLnBrk="0">
              <a:lnSpc>
                <a:spcPct val="129000"/>
              </a:lnSpc>
            </a:pPr>
            <a:endParaRPr lang="en-US" altLang="en-US" sz="1000" dirty="0"/>
          </a:p>
          <a:p>
            <a:pPr algn="l" rtl="0" eaLnBrk="0">
              <a:lnSpc>
                <a:spcPct val="130000"/>
              </a:lnSpc>
            </a:pPr>
            <a:endParaRPr lang="en-US" altLang="en-US" sz="1000" dirty="0"/>
          </a:p>
          <a:p>
            <a:pPr algn="l" rtl="0" eaLnBrk="0">
              <a:lnSpc>
                <a:spcPct val="109000"/>
              </a:lnSpc>
            </a:pPr>
            <a:endParaRPr lang="en-US" altLang="en-US" sz="900" dirty="0"/>
          </a:p>
          <a:p>
            <a:pPr marL="12700" algn="l" rtl="0" eaLnBrk="0">
              <a:lnSpc>
                <a:spcPct val="93000"/>
              </a:lnSpc>
              <a:spcBef>
                <a:spcPts val="5"/>
              </a:spcBef>
            </a:pPr>
            <a:r>
              <a:rPr sz="39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数字化基础建设的新基石</a:t>
            </a:r>
            <a:endParaRPr lang="en-US" altLang="en-US" sz="3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60"/>
          <p:cNvPicPr>
            <a:picLocks noChangeAspect="1"/>
          </p:cNvPicPr>
          <p:nvPr/>
        </p:nvPicPr>
        <p:blipFill>
          <a:blip r:embed="rId1"/>
          <a:stretch>
            <a:fillRect/>
          </a:stretch>
        </p:blipFill>
        <p:spPr>
          <a:xfrm rot="21600000">
            <a:off x="0" y="0"/>
            <a:ext cx="12192000" cy="6858000"/>
          </a:xfrm>
          <a:prstGeom prst="rect">
            <a:avLst/>
          </a:prstGeom>
        </p:spPr>
      </p:pic>
      <p:pic>
        <p:nvPicPr>
          <p:cNvPr id="62" name="picture 62"/>
          <p:cNvPicPr>
            <a:picLocks noChangeAspect="1"/>
          </p:cNvPicPr>
          <p:nvPr/>
        </p:nvPicPr>
        <p:blipFill>
          <a:blip r:embed="rId2"/>
          <a:stretch>
            <a:fillRect/>
          </a:stretch>
        </p:blipFill>
        <p:spPr>
          <a:xfrm rot="21600000">
            <a:off x="4847335" y="1389608"/>
            <a:ext cx="7239889" cy="4660264"/>
          </a:xfrm>
          <a:prstGeom prst="rect">
            <a:avLst/>
          </a:prstGeom>
        </p:spPr>
      </p:pic>
      <p:graphicFrame>
        <p:nvGraphicFramePr>
          <p:cNvPr id="64" name="table 64"/>
          <p:cNvGraphicFramePr>
            <a:graphicFrameLocks noGrp="1"/>
          </p:cNvGraphicFramePr>
          <p:nvPr/>
        </p:nvGraphicFramePr>
        <p:xfrm>
          <a:off x="11398" y="0"/>
          <a:ext cx="4670425" cy="6797675"/>
        </p:xfrm>
        <a:graphic>
          <a:graphicData uri="http://schemas.openxmlformats.org/drawingml/2006/table">
            <a:tbl>
              <a:tblPr/>
              <a:tblGrid>
                <a:gridCol w="4670425"/>
              </a:tblGrid>
              <a:tr h="67945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8000"/>
                        </a:lnSpc>
                      </a:pPr>
                      <a:endParaRPr lang="en-US" altLang="en-US" sz="1000" dirty="0"/>
                    </a:p>
                    <a:p>
                      <a:pPr algn="l" rtl="0" eaLnBrk="0">
                        <a:lnSpc>
                          <a:spcPct val="8000"/>
                        </a:lnSpc>
                      </a:pPr>
                      <a:endParaRPr lang="en-US" altLang="en-US" sz="100" dirty="0"/>
                    </a:p>
                    <a:p>
                      <a:pPr marL="1063625" algn="l" rtl="0" eaLnBrk="0">
                        <a:lnSpc>
                          <a:spcPts val="3260"/>
                        </a:lnSpc>
                      </a:pP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数字孪生背景</a:t>
                      </a:r>
                      <a:endParaRPr lang="en-US" altLang="en-US" sz="2700" dirty="0"/>
                    </a:p>
                    <a:p>
                      <a:pPr algn="l" rtl="0" eaLnBrk="0">
                        <a:lnSpc>
                          <a:spcPct val="115000"/>
                        </a:lnSpc>
                      </a:pPr>
                      <a:endParaRPr lang="en-US" altLang="en-US" sz="1000" dirty="0"/>
                    </a:p>
                    <a:p>
                      <a:pPr algn="l" rtl="0" eaLnBrk="0">
                        <a:lnSpc>
                          <a:spcPct val="115000"/>
                        </a:lnSpc>
                      </a:pPr>
                      <a:endParaRPr lang="en-US" altLang="en-US" sz="1000" dirty="0"/>
                    </a:p>
                    <a:p>
                      <a:pPr algn="l" rtl="0" eaLnBrk="0">
                        <a:lnSpc>
                          <a:spcPct val="115000"/>
                        </a:lnSpc>
                      </a:pPr>
                      <a:endParaRPr lang="en-US" altLang="en-US" sz="1000" dirty="0"/>
                    </a:p>
                    <a:p>
                      <a:pPr algn="l" rtl="0" eaLnBrk="0">
                        <a:lnSpc>
                          <a:spcPct val="115000"/>
                        </a:lnSpc>
                      </a:pPr>
                      <a:endParaRPr lang="en-US" altLang="en-US" sz="1000" dirty="0"/>
                    </a:p>
                    <a:p>
                      <a:pPr algn="l" rtl="0" eaLnBrk="0">
                        <a:lnSpc>
                          <a:spcPct val="115000"/>
                        </a:lnSpc>
                      </a:pPr>
                      <a:endParaRPr lang="en-US" altLang="en-US" sz="1000" dirty="0"/>
                    </a:p>
                    <a:p>
                      <a:pPr marL="868680" algn="l" rtl="0" eaLnBrk="0">
                        <a:lnSpc>
                          <a:spcPct val="88000"/>
                        </a:lnSpc>
                        <a:spcBef>
                          <a:spcPts val="605"/>
                        </a:spcBef>
                      </a:pP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1、西门子MindSphe</a:t>
                      </a:r>
                      <a:r>
                        <a:rPr sz="20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re</a:t>
                      </a:r>
                      <a:endParaRPr lang="en-US" altLang="en-US" sz="2000" dirty="0"/>
                    </a:p>
                    <a:p>
                      <a:pPr algn="l" rtl="0" eaLnBrk="0">
                        <a:lnSpc>
                          <a:spcPct val="157000"/>
                        </a:lnSpc>
                      </a:pPr>
                      <a:endParaRPr lang="en-US" altLang="en-US" sz="1000" dirty="0"/>
                    </a:p>
                    <a:p>
                      <a:pPr marL="861695" algn="l" rtl="0" eaLnBrk="0">
                        <a:lnSpc>
                          <a:spcPct val="88000"/>
                        </a:lnSpc>
                        <a:spcBef>
                          <a:spcPts val="610"/>
                        </a:spcBef>
                      </a:pP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2、特斯拉Gigafactoy</a:t>
                      </a:r>
                      <a:endParaRPr lang="en-US" altLang="en-US" sz="2000" dirty="0"/>
                    </a:p>
                    <a:p>
                      <a:pPr algn="l" rtl="0" eaLnBrk="0">
                        <a:lnSpc>
                          <a:spcPct val="152000"/>
                        </a:lnSpc>
                      </a:pPr>
                      <a:endParaRPr lang="en-US" altLang="en-US" sz="1000" dirty="0"/>
                    </a:p>
                    <a:p>
                      <a:pPr marL="866775" algn="l" rtl="0" eaLnBrk="0">
                        <a:lnSpc>
                          <a:spcPct val="98000"/>
                        </a:lnSpc>
                        <a:spcBef>
                          <a:spcPts val="610"/>
                        </a:spcBef>
                      </a:pPr>
                      <a:r>
                        <a:rPr sz="2000" b="1" kern="0" spc="-2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3、达索波音数字孪生</a:t>
                      </a:r>
                      <a:endParaRPr lang="en-US" altLang="en-US" sz="2000" dirty="0"/>
                    </a:p>
                    <a:p>
                      <a:pPr algn="l" rtl="0" eaLnBrk="0">
                        <a:lnSpc>
                          <a:spcPct val="138000"/>
                        </a:lnSpc>
                      </a:pPr>
                      <a:endParaRPr lang="en-US" altLang="en-US" sz="1000" dirty="0"/>
                    </a:p>
                    <a:p>
                      <a:pPr algn="l" rtl="0" eaLnBrk="0">
                        <a:lnSpc>
                          <a:spcPct val="101000"/>
                        </a:lnSpc>
                      </a:pPr>
                      <a:endParaRPr lang="en-US" altLang="en-US" sz="500" dirty="0"/>
                    </a:p>
                    <a:p>
                      <a:pPr marL="852170" algn="l" rtl="0" eaLnBrk="0">
                        <a:lnSpc>
                          <a:spcPct val="98000"/>
                        </a:lnSpc>
                        <a:spcBef>
                          <a:spcPts val="5"/>
                        </a:spcBef>
                      </a:pP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4、木星数字孪生平台</a:t>
                      </a:r>
                      <a:endParaRPr lang="en-US" altLang="en-US" sz="2000" dirty="0"/>
                    </a:p>
                  </a:txBody>
                  <a:tcPr marL="0" marR="0" marT="0" marB="0" vert="horz">
                    <a:lnL w="12700" cap="flat" cmpd="sng" algn="ctr">
                      <a:solidFill>
                        <a:srgbClr val="00B0F0"/>
                      </a:solidFill>
                      <a:prstDash val="dash"/>
                      <a:round/>
                      <a:headEnd type="none" w="med" len="med"/>
                      <a:tailEnd type="none" w="med" len="med"/>
                    </a:lnL>
                    <a:lnR w="12700" cap="flat" cmpd="sng" algn="ctr">
                      <a:solidFill>
                        <a:srgbClr val="00B0F0"/>
                      </a:solidFill>
                      <a:prstDash val="dash"/>
                      <a:round/>
                      <a:headEnd type="none" w="med" len="med"/>
                      <a:tailEnd type="none" w="med" len="med"/>
                    </a:lnR>
                    <a:lnT w="3175" cap="flat" cmpd="sng" algn="ctr">
                      <a:solidFill>
                        <a:srgbClr val="00B0F0"/>
                      </a:solidFill>
                      <a:prstDash val="dash"/>
                      <a:round/>
                      <a:headEnd type="none" w="med" len="med"/>
                      <a:tailEnd type="none" w="med" len="med"/>
                    </a:lnT>
                    <a:lnB w="12700" cap="flat" cmpd="sng" algn="ctr">
                      <a:solidFill>
                        <a:srgbClr val="00B0F0"/>
                      </a:solidFill>
                      <a:prstDash val="dash"/>
                      <a:round/>
                      <a:headEnd type="none" w="med" len="med"/>
                      <a:tailEnd type="none" w="med" len="med"/>
                    </a:lnB>
                  </a:tcPr>
                </a:tc>
              </a:tr>
            </a:tbl>
          </a:graphicData>
        </a:graphic>
      </p:graphicFrame>
      <p:sp>
        <p:nvSpPr>
          <p:cNvPr id="66" name="textbox 66"/>
          <p:cNvSpPr/>
          <p:nvPr/>
        </p:nvSpPr>
        <p:spPr>
          <a:xfrm>
            <a:off x="5369948" y="632301"/>
            <a:ext cx="2566670" cy="322579"/>
          </a:xfrm>
          <a:prstGeom prst="rect">
            <a:avLst/>
          </a:prstGeom>
        </p:spPr>
        <p:txBody>
          <a:bodyPr vert="horz" wrap="square" lIns="0" tIns="0" rIns="0" bIns="0"/>
          <a:lstStyle/>
          <a:p>
            <a:pPr algn="l" rtl="0" eaLnBrk="0">
              <a:lnSpc>
                <a:spcPct val="73000"/>
              </a:lnSpc>
            </a:pPr>
            <a:endParaRPr lang="en-US" altLang="en-US" sz="100" dirty="0"/>
          </a:p>
          <a:p>
            <a:pPr marL="12700" algn="l" rtl="0" eaLnBrk="0">
              <a:lnSpc>
                <a:spcPct val="98000"/>
              </a:lnSpc>
            </a:pPr>
            <a:r>
              <a:rPr sz="2000" b="1" kern="0" spc="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达索数字化车间生产</a:t>
            </a:r>
            <a:r>
              <a:rPr sz="2000" b="1" kern="0" spc="-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线</a:t>
            </a:r>
            <a:endParaRPr lang="en-US" alt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8"/>
          <p:cNvPicPr>
            <a:picLocks noChangeAspect="1"/>
          </p:cNvPicPr>
          <p:nvPr/>
        </p:nvPicPr>
        <p:blipFill>
          <a:blip r:embed="rId1"/>
          <a:stretch>
            <a:fillRect/>
          </a:stretch>
        </p:blipFill>
        <p:spPr>
          <a:xfrm rot="21600000">
            <a:off x="0" y="0"/>
            <a:ext cx="12192000" cy="6858000"/>
          </a:xfrm>
          <a:prstGeom prst="rect">
            <a:avLst/>
          </a:prstGeom>
        </p:spPr>
      </p:pic>
      <p:pic>
        <p:nvPicPr>
          <p:cNvPr id="70" name="picture 70"/>
          <p:cNvPicPr>
            <a:picLocks noChangeAspect="1"/>
          </p:cNvPicPr>
          <p:nvPr/>
        </p:nvPicPr>
        <p:blipFill>
          <a:blip r:embed="rId2"/>
          <a:stretch>
            <a:fillRect/>
          </a:stretch>
        </p:blipFill>
        <p:spPr>
          <a:xfrm rot="21600000">
            <a:off x="4788280" y="1389608"/>
            <a:ext cx="7327011" cy="4660264"/>
          </a:xfrm>
          <a:prstGeom prst="rect">
            <a:avLst/>
          </a:prstGeom>
        </p:spPr>
      </p:pic>
      <p:graphicFrame>
        <p:nvGraphicFramePr>
          <p:cNvPr id="72" name="table 72"/>
          <p:cNvGraphicFramePr>
            <a:graphicFrameLocks noGrp="1"/>
          </p:cNvGraphicFramePr>
          <p:nvPr/>
        </p:nvGraphicFramePr>
        <p:xfrm>
          <a:off x="11398" y="0"/>
          <a:ext cx="4670425" cy="6797675"/>
        </p:xfrm>
        <a:graphic>
          <a:graphicData uri="http://schemas.openxmlformats.org/drawingml/2006/table">
            <a:tbl>
              <a:tblPr/>
              <a:tblGrid>
                <a:gridCol w="4670425"/>
              </a:tblGrid>
              <a:tr h="6794500">
                <a:tc>
                  <a:txBody>
                    <a:bodyPr/>
                    <a:lstStyle/>
                    <a:p>
                      <a:pPr algn="l" rtl="0" eaLnBrk="0">
                        <a:lnSpc>
                          <a:spcPct val="117000"/>
                        </a:lnSpc>
                      </a:pPr>
                      <a:endParaRPr lang="en-US" altLang="en-US" sz="1000" dirty="0"/>
                    </a:p>
                    <a:p>
                      <a:pPr algn="l" rtl="0" eaLnBrk="0">
                        <a:lnSpc>
                          <a:spcPct val="117000"/>
                        </a:lnSpc>
                      </a:pPr>
                      <a:endParaRPr lang="en-US" altLang="en-US" sz="1000" dirty="0"/>
                    </a:p>
                    <a:p>
                      <a:pPr algn="l" rtl="0" eaLnBrk="0">
                        <a:lnSpc>
                          <a:spcPct val="118000"/>
                        </a:lnSpc>
                      </a:pPr>
                      <a:endParaRPr lang="en-US" altLang="en-US" sz="1000" dirty="0"/>
                    </a:p>
                    <a:p>
                      <a:pPr algn="l" rtl="0" eaLnBrk="0">
                        <a:lnSpc>
                          <a:spcPct val="8000"/>
                        </a:lnSpc>
                      </a:pPr>
                      <a:endParaRPr lang="en-US" altLang="en-US" sz="100" dirty="0"/>
                    </a:p>
                    <a:p>
                      <a:pPr marL="1063625" algn="l" rtl="0" eaLnBrk="0">
                        <a:lnSpc>
                          <a:spcPts val="3260"/>
                        </a:lnSpc>
                      </a:pP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数字孪生背景</a:t>
                      </a:r>
                      <a:endParaRPr lang="en-US" altLang="en-US" sz="2700" dirty="0"/>
                    </a:p>
                    <a:p>
                      <a:pPr algn="l" rtl="0" eaLnBrk="0">
                        <a:lnSpc>
                          <a:spcPct val="115000"/>
                        </a:lnSpc>
                      </a:pPr>
                      <a:endParaRPr lang="en-US" altLang="en-US" sz="1000" dirty="0"/>
                    </a:p>
                    <a:p>
                      <a:pPr algn="l" rtl="0" eaLnBrk="0">
                        <a:lnSpc>
                          <a:spcPct val="115000"/>
                        </a:lnSpc>
                      </a:pPr>
                      <a:endParaRPr lang="en-US" altLang="en-US" sz="1000" dirty="0"/>
                    </a:p>
                    <a:p>
                      <a:pPr algn="l" rtl="0" eaLnBrk="0">
                        <a:lnSpc>
                          <a:spcPct val="115000"/>
                        </a:lnSpc>
                      </a:pPr>
                      <a:endParaRPr lang="en-US" altLang="en-US" sz="1000" dirty="0"/>
                    </a:p>
                    <a:p>
                      <a:pPr algn="l" rtl="0" eaLnBrk="0">
                        <a:lnSpc>
                          <a:spcPct val="115000"/>
                        </a:lnSpc>
                      </a:pPr>
                      <a:endParaRPr lang="en-US" altLang="en-US" sz="1000" dirty="0"/>
                    </a:p>
                    <a:p>
                      <a:pPr algn="l" rtl="0" eaLnBrk="0">
                        <a:lnSpc>
                          <a:spcPct val="115000"/>
                        </a:lnSpc>
                      </a:pPr>
                      <a:endParaRPr lang="en-US" altLang="en-US" sz="1000" dirty="0"/>
                    </a:p>
                    <a:p>
                      <a:pPr marL="868680" algn="l" rtl="0" eaLnBrk="0">
                        <a:lnSpc>
                          <a:spcPct val="88000"/>
                        </a:lnSpc>
                        <a:spcBef>
                          <a:spcPts val="605"/>
                        </a:spcBef>
                      </a:pP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1、西门子MindSphe</a:t>
                      </a:r>
                      <a:r>
                        <a:rPr sz="20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re</a:t>
                      </a:r>
                      <a:endParaRPr lang="en-US" altLang="en-US" sz="2000" dirty="0"/>
                    </a:p>
                    <a:p>
                      <a:pPr algn="l" rtl="0" eaLnBrk="0">
                        <a:lnSpc>
                          <a:spcPct val="157000"/>
                        </a:lnSpc>
                      </a:pPr>
                      <a:endParaRPr lang="en-US" altLang="en-US" sz="1000" dirty="0"/>
                    </a:p>
                    <a:p>
                      <a:pPr marL="861695" algn="l" rtl="0" eaLnBrk="0">
                        <a:lnSpc>
                          <a:spcPct val="88000"/>
                        </a:lnSpc>
                        <a:spcBef>
                          <a:spcPts val="610"/>
                        </a:spcBef>
                      </a:pP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2、特斯拉Gigafactoy</a:t>
                      </a:r>
                      <a:endParaRPr lang="en-US" altLang="en-US" sz="2000" dirty="0"/>
                    </a:p>
                    <a:p>
                      <a:pPr algn="l" rtl="0" eaLnBrk="0">
                        <a:lnSpc>
                          <a:spcPct val="152000"/>
                        </a:lnSpc>
                      </a:pPr>
                      <a:endParaRPr lang="en-US" altLang="en-US" sz="1000" dirty="0"/>
                    </a:p>
                    <a:p>
                      <a:pPr marL="866775" algn="l" rtl="0" eaLnBrk="0">
                        <a:lnSpc>
                          <a:spcPct val="98000"/>
                        </a:lnSpc>
                        <a:spcBef>
                          <a:spcPts val="610"/>
                        </a:spcBef>
                      </a:pPr>
                      <a:r>
                        <a:rPr sz="20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3、达索波音数字孪生</a:t>
                      </a:r>
                      <a:endParaRPr lang="en-US" altLang="en-US" sz="2000" dirty="0"/>
                    </a:p>
                    <a:p>
                      <a:pPr algn="l" rtl="0" eaLnBrk="0">
                        <a:lnSpc>
                          <a:spcPct val="138000"/>
                        </a:lnSpc>
                      </a:pPr>
                      <a:endParaRPr lang="en-US" altLang="en-US" sz="1000" dirty="0"/>
                    </a:p>
                    <a:p>
                      <a:pPr algn="l" rtl="0" eaLnBrk="0">
                        <a:lnSpc>
                          <a:spcPct val="101000"/>
                        </a:lnSpc>
                      </a:pPr>
                      <a:endParaRPr lang="en-US" altLang="en-US" sz="500" dirty="0"/>
                    </a:p>
                    <a:p>
                      <a:pPr marL="852170" algn="l" rtl="0" eaLnBrk="0">
                        <a:lnSpc>
                          <a:spcPct val="98000"/>
                        </a:lnSpc>
                        <a:spcBef>
                          <a:spcPts val="5"/>
                        </a:spcBef>
                      </a:pPr>
                      <a:r>
                        <a:rPr sz="2000" b="1" kern="0" spc="-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4、木星数字孪生平台</a:t>
                      </a:r>
                      <a:endParaRPr lang="en-US" altLang="en-US" sz="2000" dirty="0"/>
                    </a:p>
                  </a:txBody>
                  <a:tcPr marL="0" marR="0" marT="0" marB="0" vert="horz">
                    <a:lnL w="12700" cap="flat" cmpd="sng" algn="ctr">
                      <a:solidFill>
                        <a:srgbClr val="00B0F0"/>
                      </a:solidFill>
                      <a:prstDash val="dash"/>
                      <a:round/>
                      <a:headEnd type="none" w="med" len="med"/>
                      <a:tailEnd type="none" w="med" len="med"/>
                    </a:lnL>
                    <a:lnR w="12700" cap="flat" cmpd="sng" algn="ctr">
                      <a:solidFill>
                        <a:srgbClr val="00B0F0"/>
                      </a:solidFill>
                      <a:prstDash val="dash"/>
                      <a:round/>
                      <a:headEnd type="none" w="med" len="med"/>
                      <a:tailEnd type="none" w="med" len="med"/>
                    </a:lnR>
                    <a:lnT w="3175" cap="flat" cmpd="sng" algn="ctr">
                      <a:solidFill>
                        <a:srgbClr val="00B0F0"/>
                      </a:solidFill>
                      <a:prstDash val="dash"/>
                      <a:round/>
                      <a:headEnd type="none" w="med" len="med"/>
                      <a:tailEnd type="none" w="med" len="med"/>
                    </a:lnT>
                    <a:lnB w="12700" cap="flat" cmpd="sng" algn="ctr">
                      <a:solidFill>
                        <a:srgbClr val="00B0F0"/>
                      </a:solidFill>
                      <a:prstDash val="dash"/>
                      <a:round/>
                      <a:headEnd type="none" w="med" len="med"/>
                      <a:tailEnd type="none" w="med" len="med"/>
                    </a:lnB>
                  </a:tcPr>
                </a:tc>
              </a:tr>
            </a:tbl>
          </a:graphicData>
        </a:graphic>
      </p:graphicFrame>
      <p:sp>
        <p:nvSpPr>
          <p:cNvPr id="74" name="textbox 74"/>
          <p:cNvSpPr/>
          <p:nvPr/>
        </p:nvSpPr>
        <p:spPr>
          <a:xfrm>
            <a:off x="5369693" y="632301"/>
            <a:ext cx="2821939" cy="322579"/>
          </a:xfrm>
          <a:prstGeom prst="rect">
            <a:avLst/>
          </a:prstGeom>
        </p:spPr>
        <p:txBody>
          <a:bodyPr vert="horz" wrap="square" lIns="0" tIns="0" rIns="0" bIns="0"/>
          <a:lstStyle/>
          <a:p>
            <a:pPr algn="l" rtl="0" eaLnBrk="0">
              <a:lnSpc>
                <a:spcPct val="73000"/>
              </a:lnSpc>
            </a:pPr>
            <a:endParaRPr lang="en-US" altLang="en-US" sz="100" dirty="0"/>
          </a:p>
          <a:p>
            <a:pPr marL="12700" algn="l" rtl="0" eaLnBrk="0">
              <a:lnSpc>
                <a:spcPct val="98000"/>
              </a:lnSpc>
            </a:pPr>
            <a:r>
              <a:rPr sz="2000" b="1" kern="0" spc="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木星数字孪生车间生产线</a:t>
            </a:r>
            <a:endParaRPr lang="en-US" alt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6"/>
          <p:cNvPicPr>
            <a:picLocks noChangeAspect="1"/>
          </p:cNvPicPr>
          <p:nvPr/>
        </p:nvPicPr>
        <p:blipFill>
          <a:blip r:embed="rId1"/>
          <a:stretch>
            <a:fillRect/>
          </a:stretch>
        </p:blipFill>
        <p:spPr>
          <a:xfrm rot="21600000">
            <a:off x="0" y="0"/>
            <a:ext cx="12192000" cy="6857998"/>
          </a:xfrm>
          <a:prstGeom prst="rect">
            <a:avLst/>
          </a:prstGeom>
        </p:spPr>
      </p:pic>
      <p:sp>
        <p:nvSpPr>
          <p:cNvPr id="78" name="textbox 78"/>
          <p:cNvSpPr/>
          <p:nvPr/>
        </p:nvSpPr>
        <p:spPr>
          <a:xfrm>
            <a:off x="919535" y="3099227"/>
            <a:ext cx="5100954" cy="1338580"/>
          </a:xfrm>
          <a:prstGeom prst="rect">
            <a:avLst/>
          </a:prstGeom>
        </p:spPr>
        <p:txBody>
          <a:bodyPr vert="horz" wrap="square" lIns="0" tIns="0" rIns="0" bIns="0"/>
          <a:lstStyle/>
          <a:p>
            <a:pPr algn="l" rtl="0" eaLnBrk="0">
              <a:lnSpc>
                <a:spcPct val="94000"/>
              </a:lnSpc>
            </a:pPr>
            <a:endParaRPr lang="en-US" altLang="en-US" sz="100" dirty="0"/>
          </a:p>
          <a:p>
            <a:pPr marL="24765" algn="l" rtl="0" eaLnBrk="0">
              <a:lnSpc>
                <a:spcPct val="93000"/>
              </a:lnSpc>
            </a:pPr>
            <a:r>
              <a:rPr sz="3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二、</a:t>
            </a:r>
            <a:r>
              <a:rPr sz="3900" kern="0" spc="-10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3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数字孪生技术平台</a:t>
            </a:r>
            <a:endParaRPr lang="en-US" altLang="en-US" sz="3900" dirty="0"/>
          </a:p>
          <a:p>
            <a:pPr algn="l" rtl="0" eaLnBrk="0">
              <a:lnSpc>
                <a:spcPct val="132000"/>
              </a:lnSpc>
            </a:pPr>
            <a:endParaRPr lang="en-US" altLang="en-US" sz="1000" dirty="0"/>
          </a:p>
          <a:p>
            <a:pPr algn="l" rtl="0" eaLnBrk="0">
              <a:lnSpc>
                <a:spcPct val="133000"/>
              </a:lnSpc>
            </a:pPr>
            <a:endParaRPr lang="en-US" altLang="en-US" sz="1000" dirty="0"/>
          </a:p>
          <a:p>
            <a:pPr algn="l" rtl="0" eaLnBrk="0">
              <a:lnSpc>
                <a:spcPct val="101000"/>
              </a:lnSpc>
            </a:pPr>
            <a:endParaRPr lang="en-US" altLang="en-US" sz="500" dirty="0"/>
          </a:p>
          <a:p>
            <a:pPr marL="12700" algn="l" rtl="0" eaLnBrk="0">
              <a:lnSpc>
                <a:spcPct val="91000"/>
              </a:lnSpc>
              <a:spcBef>
                <a:spcPts val="5"/>
              </a:spcBef>
            </a:pPr>
            <a:r>
              <a:rPr sz="2000" kern="0" spc="0" dirty="0">
                <a:solidFill>
                  <a:srgbClr val="2E75B6">
                    <a:alpha val="100000"/>
                  </a:srgbClr>
                </a:solidFill>
                <a:latin typeface="Microsoft YaHei" panose="020B0503020204020204" charset="-122"/>
                <a:ea typeface="Microsoft YaHei" panose="020B0503020204020204" charset="-122"/>
                <a:cs typeface="Microsoft YaHei" panose="020B0503020204020204" charset="-122"/>
              </a:rPr>
              <a:t>数字孪生技术基座</a:t>
            </a:r>
            <a:r>
              <a:rPr sz="2000" kern="0" spc="0" dirty="0">
                <a:solidFill>
                  <a:srgbClr val="2E75B6">
                    <a:alpha val="100000"/>
                  </a:srgbClr>
                </a:solidFill>
                <a:latin typeface="Arial" panose="020B0704020202020204"/>
                <a:ea typeface="Arial" panose="020B0704020202020204"/>
                <a:cs typeface="Arial" panose="020B0704020202020204"/>
              </a:rPr>
              <a:t>—</a:t>
            </a:r>
            <a:r>
              <a:rPr sz="2000" kern="0" spc="0" dirty="0">
                <a:solidFill>
                  <a:srgbClr val="2E75B6">
                    <a:alpha val="100000"/>
                  </a:srgbClr>
                </a:solidFill>
                <a:latin typeface="Microsoft YaHei" panose="020B0503020204020204" charset="-122"/>
                <a:ea typeface="Microsoft YaHei" panose="020B0503020204020204" charset="-122"/>
                <a:cs typeface="Microsoft YaHei" panose="020B0503020204020204" charset="-122"/>
              </a:rPr>
              <a:t>工业互联网平台</a:t>
            </a:r>
            <a:endParaRPr lang="en-US" alt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80"/>
          <p:cNvPicPr>
            <a:picLocks noChangeAspect="1"/>
          </p:cNvPicPr>
          <p:nvPr/>
        </p:nvPicPr>
        <p:blipFill>
          <a:blip r:embed="rId1"/>
          <a:stretch>
            <a:fillRect/>
          </a:stretch>
        </p:blipFill>
        <p:spPr>
          <a:xfrm rot="21600000">
            <a:off x="0" y="0"/>
            <a:ext cx="12192000" cy="6857998"/>
          </a:xfrm>
          <a:prstGeom prst="rect">
            <a:avLst/>
          </a:prstGeom>
        </p:spPr>
      </p:pic>
      <p:sp>
        <p:nvSpPr>
          <p:cNvPr id="82" name="textbox 82"/>
          <p:cNvSpPr/>
          <p:nvPr/>
        </p:nvSpPr>
        <p:spPr>
          <a:xfrm>
            <a:off x="996111" y="3198038"/>
            <a:ext cx="10034269" cy="274954"/>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91000"/>
              </a:lnSpc>
            </a:pPr>
            <a:r>
              <a:rPr sz="1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行业供给侧结构性改革                          全产业链一体化建设                           </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经济运行质量和效率</a:t>
            </a:r>
            <a:endParaRPr lang="en-US" altLang="en-US" sz="1800" dirty="0"/>
          </a:p>
        </p:txBody>
      </p:sp>
      <p:sp>
        <p:nvSpPr>
          <p:cNvPr id="84" name="textbox 84"/>
          <p:cNvSpPr/>
          <p:nvPr/>
        </p:nvSpPr>
        <p:spPr>
          <a:xfrm>
            <a:off x="1064561" y="497758"/>
            <a:ext cx="4641215" cy="411480"/>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4000"/>
              </a:lnSpc>
            </a:pP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企业智能工厂发展遇到的问题</a:t>
            </a:r>
            <a:endParaRPr lang="en-US" altLang="en-US" sz="2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6"/>
          <p:cNvPicPr>
            <a:picLocks noChangeAspect="1"/>
          </p:cNvPicPr>
          <p:nvPr/>
        </p:nvPicPr>
        <p:blipFill>
          <a:blip r:embed="rId1"/>
          <a:stretch>
            <a:fillRect/>
          </a:stretch>
        </p:blipFill>
        <p:spPr>
          <a:xfrm rot="21600000">
            <a:off x="0" y="0"/>
            <a:ext cx="12192000" cy="6857998"/>
          </a:xfrm>
          <a:prstGeom prst="rect">
            <a:avLst/>
          </a:prstGeom>
        </p:spPr>
      </p:pic>
      <p:sp>
        <p:nvSpPr>
          <p:cNvPr id="88" name="textbox 88"/>
          <p:cNvSpPr/>
          <p:nvPr/>
        </p:nvSpPr>
        <p:spPr>
          <a:xfrm>
            <a:off x="7781046" y="3201796"/>
            <a:ext cx="3861434" cy="3400425"/>
          </a:xfrm>
          <a:prstGeom prst="rect">
            <a:avLst/>
          </a:prstGeom>
        </p:spPr>
        <p:txBody>
          <a:bodyPr vert="horz" wrap="square" lIns="0" tIns="0" rIns="0" bIns="0"/>
          <a:lstStyle/>
          <a:p>
            <a:pPr algn="l" rtl="0" eaLnBrk="0">
              <a:lnSpc>
                <a:spcPct val="82000"/>
              </a:lnSpc>
            </a:pPr>
            <a:endParaRPr lang="en-US" altLang="en-US" sz="100" dirty="0"/>
          </a:p>
          <a:p>
            <a:pPr marL="84455" algn="l" rtl="0" eaLnBrk="0">
              <a:lnSpc>
                <a:spcPct val="96000"/>
              </a:lnSpc>
            </a:pP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制造业企业全面数字化、</a:t>
            </a:r>
            <a:r>
              <a:rPr sz="1500" b="1" kern="0" spc="-2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网</a:t>
            </a:r>
            <a:r>
              <a:rPr sz="1500" b="1"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络化、</a:t>
            </a:r>
            <a:r>
              <a:rPr sz="1500" b="1" kern="0" spc="-3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智能化</a:t>
            </a:r>
            <a:endParaRPr lang="en-US" altLang="en-US" sz="1500" dirty="0"/>
          </a:p>
          <a:p>
            <a:pPr marL="288290" indent="-275590" algn="l" rtl="0" eaLnBrk="0">
              <a:lnSpc>
                <a:spcPct val="96000"/>
              </a:lnSpc>
              <a:spcBef>
                <a:spcPts val="1380"/>
              </a:spcBef>
              <a:tabLst>
                <a:tab pos="133350" algn="l"/>
              </a:tabLst>
            </a:pPr>
            <a:r>
              <a:rPr sz="14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2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尤其是底层设备设施的数字化</a:t>
            </a:r>
            <a:r>
              <a:rPr sz="1400" kern="0" spc="-2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，通过构建标</a:t>
            </a:r>
            <a:r>
              <a:rPr sz="14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识</a:t>
            </a:r>
            <a:r>
              <a:rPr sz="14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解析体系为工业全要素互联互通提供基础支撑</a:t>
            </a:r>
            <a:endParaRPr lang="en-US" altLang="en-US" sz="1400" dirty="0"/>
          </a:p>
          <a:p>
            <a:pPr algn="l" rtl="0" eaLnBrk="0">
              <a:lnSpc>
                <a:spcPct val="129000"/>
              </a:lnSpc>
            </a:pPr>
            <a:endParaRPr lang="en-US" altLang="en-US" sz="1000" dirty="0"/>
          </a:p>
          <a:p>
            <a:pPr marL="84455" algn="l" rtl="0" eaLnBrk="0">
              <a:lnSpc>
                <a:spcPct val="97000"/>
              </a:lnSpc>
              <a:spcBef>
                <a:spcPts val="455"/>
              </a:spcBef>
            </a:pPr>
            <a:r>
              <a:rPr sz="15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制造能力的平台化</a:t>
            </a:r>
            <a:endParaRPr lang="en-US" altLang="en-US" sz="1500" dirty="0"/>
          </a:p>
          <a:p>
            <a:pPr marL="288290" indent="-275590" algn="l" rtl="0" eaLnBrk="0">
              <a:lnSpc>
                <a:spcPct val="96000"/>
              </a:lnSpc>
              <a:spcBef>
                <a:spcPts val="1255"/>
              </a:spcBef>
              <a:tabLst>
                <a:tab pos="133350" algn="l"/>
              </a:tabLst>
            </a:pPr>
            <a:r>
              <a:rPr sz="14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通过将数据化的制造资源在平台上进行模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块化部署</a:t>
            </a:r>
            <a:r>
              <a:rPr sz="1400" kern="0" spc="-2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，进而实现制造能力的在</a:t>
            </a:r>
            <a:r>
              <a:rPr sz="14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线交易</a:t>
            </a:r>
            <a:endParaRPr lang="en-US" altLang="en-US" sz="1400" dirty="0"/>
          </a:p>
          <a:p>
            <a:pPr algn="l" rtl="0" eaLnBrk="0">
              <a:lnSpc>
                <a:spcPct val="147000"/>
              </a:lnSpc>
            </a:pPr>
            <a:endParaRPr lang="en-US" altLang="en-US" sz="1000" dirty="0"/>
          </a:p>
          <a:p>
            <a:pPr marL="83185" algn="l" rtl="0" eaLnBrk="0">
              <a:lnSpc>
                <a:spcPct val="96000"/>
              </a:lnSpc>
              <a:spcBef>
                <a:spcPts val="460"/>
              </a:spcBef>
            </a:pPr>
            <a:r>
              <a:rPr sz="15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人与机器智能的融合创新</a:t>
            </a:r>
            <a:endParaRPr lang="en-US" altLang="en-US" sz="1500" dirty="0"/>
          </a:p>
          <a:p>
            <a:pPr algn="l" rtl="0" eaLnBrk="0">
              <a:lnSpc>
                <a:spcPct val="106000"/>
              </a:lnSpc>
            </a:pPr>
            <a:endParaRPr lang="en-US" altLang="en-US" sz="1100" dirty="0"/>
          </a:p>
          <a:p>
            <a:pPr algn="l" rtl="0" eaLnBrk="0">
              <a:lnSpc>
                <a:spcPct val="8000"/>
              </a:lnSpc>
            </a:pPr>
            <a:endParaRPr lang="en-US" altLang="en-US" sz="100" dirty="0"/>
          </a:p>
          <a:p>
            <a:pPr marL="290195" indent="-278130" algn="l" rtl="0" eaLnBrk="0">
              <a:lnSpc>
                <a:spcPct val="99000"/>
              </a:lnSpc>
              <a:tabLst>
                <a:tab pos="133350" algn="l"/>
              </a:tabLst>
            </a:pPr>
            <a:r>
              <a:rPr sz="14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通过大数据、人工智能等技术加速工业知识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的沉淀、复用和迭代创新</a:t>
            </a:r>
            <a:r>
              <a:rPr sz="1400" kern="0" spc="-2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，提升各创新主体 </a:t>
            </a:r>
            <a:r>
              <a:rPr sz="14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掌握和运用工业知识的能力</a:t>
            </a:r>
            <a:r>
              <a:rPr sz="1400" kern="0" spc="-2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，大幅降低创新</a:t>
            </a:r>
            <a:r>
              <a:rPr sz="14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门槛和创新成本</a:t>
            </a:r>
            <a:endParaRPr lang="en-US" altLang="en-US" sz="1400" dirty="0"/>
          </a:p>
        </p:txBody>
      </p:sp>
      <p:pic>
        <p:nvPicPr>
          <p:cNvPr id="90" name="picture 90"/>
          <p:cNvPicPr>
            <a:picLocks noChangeAspect="1"/>
          </p:cNvPicPr>
          <p:nvPr/>
        </p:nvPicPr>
        <p:blipFill>
          <a:blip r:embed="rId2"/>
          <a:stretch>
            <a:fillRect/>
          </a:stretch>
        </p:blipFill>
        <p:spPr>
          <a:xfrm rot="21600000">
            <a:off x="7793746" y="5756896"/>
            <a:ext cx="120893" cy="116613"/>
          </a:xfrm>
          <a:prstGeom prst="rect">
            <a:avLst/>
          </a:prstGeom>
        </p:spPr>
      </p:pic>
      <p:pic>
        <p:nvPicPr>
          <p:cNvPr id="92" name="picture 92"/>
          <p:cNvPicPr>
            <a:picLocks noChangeAspect="1"/>
          </p:cNvPicPr>
          <p:nvPr/>
        </p:nvPicPr>
        <p:blipFill>
          <a:blip r:embed="rId2"/>
          <a:stretch>
            <a:fillRect/>
          </a:stretch>
        </p:blipFill>
        <p:spPr>
          <a:xfrm rot="21600000">
            <a:off x="7793746" y="4669420"/>
            <a:ext cx="120893" cy="116613"/>
          </a:xfrm>
          <a:prstGeom prst="rect">
            <a:avLst/>
          </a:prstGeom>
        </p:spPr>
      </p:pic>
      <p:pic>
        <p:nvPicPr>
          <p:cNvPr id="94" name="picture 94"/>
          <p:cNvPicPr>
            <a:picLocks noChangeAspect="1"/>
          </p:cNvPicPr>
          <p:nvPr/>
        </p:nvPicPr>
        <p:blipFill>
          <a:blip r:embed="rId2"/>
          <a:stretch>
            <a:fillRect/>
          </a:stretch>
        </p:blipFill>
        <p:spPr>
          <a:xfrm rot="21600000">
            <a:off x="7793746" y="3623575"/>
            <a:ext cx="120893" cy="116613"/>
          </a:xfrm>
          <a:prstGeom prst="rect">
            <a:avLst/>
          </a:prstGeom>
        </p:spPr>
      </p:pic>
      <p:sp>
        <p:nvSpPr>
          <p:cNvPr id="96" name="textbox 96"/>
          <p:cNvSpPr/>
          <p:nvPr/>
        </p:nvSpPr>
        <p:spPr>
          <a:xfrm>
            <a:off x="619455" y="532002"/>
            <a:ext cx="8545194" cy="1084580"/>
          </a:xfrm>
          <a:prstGeom prst="rect">
            <a:avLst/>
          </a:prstGeom>
        </p:spPr>
        <p:txBody>
          <a:bodyPr vert="horz" wrap="square" lIns="0" tIns="0" rIns="0" bIns="0"/>
          <a:lstStyle/>
          <a:p>
            <a:pPr algn="l" rtl="0" eaLnBrk="0">
              <a:lnSpc>
                <a:spcPct val="77000"/>
              </a:lnSpc>
            </a:pPr>
            <a:endParaRPr lang="en-US" altLang="en-US" sz="100" dirty="0"/>
          </a:p>
          <a:p>
            <a:pPr marL="544830" algn="l" rtl="0" eaLnBrk="0">
              <a:lnSpc>
                <a:spcPct val="91000"/>
              </a:lnSpc>
            </a:pPr>
            <a:r>
              <a:rPr sz="2400" b="1" kern="0" spc="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企业智能工厂发展遇到的</a:t>
            </a:r>
            <a:r>
              <a:rPr sz="2400" b="1" kern="0" spc="-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问题</a:t>
            </a:r>
            <a:endParaRPr lang="en-US" altLang="en-US" sz="2400" dirty="0"/>
          </a:p>
          <a:p>
            <a:pPr algn="l" rtl="0" eaLnBrk="0">
              <a:lnSpc>
                <a:spcPct val="198000"/>
              </a:lnSpc>
            </a:pPr>
            <a:endParaRPr lang="en-US" altLang="en-US" sz="1000" dirty="0"/>
          </a:p>
          <a:p>
            <a:pPr algn="l" rtl="0" eaLnBrk="0">
              <a:lnSpc>
                <a:spcPct val="101000"/>
              </a:lnSpc>
            </a:pPr>
            <a:endParaRPr lang="en-US" altLang="en-US" sz="600" dirty="0"/>
          </a:p>
          <a:p>
            <a:pPr marL="12700" algn="l" rtl="0" eaLnBrk="0">
              <a:lnSpc>
                <a:spcPct val="91000"/>
              </a:lnSpc>
              <a:spcBef>
                <a:spcPts val="0"/>
              </a:spcBef>
            </a:pPr>
            <a:r>
              <a:rPr sz="24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智能工厂管理平台本质是工业能力与I  能力的集成、融合和创新</a:t>
            </a:r>
            <a:endParaRPr lang="en-US" altLang="en-US" sz="2400" dirty="0"/>
          </a:p>
        </p:txBody>
      </p:sp>
      <p:sp>
        <p:nvSpPr>
          <p:cNvPr id="98" name="textbox 98"/>
          <p:cNvSpPr/>
          <p:nvPr/>
        </p:nvSpPr>
        <p:spPr>
          <a:xfrm>
            <a:off x="671120" y="2836875"/>
            <a:ext cx="1998979" cy="2458085"/>
          </a:xfrm>
          <a:prstGeom prst="rect">
            <a:avLst/>
          </a:prstGeom>
        </p:spPr>
        <p:txBody>
          <a:bodyPr vert="horz" wrap="square" lIns="0" tIns="0" rIns="0" bIns="0"/>
          <a:lstStyle/>
          <a:p>
            <a:pPr algn="l" rtl="0" eaLnBrk="0">
              <a:lnSpc>
                <a:spcPct val="44000"/>
              </a:lnSpc>
            </a:pPr>
            <a:endParaRPr lang="en-US" altLang="en-US" sz="100" dirty="0"/>
          </a:p>
          <a:p>
            <a:pPr marL="12700" indent="4445" algn="l" rtl="0" eaLnBrk="0">
              <a:lnSpc>
                <a:spcPct val="100000"/>
              </a:lnSpc>
            </a:pPr>
            <a:r>
              <a:rPr sz="2000" b="1" kern="0" spc="3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智能工厂本质</a:t>
            </a:r>
            <a:r>
              <a:rPr sz="20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b="1" kern="0" spc="3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上是工业能力</a:t>
            </a: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与 IT</a:t>
            </a:r>
            <a:r>
              <a:rPr sz="20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能</a:t>
            </a:r>
            <a:r>
              <a:rPr sz="2000" b="1" kern="0" spc="-1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力 的</a:t>
            </a:r>
            <a:r>
              <a:rPr sz="2000" b="1" kern="0" spc="-1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集</a:t>
            </a:r>
            <a:r>
              <a:rPr sz="20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b="1"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成</a:t>
            </a:r>
            <a:r>
              <a:rPr sz="20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b="1"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2000" b="1" kern="0" spc="-1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b="1"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融合和创   </a:t>
            </a:r>
            <a:r>
              <a:rPr sz="20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新 ，</a:t>
            </a:r>
            <a:r>
              <a:rPr sz="2000" b="1" kern="0" spc="-1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制造能力   </a:t>
            </a:r>
            <a:r>
              <a:rPr sz="2000" b="1" kern="0" spc="3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的平台化是数</a:t>
            </a: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b="1" kern="0" spc="3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字工厂管理平</a:t>
            </a: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台发展的关键</a:t>
            </a:r>
            <a:r>
              <a:rPr sz="2000" b="1" kern="0" spc="-2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2000" dirty="0"/>
          </a:p>
        </p:txBody>
      </p:sp>
      <p:sp>
        <p:nvSpPr>
          <p:cNvPr id="100" name="textbox 100"/>
          <p:cNvSpPr/>
          <p:nvPr/>
        </p:nvSpPr>
        <p:spPr>
          <a:xfrm>
            <a:off x="4033055" y="3153612"/>
            <a:ext cx="2238375" cy="1496694"/>
          </a:xfrm>
          <a:prstGeom prst="rect">
            <a:avLst/>
          </a:prstGeom>
        </p:spPr>
        <p:txBody>
          <a:bodyPr vert="horz" wrap="square" lIns="0" tIns="0" rIns="0" bIns="0"/>
          <a:lstStyle/>
          <a:p>
            <a:pPr algn="l" rtl="0" eaLnBrk="0">
              <a:lnSpc>
                <a:spcPct val="83000"/>
              </a:lnSpc>
            </a:pPr>
            <a:endParaRPr lang="en-US" altLang="en-US" sz="100" dirty="0"/>
          </a:p>
          <a:p>
            <a:pPr marL="1797050" algn="l" rtl="0" eaLnBrk="0">
              <a:lnSpc>
                <a:spcPts val="1815"/>
              </a:lnSpc>
            </a:pPr>
            <a:r>
              <a:rPr sz="24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IT</a:t>
            </a:r>
            <a:endParaRPr lang="en-US" altLang="en-US" sz="2400" dirty="0"/>
          </a:p>
          <a:p>
            <a:pPr algn="r" rtl="0" eaLnBrk="0">
              <a:lnSpc>
                <a:spcPts val="3305"/>
              </a:lnSpc>
            </a:pPr>
            <a:r>
              <a:rPr sz="24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能力</a:t>
            </a:r>
            <a:endParaRPr lang="en-US" altLang="en-US" sz="2400" dirty="0"/>
          </a:p>
          <a:p>
            <a:pPr algn="l" rtl="0" eaLnBrk="0">
              <a:lnSpc>
                <a:spcPct val="157000"/>
              </a:lnSpc>
            </a:pPr>
            <a:endParaRPr lang="en-US" altLang="en-US" sz="1000" dirty="0"/>
          </a:p>
          <a:p>
            <a:pPr marL="12700" algn="l" rtl="0" eaLnBrk="0">
              <a:lnSpc>
                <a:spcPct val="96000"/>
              </a:lnSpc>
              <a:spcBef>
                <a:spcPts val="450"/>
              </a:spcBef>
            </a:pPr>
            <a:r>
              <a:rPr sz="1500" b="1"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集成</a:t>
            </a:r>
            <a:endParaRPr lang="en-US" altLang="en-US" sz="1500" dirty="0"/>
          </a:p>
          <a:p>
            <a:pPr algn="l" rtl="0" eaLnBrk="0">
              <a:lnSpc>
                <a:spcPct val="115000"/>
              </a:lnSpc>
            </a:pPr>
            <a:endParaRPr lang="en-US" altLang="en-US" sz="500" dirty="0"/>
          </a:p>
          <a:p>
            <a:pPr marL="1014730" algn="l" rtl="0" eaLnBrk="0">
              <a:lnSpc>
                <a:spcPct val="95000"/>
              </a:lnSpc>
            </a:pPr>
            <a:r>
              <a:rPr sz="15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融合</a:t>
            </a:r>
            <a:endParaRPr lang="en-US" altLang="en-US" sz="1500" dirty="0"/>
          </a:p>
        </p:txBody>
      </p:sp>
      <p:pic>
        <p:nvPicPr>
          <p:cNvPr id="102" name="picture 102"/>
          <p:cNvPicPr>
            <a:picLocks noChangeAspect="1"/>
          </p:cNvPicPr>
          <p:nvPr/>
        </p:nvPicPr>
        <p:blipFill>
          <a:blip r:embed="rId3"/>
          <a:stretch>
            <a:fillRect/>
          </a:stretch>
        </p:blipFill>
        <p:spPr>
          <a:xfrm rot="21600000">
            <a:off x="10272521" y="0"/>
            <a:ext cx="1919478" cy="1073150"/>
          </a:xfrm>
          <a:prstGeom prst="rect">
            <a:avLst/>
          </a:prstGeom>
        </p:spPr>
      </p:pic>
      <p:sp>
        <p:nvSpPr>
          <p:cNvPr id="104" name="textbox 104"/>
          <p:cNvSpPr/>
          <p:nvPr/>
        </p:nvSpPr>
        <p:spPr>
          <a:xfrm>
            <a:off x="3874907" y="2425141"/>
            <a:ext cx="6287770" cy="321309"/>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7000"/>
              </a:lnSpc>
            </a:pP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智能工厂的本质                       </a:t>
            </a:r>
            <a:r>
              <a:rPr sz="20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智能工厂的发展</a:t>
            </a:r>
            <a:endParaRPr lang="en-US" altLang="en-US" sz="2000" dirty="0"/>
          </a:p>
        </p:txBody>
      </p:sp>
      <p:sp>
        <p:nvSpPr>
          <p:cNvPr id="106" name="textbox 106"/>
          <p:cNvSpPr/>
          <p:nvPr/>
        </p:nvSpPr>
        <p:spPr>
          <a:xfrm>
            <a:off x="6967861" y="3494609"/>
            <a:ext cx="531494" cy="2406650"/>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91000"/>
              </a:lnSpc>
            </a:pP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基础</a:t>
            </a:r>
            <a:endParaRPr lang="en-US" altLang="en-US" sz="2000" dirty="0"/>
          </a:p>
          <a:p>
            <a:pPr algn="l" rtl="0" eaLnBrk="0">
              <a:lnSpc>
                <a:spcPct val="110000"/>
              </a:lnSpc>
            </a:pPr>
            <a:endParaRPr lang="en-US" altLang="en-US" sz="1000" dirty="0"/>
          </a:p>
          <a:p>
            <a:pPr algn="l" rtl="0" eaLnBrk="0">
              <a:lnSpc>
                <a:spcPct val="111000"/>
              </a:lnSpc>
            </a:pPr>
            <a:endParaRPr lang="en-US" altLang="en-US" sz="1000" dirty="0"/>
          </a:p>
          <a:p>
            <a:pPr algn="l" rtl="0" eaLnBrk="0">
              <a:lnSpc>
                <a:spcPct val="111000"/>
              </a:lnSpc>
            </a:pPr>
            <a:endParaRPr lang="en-US" altLang="en-US" sz="1000" dirty="0"/>
          </a:p>
          <a:p>
            <a:pPr algn="l" rtl="0" eaLnBrk="0">
              <a:lnSpc>
                <a:spcPct val="111000"/>
              </a:lnSpc>
            </a:pPr>
            <a:endParaRPr lang="en-US" altLang="en-US" sz="1000" dirty="0"/>
          </a:p>
          <a:p>
            <a:pPr marL="13335" algn="l" rtl="0" eaLnBrk="0">
              <a:lnSpc>
                <a:spcPct val="91000"/>
              </a:lnSpc>
              <a:spcBef>
                <a:spcPts val="605"/>
              </a:spcBef>
            </a:pPr>
            <a:r>
              <a:rPr sz="20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关键</a:t>
            </a:r>
            <a:endParaRPr lang="en-US" altLang="en-US" sz="2000" dirty="0"/>
          </a:p>
          <a:p>
            <a:pPr algn="l" rtl="0" eaLnBrk="0">
              <a:lnSpc>
                <a:spcPct val="118000"/>
              </a:lnSpc>
            </a:pPr>
            <a:endParaRPr lang="en-US" altLang="en-US" sz="1000" dirty="0"/>
          </a:p>
          <a:p>
            <a:pPr algn="l" rtl="0" eaLnBrk="0">
              <a:lnSpc>
                <a:spcPct val="118000"/>
              </a:lnSpc>
            </a:pPr>
            <a:endParaRPr lang="en-US" altLang="en-US" sz="1000" dirty="0"/>
          </a:p>
          <a:p>
            <a:pPr algn="l" rtl="0" eaLnBrk="0">
              <a:lnSpc>
                <a:spcPct val="118000"/>
              </a:lnSpc>
            </a:pPr>
            <a:endParaRPr lang="en-US" altLang="en-US" sz="1000" dirty="0"/>
          </a:p>
          <a:p>
            <a:pPr algn="l" rtl="0" eaLnBrk="0">
              <a:lnSpc>
                <a:spcPct val="119000"/>
              </a:lnSpc>
            </a:pPr>
            <a:endParaRPr lang="en-US" altLang="en-US" sz="1000" dirty="0"/>
          </a:p>
          <a:p>
            <a:pPr algn="l" rtl="0" eaLnBrk="0">
              <a:lnSpc>
                <a:spcPct val="101000"/>
              </a:lnSpc>
            </a:pPr>
            <a:endParaRPr lang="en-US" altLang="en-US" sz="500" dirty="0"/>
          </a:p>
          <a:p>
            <a:pPr marL="12700" algn="l" rtl="0" eaLnBrk="0">
              <a:lnSpc>
                <a:spcPct val="91000"/>
              </a:lnSpc>
              <a:spcBef>
                <a:spcPts val="5"/>
              </a:spcBef>
            </a:pP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核心</a:t>
            </a:r>
            <a:endParaRPr lang="en-US" altLang="en-US" sz="2000" dirty="0"/>
          </a:p>
        </p:txBody>
      </p:sp>
      <p:sp>
        <p:nvSpPr>
          <p:cNvPr id="108" name="textbox 108"/>
          <p:cNvSpPr/>
          <p:nvPr/>
        </p:nvSpPr>
        <p:spPr>
          <a:xfrm>
            <a:off x="3363095" y="4381931"/>
            <a:ext cx="530859" cy="635000"/>
          </a:xfrm>
          <a:prstGeom prst="rect">
            <a:avLst/>
          </a:prstGeom>
        </p:spPr>
        <p:txBody>
          <a:bodyPr vert="horz" wrap="square" lIns="0" tIns="0" rIns="0" bIns="0"/>
          <a:lstStyle/>
          <a:p>
            <a:pPr algn="l" rtl="0" eaLnBrk="0">
              <a:lnSpc>
                <a:spcPct val="83000"/>
              </a:lnSpc>
            </a:pPr>
            <a:endParaRPr lang="en-US" altLang="en-US" sz="100" dirty="0"/>
          </a:p>
          <a:p>
            <a:pPr marL="60325" algn="l" rtl="0" eaLnBrk="0">
              <a:lnSpc>
                <a:spcPts val="1875"/>
              </a:lnSpc>
            </a:pPr>
            <a:r>
              <a:rPr sz="24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OT</a:t>
            </a:r>
            <a:endParaRPr lang="en-US" altLang="en-US" sz="2400" dirty="0"/>
          </a:p>
          <a:p>
            <a:pPr marL="12700" algn="l" rtl="0" eaLnBrk="0">
              <a:lnSpc>
                <a:spcPts val="2925"/>
              </a:lnSpc>
            </a:pPr>
            <a:r>
              <a:rPr sz="20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能力</a:t>
            </a:r>
            <a:endParaRPr lang="en-US" altLang="en-US" sz="2000" dirty="0"/>
          </a:p>
        </p:txBody>
      </p:sp>
      <p:sp>
        <p:nvSpPr>
          <p:cNvPr id="110" name="textbox 110"/>
          <p:cNvSpPr/>
          <p:nvPr/>
        </p:nvSpPr>
        <p:spPr>
          <a:xfrm>
            <a:off x="4383529" y="5250001"/>
            <a:ext cx="429894" cy="244475"/>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6000"/>
              </a:lnSpc>
            </a:pP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创新</a:t>
            </a:r>
            <a:endParaRPr lang="en-US" alt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picture 112"/>
          <p:cNvPicPr>
            <a:picLocks noChangeAspect="1"/>
          </p:cNvPicPr>
          <p:nvPr/>
        </p:nvPicPr>
        <p:blipFill>
          <a:blip r:embed="rId1"/>
          <a:stretch>
            <a:fillRect/>
          </a:stretch>
        </p:blipFill>
        <p:spPr>
          <a:xfrm rot="21600000">
            <a:off x="0" y="0"/>
            <a:ext cx="12192000" cy="6857998"/>
          </a:xfrm>
          <a:prstGeom prst="rect">
            <a:avLst/>
          </a:prstGeom>
        </p:spPr>
      </p:pic>
      <p:sp>
        <p:nvSpPr>
          <p:cNvPr id="114" name="textbox 114"/>
          <p:cNvSpPr/>
          <p:nvPr/>
        </p:nvSpPr>
        <p:spPr>
          <a:xfrm>
            <a:off x="718286" y="1394891"/>
            <a:ext cx="10645775" cy="562609"/>
          </a:xfrm>
          <a:prstGeom prst="rect">
            <a:avLst/>
          </a:prstGeom>
        </p:spPr>
        <p:txBody>
          <a:bodyPr vert="horz" wrap="square" lIns="0" tIns="0" rIns="0" bIns="0"/>
          <a:lstStyle/>
          <a:p>
            <a:pPr algn="l" rtl="0" eaLnBrk="0">
              <a:lnSpc>
                <a:spcPct val="79000"/>
              </a:lnSpc>
            </a:pPr>
            <a:endParaRPr lang="en-US" altLang="en-US" sz="100" dirty="0"/>
          </a:p>
          <a:p>
            <a:pPr marL="12700" indent="15875" algn="l" rtl="0" eaLnBrk="0">
              <a:lnSpc>
                <a:spcPct val="98000"/>
              </a:lnSpc>
            </a:pPr>
            <a:r>
              <a:rPr sz="1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IT</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资源广泛互联促进了</a:t>
            </a:r>
            <a:r>
              <a:rPr sz="1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IT</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能力软件化、模块化、平台化</a:t>
            </a:r>
            <a:r>
              <a:rPr sz="1800" b="1" kern="0" spc="-2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800" b="1" kern="0" spc="-3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IT</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能力的平台化为制造资源和制造能力按需在线</a:t>
            </a:r>
            <a:r>
              <a:rPr sz="1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动态配置奠定了基础。</a:t>
            </a:r>
            <a:endParaRPr lang="en-US" altLang="en-US" sz="1800" dirty="0"/>
          </a:p>
        </p:txBody>
      </p:sp>
      <p:sp>
        <p:nvSpPr>
          <p:cNvPr id="116" name="textbox 116"/>
          <p:cNvSpPr/>
          <p:nvPr/>
        </p:nvSpPr>
        <p:spPr>
          <a:xfrm>
            <a:off x="3994022" y="4593463"/>
            <a:ext cx="2520950" cy="1798320"/>
          </a:xfrm>
          <a:prstGeom prst="rect">
            <a:avLst/>
          </a:prstGeom>
        </p:spPr>
        <p:txBody>
          <a:bodyPr vert="horz" wrap="square" lIns="0" tIns="0" rIns="0" bIns="0"/>
          <a:lstStyle/>
          <a:p>
            <a:pPr algn="l" rtl="0" eaLnBrk="0">
              <a:lnSpc>
                <a:spcPct val="75000"/>
              </a:lnSpc>
            </a:pPr>
            <a:endParaRPr lang="en-US" altLang="en-US" sz="100" dirty="0"/>
          </a:p>
          <a:p>
            <a:pPr marL="751840" algn="l" rtl="0" eaLnBrk="0">
              <a:lnSpc>
                <a:spcPct val="91000"/>
              </a:lnSpc>
            </a:pPr>
            <a:r>
              <a:rPr sz="24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解耦</a:t>
            </a:r>
            <a:endParaRPr lang="en-US" altLang="en-US" sz="2400" dirty="0"/>
          </a:p>
          <a:p>
            <a:pPr marL="12700" algn="l" rtl="0" eaLnBrk="0">
              <a:lnSpc>
                <a:spcPct val="90000"/>
              </a:lnSpc>
              <a:spcBef>
                <a:spcPts val="20"/>
              </a:spcBef>
            </a:pP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软件</a:t>
            </a:r>
            <a:endParaRPr lang="en-US" altLang="en-US" sz="1800" dirty="0"/>
          </a:p>
          <a:p>
            <a:pPr algn="l" rtl="0" eaLnBrk="0">
              <a:lnSpc>
                <a:spcPct val="110000"/>
              </a:lnSpc>
            </a:pPr>
            <a:endParaRPr lang="en-US" altLang="en-US" sz="1000" dirty="0"/>
          </a:p>
          <a:p>
            <a:pPr marL="1353185" algn="l" rtl="0" eaLnBrk="0">
              <a:lnSpc>
                <a:spcPct val="91000"/>
              </a:lnSpc>
              <a:spcBef>
                <a:spcPts val="545"/>
              </a:spcBef>
            </a:pP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平台</a:t>
            </a:r>
            <a:endParaRPr lang="en-US" altLang="en-US" sz="1800" dirty="0"/>
          </a:p>
          <a:p>
            <a:pPr algn="l" rtl="0" eaLnBrk="0">
              <a:lnSpc>
                <a:spcPct val="115000"/>
              </a:lnSpc>
            </a:pPr>
            <a:endParaRPr lang="en-US" altLang="en-US" sz="1000" dirty="0"/>
          </a:p>
          <a:p>
            <a:pPr algn="l" rtl="0" eaLnBrk="0">
              <a:lnSpc>
                <a:spcPct val="115000"/>
              </a:lnSpc>
            </a:pPr>
            <a:endParaRPr lang="en-US" altLang="en-US" sz="1000" dirty="0"/>
          </a:p>
          <a:p>
            <a:pPr algn="l" rtl="0" eaLnBrk="0">
              <a:lnSpc>
                <a:spcPct val="101000"/>
              </a:lnSpc>
            </a:pPr>
            <a:endParaRPr lang="en-US" altLang="en-US" sz="500" dirty="0"/>
          </a:p>
          <a:p>
            <a:pPr algn="r" rtl="0" eaLnBrk="0">
              <a:lnSpc>
                <a:spcPct val="91000"/>
              </a:lnSpc>
              <a:spcBef>
                <a:spcPts val="0"/>
              </a:spcBef>
            </a:pPr>
            <a:r>
              <a:rPr sz="20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I  资源      广泛互联</a:t>
            </a:r>
            <a:endParaRPr lang="en-US" altLang="en-US" sz="2000" dirty="0"/>
          </a:p>
        </p:txBody>
      </p:sp>
      <p:sp>
        <p:nvSpPr>
          <p:cNvPr id="118" name="textbox 118"/>
          <p:cNvSpPr/>
          <p:nvPr/>
        </p:nvSpPr>
        <p:spPr>
          <a:xfrm>
            <a:off x="8183633" y="5138444"/>
            <a:ext cx="2929889" cy="1314450"/>
          </a:xfrm>
          <a:prstGeom prst="rect">
            <a:avLst/>
          </a:prstGeom>
        </p:spPr>
        <p:txBody>
          <a:bodyPr vert="horz" wrap="square" lIns="0" tIns="0" rIns="0" bIns="0"/>
          <a:lstStyle/>
          <a:p>
            <a:pPr algn="l" rtl="0" eaLnBrk="0">
              <a:lnSpc>
                <a:spcPct val="77000"/>
              </a:lnSpc>
            </a:pPr>
            <a:endParaRPr lang="en-US" altLang="en-US" sz="100" dirty="0"/>
          </a:p>
          <a:p>
            <a:pPr marL="283845" indent="-271780" algn="l" rtl="0" eaLnBrk="0">
              <a:lnSpc>
                <a:spcPct val="117000"/>
              </a:lnSpc>
            </a:pPr>
            <a:r>
              <a:rPr sz="1500" kern="0" spc="130" dirty="0">
                <a:solidFill>
                  <a:srgbClr val="FFFFFF">
                    <a:alpha val="100000"/>
                  </a:srgbClr>
                </a:solidFill>
                <a:latin typeface="Arial" panose="020B0704020202020204"/>
                <a:ea typeface="Arial" panose="020B0704020202020204"/>
                <a:cs typeface="Arial" panose="020B0704020202020204"/>
              </a:rPr>
              <a:t>.  </a:t>
            </a:r>
            <a:r>
              <a:rPr sz="1500" b="1" kern="0" spc="1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为制造资源和制造能力的按需</a:t>
            </a:r>
            <a:r>
              <a:rPr sz="15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在线动态配置奠定基础</a:t>
            </a:r>
            <a:endParaRPr lang="en-US" altLang="en-US" sz="1500" dirty="0"/>
          </a:p>
          <a:p>
            <a:pPr algn="l" rtl="0" eaLnBrk="0">
              <a:lnSpc>
                <a:spcPct val="131000"/>
              </a:lnSpc>
            </a:pPr>
            <a:endParaRPr lang="en-US" altLang="en-US" sz="1000" dirty="0"/>
          </a:p>
          <a:p>
            <a:pPr algn="l" rtl="0" eaLnBrk="0">
              <a:lnSpc>
                <a:spcPct val="132000"/>
              </a:lnSpc>
            </a:pPr>
            <a:endParaRPr lang="en-US" altLang="en-US" sz="1000" dirty="0"/>
          </a:p>
          <a:p>
            <a:pPr algn="l" rtl="0" eaLnBrk="0">
              <a:lnSpc>
                <a:spcPct val="101000"/>
              </a:lnSpc>
            </a:pPr>
            <a:endParaRPr lang="en-US" altLang="en-US" sz="500" dirty="0"/>
          </a:p>
          <a:p>
            <a:pPr marL="504190" algn="l" rtl="0" eaLnBrk="0">
              <a:lnSpc>
                <a:spcPct val="91000"/>
              </a:lnSpc>
              <a:spcBef>
                <a:spcPts val="0"/>
              </a:spcBef>
            </a:pPr>
            <a:r>
              <a:rPr sz="20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数字工厂管理平台</a:t>
            </a:r>
            <a:endParaRPr lang="en-US" altLang="en-US" sz="2000" dirty="0"/>
          </a:p>
        </p:txBody>
      </p:sp>
      <p:pic>
        <p:nvPicPr>
          <p:cNvPr id="120" name="picture 120"/>
          <p:cNvPicPr>
            <a:picLocks noChangeAspect="1"/>
          </p:cNvPicPr>
          <p:nvPr/>
        </p:nvPicPr>
        <p:blipFill>
          <a:blip r:embed="rId2"/>
          <a:stretch>
            <a:fillRect/>
          </a:stretch>
        </p:blipFill>
        <p:spPr>
          <a:xfrm rot="21600000">
            <a:off x="10272521" y="0"/>
            <a:ext cx="1919478" cy="1073150"/>
          </a:xfrm>
          <a:prstGeom prst="rect">
            <a:avLst/>
          </a:prstGeom>
        </p:spPr>
      </p:pic>
      <p:sp>
        <p:nvSpPr>
          <p:cNvPr id="122" name="textbox 122"/>
          <p:cNvSpPr/>
          <p:nvPr/>
        </p:nvSpPr>
        <p:spPr>
          <a:xfrm>
            <a:off x="1107440" y="597814"/>
            <a:ext cx="5209540" cy="360045"/>
          </a:xfrm>
          <a:prstGeom prst="rect">
            <a:avLst/>
          </a:prstGeom>
        </p:spPr>
        <p:txBody>
          <a:bodyPr vert="horz" wrap="square" lIns="0" tIns="0" rIns="0" bIns="0"/>
          <a:lstStyle/>
          <a:p>
            <a:pPr algn="l" rtl="0" eaLnBrk="0">
              <a:lnSpc>
                <a:spcPct val="91000"/>
              </a:lnSpc>
            </a:pPr>
            <a:endParaRPr lang="en-US" altLang="en-US" sz="100" dirty="0"/>
          </a:p>
          <a:p>
            <a:pPr marL="12700" algn="l" rtl="0" eaLnBrk="0">
              <a:lnSpc>
                <a:spcPct val="91000"/>
              </a:lnSpc>
            </a:pPr>
            <a:r>
              <a:rPr sz="2400" b="1" kern="0" spc="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数字工厂管理平台的提出及其战略意义</a:t>
            </a:r>
            <a:endParaRPr lang="en-US" altLang="en-US" sz="2400" dirty="0"/>
          </a:p>
        </p:txBody>
      </p:sp>
      <p:sp>
        <p:nvSpPr>
          <p:cNvPr id="124" name="textbox 124"/>
          <p:cNvSpPr/>
          <p:nvPr/>
        </p:nvSpPr>
        <p:spPr>
          <a:xfrm>
            <a:off x="5496342" y="2429458"/>
            <a:ext cx="1115694" cy="1065530"/>
          </a:xfrm>
          <a:prstGeom prst="rect">
            <a:avLst/>
          </a:prstGeom>
        </p:spPr>
        <p:txBody>
          <a:bodyPr vert="horz" wrap="square" lIns="0" tIns="0" rIns="0" bIns="0"/>
          <a:lstStyle/>
          <a:p>
            <a:pPr algn="l" rtl="0" eaLnBrk="0">
              <a:lnSpc>
                <a:spcPct val="92000"/>
              </a:lnSpc>
            </a:pPr>
            <a:endParaRPr lang="en-US" altLang="en-US" sz="100" dirty="0"/>
          </a:p>
          <a:p>
            <a:pPr marL="12700" algn="l" rtl="0" eaLnBrk="0">
              <a:lnSpc>
                <a:spcPct val="82000"/>
              </a:lnSpc>
              <a:tabLst>
                <a:tab pos="184785" algn="l"/>
              </a:tabLst>
            </a:pPr>
            <a:r>
              <a:rPr sz="2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软件化</a:t>
            </a:r>
            <a:endParaRPr lang="en-US" altLang="en-US" sz="2000" dirty="0"/>
          </a:p>
          <a:p>
            <a:pPr marL="12700" algn="l" rtl="0" eaLnBrk="0">
              <a:lnSpc>
                <a:spcPct val="129000"/>
              </a:lnSpc>
              <a:spcBef>
                <a:spcPts val="15"/>
              </a:spcBef>
              <a:tabLst>
                <a:tab pos="184785" algn="l"/>
                <a:tab pos="185420" algn="l"/>
              </a:tabLst>
            </a:pPr>
            <a:r>
              <a:rPr sz="2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模块化</a:t>
            </a: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平台化</a:t>
            </a:r>
            <a:endParaRPr lang="en-US" altLang="en-US" sz="2000" dirty="0"/>
          </a:p>
        </p:txBody>
      </p:sp>
      <p:pic>
        <p:nvPicPr>
          <p:cNvPr id="126" name="picture 126"/>
          <p:cNvPicPr>
            <a:picLocks noChangeAspect="1"/>
          </p:cNvPicPr>
          <p:nvPr/>
        </p:nvPicPr>
        <p:blipFill>
          <a:blip r:embed="rId3"/>
          <a:stretch>
            <a:fillRect/>
          </a:stretch>
        </p:blipFill>
        <p:spPr>
          <a:xfrm rot="21600000">
            <a:off x="5509042" y="3223373"/>
            <a:ext cx="172556" cy="166447"/>
          </a:xfrm>
          <a:prstGeom prst="rect">
            <a:avLst/>
          </a:prstGeom>
        </p:spPr>
      </p:pic>
      <p:pic>
        <p:nvPicPr>
          <p:cNvPr id="128" name="picture 128"/>
          <p:cNvPicPr>
            <a:picLocks noChangeAspect="1"/>
          </p:cNvPicPr>
          <p:nvPr/>
        </p:nvPicPr>
        <p:blipFill>
          <a:blip r:embed="rId4"/>
          <a:stretch>
            <a:fillRect/>
          </a:stretch>
        </p:blipFill>
        <p:spPr>
          <a:xfrm rot="21600000">
            <a:off x="5509064" y="2842136"/>
            <a:ext cx="172763" cy="166647"/>
          </a:xfrm>
          <a:prstGeom prst="rect">
            <a:avLst/>
          </a:prstGeom>
        </p:spPr>
      </p:pic>
      <p:pic>
        <p:nvPicPr>
          <p:cNvPr id="130" name="picture 130"/>
          <p:cNvPicPr>
            <a:picLocks noChangeAspect="1"/>
          </p:cNvPicPr>
          <p:nvPr/>
        </p:nvPicPr>
        <p:blipFill>
          <a:blip r:embed="rId3"/>
          <a:stretch>
            <a:fillRect/>
          </a:stretch>
        </p:blipFill>
        <p:spPr>
          <a:xfrm rot="21600000">
            <a:off x="5509042" y="2460992"/>
            <a:ext cx="172556" cy="166447"/>
          </a:xfrm>
          <a:prstGeom prst="rect">
            <a:avLst/>
          </a:prstGeom>
        </p:spPr>
      </p:pic>
      <p:sp>
        <p:nvSpPr>
          <p:cNvPr id="132" name="textbox 132"/>
          <p:cNvSpPr/>
          <p:nvPr/>
        </p:nvSpPr>
        <p:spPr>
          <a:xfrm>
            <a:off x="10230745" y="3895668"/>
            <a:ext cx="786765" cy="1065530"/>
          </a:xfrm>
          <a:prstGeom prst="rect">
            <a:avLst/>
          </a:prstGeom>
        </p:spPr>
        <p:txBody>
          <a:bodyPr vert="horz" wrap="square" lIns="0" tIns="0" rIns="0" bIns="0"/>
          <a:lstStyle/>
          <a:p>
            <a:pPr algn="l" rtl="0" eaLnBrk="0">
              <a:lnSpc>
                <a:spcPct val="74000"/>
              </a:lnSpc>
            </a:pPr>
            <a:endParaRPr lang="en-US" altLang="en-US" sz="100" dirty="0"/>
          </a:p>
          <a:p>
            <a:pPr marL="13335" algn="l" rtl="0" eaLnBrk="0">
              <a:lnSpc>
                <a:spcPct val="83000"/>
              </a:lnSpc>
            </a:pP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软件化</a:t>
            </a:r>
            <a:endParaRPr lang="en-US" altLang="en-US" sz="2000" dirty="0"/>
          </a:p>
          <a:p>
            <a:pPr marL="15875" indent="-3810" algn="l" rtl="0" eaLnBrk="0">
              <a:lnSpc>
                <a:spcPct val="129000"/>
              </a:lnSpc>
              <a:spcBef>
                <a:spcPts val="15"/>
              </a:spcBef>
            </a:pP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模块化</a:t>
            </a:r>
            <a:r>
              <a:rPr sz="20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平台化</a:t>
            </a:r>
            <a:endParaRPr lang="en-US" altLang="en-US" sz="2000" dirty="0"/>
          </a:p>
        </p:txBody>
      </p:sp>
      <p:sp>
        <p:nvSpPr>
          <p:cNvPr id="134" name="textbox 134"/>
          <p:cNvSpPr/>
          <p:nvPr/>
        </p:nvSpPr>
        <p:spPr>
          <a:xfrm>
            <a:off x="572613" y="4250668"/>
            <a:ext cx="2159635" cy="413384"/>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4000"/>
              </a:lnSpc>
            </a:pPr>
            <a:r>
              <a:rPr sz="27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a:t>
            </a:r>
            <a:r>
              <a:rPr sz="2700" b="1" kern="0" spc="-1640" baseline="21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27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字孪生平台</a:t>
            </a:r>
            <a:endParaRPr lang="en-US" altLang="en-US" sz="2700" dirty="0"/>
          </a:p>
        </p:txBody>
      </p:sp>
      <p:sp>
        <p:nvSpPr>
          <p:cNvPr id="136" name="textbox 136"/>
          <p:cNvSpPr/>
          <p:nvPr/>
        </p:nvSpPr>
        <p:spPr>
          <a:xfrm>
            <a:off x="10264779" y="2608911"/>
            <a:ext cx="787400" cy="65659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82000"/>
              </a:lnSpc>
            </a:pP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数字化</a:t>
            </a:r>
            <a:endParaRPr lang="en-US" altLang="en-US" sz="2000" dirty="0"/>
          </a:p>
          <a:p>
            <a:pPr marL="24765" algn="l" rtl="0" eaLnBrk="0">
              <a:lnSpc>
                <a:spcPts val="2995"/>
              </a:lnSpc>
            </a:pPr>
            <a:r>
              <a:rPr sz="20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网络化</a:t>
            </a:r>
            <a:endParaRPr lang="en-US" altLang="en-US" sz="2000" dirty="0"/>
          </a:p>
        </p:txBody>
      </p:sp>
      <p:sp>
        <p:nvSpPr>
          <p:cNvPr id="138" name="textbox 138"/>
          <p:cNvSpPr/>
          <p:nvPr/>
        </p:nvSpPr>
        <p:spPr>
          <a:xfrm>
            <a:off x="8555745" y="4209364"/>
            <a:ext cx="1038860" cy="302259"/>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1000"/>
              </a:lnSpc>
            </a:pP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制造能力</a:t>
            </a:r>
            <a:endParaRPr lang="en-US" altLang="en-US" sz="2000" dirty="0"/>
          </a:p>
        </p:txBody>
      </p:sp>
      <p:sp>
        <p:nvSpPr>
          <p:cNvPr id="140" name="textbox 140"/>
          <p:cNvSpPr/>
          <p:nvPr/>
        </p:nvSpPr>
        <p:spPr>
          <a:xfrm>
            <a:off x="8584701" y="2837765"/>
            <a:ext cx="1038860" cy="30225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1000"/>
              </a:lnSpc>
            </a:pP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制造资源</a:t>
            </a:r>
            <a:endParaRPr lang="en-US" altLang="en-US" sz="2000" dirty="0"/>
          </a:p>
        </p:txBody>
      </p:sp>
      <p:sp>
        <p:nvSpPr>
          <p:cNvPr id="142" name="textbox 142"/>
          <p:cNvSpPr/>
          <p:nvPr/>
        </p:nvSpPr>
        <p:spPr>
          <a:xfrm>
            <a:off x="4297977" y="2583257"/>
            <a:ext cx="758190" cy="302259"/>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1000"/>
              </a:lnSpc>
            </a:pPr>
            <a:r>
              <a:rPr sz="2000" b="1"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I</a:t>
            </a:r>
            <a:r>
              <a:rPr sz="20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b="1"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能力</a:t>
            </a:r>
            <a:endParaRPr lang="en-US" altLang="en-US" sz="2000" dirty="0"/>
          </a:p>
        </p:txBody>
      </p:sp>
      <p:sp>
        <p:nvSpPr>
          <p:cNvPr id="144" name="textbox 144"/>
          <p:cNvSpPr/>
          <p:nvPr/>
        </p:nvSpPr>
        <p:spPr>
          <a:xfrm>
            <a:off x="9900067" y="3914524"/>
            <a:ext cx="198754" cy="95440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310"/>
              </a:lnSpc>
              <a:tabLst>
                <a:tab pos="185420" algn="l"/>
              </a:tabLst>
            </a:pPr>
            <a:r>
              <a:rPr sz="2000" kern="0" spc="0" dirty="0">
                <a:solidFill>
                  <a:srgbClr val="000000">
                    <a:alpha val="100000"/>
                  </a:srgbClr>
                </a:solidFill>
                <a:latin typeface="Wingdings" panose="05000000000000000000"/>
                <a:ea typeface="Wingdings" panose="05000000000000000000"/>
                <a:cs typeface="Wingdings" panose="05000000000000000000"/>
              </a:rPr>
              <a:t>	</a:t>
            </a:r>
            <a:endParaRPr lang="en-US" altLang="en-US" sz="2000" dirty="0"/>
          </a:p>
          <a:p>
            <a:pPr marL="12700" algn="l" rtl="0" eaLnBrk="0">
              <a:lnSpc>
                <a:spcPts val="1310"/>
              </a:lnSpc>
              <a:spcBef>
                <a:spcPts val="1690"/>
              </a:spcBef>
              <a:tabLst>
                <a:tab pos="184785" algn="l"/>
              </a:tabLst>
            </a:pPr>
            <a:r>
              <a:rPr sz="2000" kern="0" spc="0" dirty="0">
                <a:solidFill>
                  <a:srgbClr val="000000">
                    <a:alpha val="100000"/>
                  </a:srgbClr>
                </a:solidFill>
                <a:latin typeface="Wingdings" panose="05000000000000000000"/>
                <a:ea typeface="Wingdings" panose="05000000000000000000"/>
                <a:cs typeface="Wingdings" panose="05000000000000000000"/>
              </a:rPr>
              <a:t>	</a:t>
            </a:r>
            <a:endParaRPr lang="en-US" altLang="en-US" sz="2000" dirty="0"/>
          </a:p>
          <a:p>
            <a:pPr algn="l" rtl="0" eaLnBrk="0">
              <a:lnSpc>
                <a:spcPct val="100000"/>
              </a:lnSpc>
            </a:pPr>
            <a:endParaRPr lang="en-US" altLang="en-US" sz="1400" dirty="0"/>
          </a:p>
          <a:p>
            <a:pPr algn="l" rtl="0" eaLnBrk="0">
              <a:lnSpc>
                <a:spcPct val="8000"/>
              </a:lnSpc>
            </a:pPr>
            <a:endParaRPr lang="en-US" altLang="en-US" sz="100" dirty="0"/>
          </a:p>
          <a:p>
            <a:pPr marL="12700" algn="l" rtl="0" eaLnBrk="0">
              <a:lnSpc>
                <a:spcPts val="1310"/>
              </a:lnSpc>
              <a:tabLst>
                <a:tab pos="184785" algn="l"/>
              </a:tabLst>
            </a:pPr>
            <a:r>
              <a:rPr sz="2000" kern="0" spc="0" dirty="0">
                <a:solidFill>
                  <a:srgbClr val="000000">
                    <a:alpha val="100000"/>
                  </a:srgbClr>
                </a:solidFill>
                <a:latin typeface="Wingdings" panose="05000000000000000000"/>
                <a:ea typeface="Wingdings" panose="05000000000000000000"/>
                <a:cs typeface="Wingdings" panose="05000000000000000000"/>
              </a:rPr>
              <a:t>	</a:t>
            </a:r>
            <a:endParaRPr lang="en-US" altLang="en-US" sz="2000" dirty="0"/>
          </a:p>
        </p:txBody>
      </p:sp>
      <p:pic>
        <p:nvPicPr>
          <p:cNvPr id="146" name="picture 146"/>
          <p:cNvPicPr>
            <a:picLocks noChangeAspect="1"/>
          </p:cNvPicPr>
          <p:nvPr/>
        </p:nvPicPr>
        <p:blipFill>
          <a:blip r:embed="rId3"/>
          <a:stretch>
            <a:fillRect/>
          </a:stretch>
        </p:blipFill>
        <p:spPr>
          <a:xfrm rot="21600000">
            <a:off x="9912767" y="4689461"/>
            <a:ext cx="172556" cy="166448"/>
          </a:xfrm>
          <a:prstGeom prst="rect">
            <a:avLst/>
          </a:prstGeom>
        </p:spPr>
      </p:pic>
      <p:pic>
        <p:nvPicPr>
          <p:cNvPr id="148" name="picture 148"/>
          <p:cNvPicPr>
            <a:picLocks noChangeAspect="1"/>
          </p:cNvPicPr>
          <p:nvPr/>
        </p:nvPicPr>
        <p:blipFill>
          <a:blip r:embed="rId3"/>
          <a:stretch>
            <a:fillRect/>
          </a:stretch>
        </p:blipFill>
        <p:spPr>
          <a:xfrm rot="21600000">
            <a:off x="9912767" y="4308461"/>
            <a:ext cx="172556" cy="166448"/>
          </a:xfrm>
          <a:prstGeom prst="rect">
            <a:avLst/>
          </a:prstGeom>
        </p:spPr>
      </p:pic>
      <p:pic>
        <p:nvPicPr>
          <p:cNvPr id="150" name="picture 150"/>
          <p:cNvPicPr>
            <a:picLocks noChangeAspect="1"/>
          </p:cNvPicPr>
          <p:nvPr/>
        </p:nvPicPr>
        <p:blipFill>
          <a:blip r:embed="rId4"/>
          <a:stretch>
            <a:fillRect/>
          </a:stretch>
        </p:blipFill>
        <p:spPr>
          <a:xfrm rot="21600000">
            <a:off x="9912789" y="3927224"/>
            <a:ext cx="172763" cy="166647"/>
          </a:xfrm>
          <a:prstGeom prst="rect">
            <a:avLst/>
          </a:prstGeom>
        </p:spPr>
      </p:pic>
      <p:sp>
        <p:nvSpPr>
          <p:cNvPr id="152" name="textbox 152"/>
          <p:cNvSpPr/>
          <p:nvPr/>
        </p:nvSpPr>
        <p:spPr>
          <a:xfrm>
            <a:off x="5627780" y="4155918"/>
            <a:ext cx="480059" cy="274954"/>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1000"/>
              </a:lnSpc>
            </a:pP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应用</a:t>
            </a:r>
            <a:endParaRPr lang="en-US" altLang="en-US" sz="1800" dirty="0"/>
          </a:p>
        </p:txBody>
      </p:sp>
      <p:sp>
        <p:nvSpPr>
          <p:cNvPr id="154" name="textbox 154"/>
          <p:cNvSpPr/>
          <p:nvPr/>
        </p:nvSpPr>
        <p:spPr>
          <a:xfrm>
            <a:off x="4339488" y="3801668"/>
            <a:ext cx="481965" cy="27305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0000"/>
              </a:lnSpc>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硬件</a:t>
            </a:r>
            <a:endParaRPr lang="en-US" altLang="en-US" sz="1800" dirty="0"/>
          </a:p>
        </p:txBody>
      </p:sp>
      <p:sp>
        <p:nvSpPr>
          <p:cNvPr id="156" name="textbox 156"/>
          <p:cNvSpPr/>
          <p:nvPr/>
        </p:nvSpPr>
        <p:spPr>
          <a:xfrm>
            <a:off x="9936643" y="2626981"/>
            <a:ext cx="198120" cy="57340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310"/>
              </a:lnSpc>
              <a:tabLst>
                <a:tab pos="184785" algn="l"/>
              </a:tabLst>
            </a:pPr>
            <a:r>
              <a:rPr sz="2000" kern="0" spc="0" dirty="0">
                <a:solidFill>
                  <a:srgbClr val="000000">
                    <a:alpha val="100000"/>
                  </a:srgbClr>
                </a:solidFill>
                <a:latin typeface="Wingdings" panose="05000000000000000000"/>
                <a:ea typeface="Wingdings" panose="05000000000000000000"/>
                <a:cs typeface="Wingdings" panose="05000000000000000000"/>
              </a:rPr>
              <a:t>	</a:t>
            </a:r>
            <a:endParaRPr lang="en-US" altLang="en-US" sz="2000" dirty="0"/>
          </a:p>
          <a:p>
            <a:pPr algn="l" rtl="0" eaLnBrk="0">
              <a:lnSpc>
                <a:spcPct val="100000"/>
              </a:lnSpc>
            </a:pPr>
            <a:endParaRPr lang="en-US" altLang="en-US" sz="1400" dirty="0"/>
          </a:p>
          <a:p>
            <a:pPr algn="l" rtl="0" eaLnBrk="0">
              <a:lnSpc>
                <a:spcPct val="8000"/>
              </a:lnSpc>
            </a:pPr>
            <a:endParaRPr lang="en-US" altLang="en-US" sz="100" dirty="0"/>
          </a:p>
          <a:p>
            <a:pPr marL="12700" algn="l" rtl="0" eaLnBrk="0">
              <a:lnSpc>
                <a:spcPts val="1310"/>
              </a:lnSpc>
              <a:tabLst>
                <a:tab pos="184785" algn="l"/>
              </a:tabLst>
            </a:pPr>
            <a:r>
              <a:rPr sz="2000" kern="0" spc="0" dirty="0">
                <a:solidFill>
                  <a:srgbClr val="000000">
                    <a:alpha val="100000"/>
                  </a:srgbClr>
                </a:solidFill>
                <a:latin typeface="Wingdings" panose="05000000000000000000"/>
                <a:ea typeface="Wingdings" panose="05000000000000000000"/>
                <a:cs typeface="Wingdings" panose="05000000000000000000"/>
              </a:rPr>
              <a:t>	</a:t>
            </a:r>
            <a:endParaRPr lang="en-US" altLang="en-US" sz="2000" dirty="0"/>
          </a:p>
        </p:txBody>
      </p:sp>
      <p:pic>
        <p:nvPicPr>
          <p:cNvPr id="158" name="picture 158"/>
          <p:cNvPicPr>
            <a:picLocks noChangeAspect="1"/>
          </p:cNvPicPr>
          <p:nvPr/>
        </p:nvPicPr>
        <p:blipFill>
          <a:blip r:embed="rId3"/>
          <a:stretch>
            <a:fillRect/>
          </a:stretch>
        </p:blipFill>
        <p:spPr>
          <a:xfrm rot="21600000">
            <a:off x="9949343" y="3020681"/>
            <a:ext cx="172556" cy="166447"/>
          </a:xfrm>
          <a:prstGeom prst="rect">
            <a:avLst/>
          </a:prstGeom>
        </p:spPr>
      </p:pic>
      <p:pic>
        <p:nvPicPr>
          <p:cNvPr id="160" name="picture 160"/>
          <p:cNvPicPr>
            <a:picLocks noChangeAspect="1"/>
          </p:cNvPicPr>
          <p:nvPr/>
        </p:nvPicPr>
        <p:blipFill>
          <a:blip r:embed="rId3"/>
          <a:stretch>
            <a:fillRect/>
          </a:stretch>
        </p:blipFill>
        <p:spPr>
          <a:xfrm rot="21600000">
            <a:off x="9949343" y="2639681"/>
            <a:ext cx="172556" cy="16644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icture 162"/>
          <p:cNvPicPr>
            <a:picLocks noChangeAspect="1"/>
          </p:cNvPicPr>
          <p:nvPr/>
        </p:nvPicPr>
        <p:blipFill>
          <a:blip r:embed="rId1"/>
          <a:stretch>
            <a:fillRect/>
          </a:stretch>
        </p:blipFill>
        <p:spPr>
          <a:xfrm rot="21600000">
            <a:off x="0" y="0"/>
            <a:ext cx="12192000" cy="6857998"/>
          </a:xfrm>
          <a:prstGeom prst="rect">
            <a:avLst/>
          </a:prstGeom>
        </p:spPr>
      </p:pic>
      <p:sp>
        <p:nvSpPr>
          <p:cNvPr id="164" name="textbox 164"/>
          <p:cNvSpPr/>
          <p:nvPr/>
        </p:nvSpPr>
        <p:spPr>
          <a:xfrm>
            <a:off x="1541771" y="2529942"/>
            <a:ext cx="1490344" cy="1510030"/>
          </a:xfrm>
          <a:prstGeom prst="rect">
            <a:avLst/>
          </a:prstGeom>
        </p:spPr>
        <p:txBody>
          <a:bodyPr vert="horz" wrap="square" lIns="0" tIns="0" rIns="0" bIns="0"/>
          <a:lstStyle/>
          <a:p>
            <a:pPr algn="l" rtl="0" eaLnBrk="0">
              <a:lnSpc>
                <a:spcPct val="72000"/>
              </a:lnSpc>
            </a:pPr>
            <a:endParaRPr lang="en-US" altLang="en-US" sz="100" dirty="0"/>
          </a:p>
          <a:p>
            <a:pPr marL="168910" indent="-156210" algn="l" rtl="0" eaLnBrk="0">
              <a:lnSpc>
                <a:spcPct val="99000"/>
              </a:lnSpc>
            </a:pPr>
            <a:r>
              <a:rPr sz="1400" kern="0" spc="110" dirty="0">
                <a:solidFill>
                  <a:srgbClr val="FFFFFF">
                    <a:alpha val="100000"/>
                  </a:srgbClr>
                </a:solidFill>
                <a:latin typeface="Arial" panose="020B0704020202020204"/>
                <a:ea typeface="Arial" panose="020B0704020202020204"/>
                <a:cs typeface="Arial" panose="020B0704020202020204"/>
              </a:rPr>
              <a:t>.</a:t>
            </a:r>
            <a:r>
              <a:rPr sz="1400" kern="0" spc="-20" dirty="0">
                <a:solidFill>
                  <a:srgbClr val="FFFFFF">
                    <a:alpha val="100000"/>
                  </a:srgbClr>
                </a:solidFill>
                <a:latin typeface="Arial" panose="020B0704020202020204"/>
                <a:ea typeface="Arial" panose="020B0704020202020204"/>
                <a:cs typeface="Arial" panose="020B0704020202020204"/>
              </a:rPr>
              <a:t> </a:t>
            </a:r>
            <a:r>
              <a:rPr sz="1400" b="1"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推动传统生产</a:t>
            </a:r>
            <a:r>
              <a:rPr sz="1400" b="1" kern="0" spc="-2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4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经营</a:t>
            </a:r>
            <a:r>
              <a:rPr sz="1400" b="1" kern="0" spc="-2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400" b="1" kern="0" spc="-2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管理、</a:t>
            </a:r>
            <a:endParaRPr lang="en-US" altLang="en-US" sz="1400" dirty="0"/>
          </a:p>
          <a:p>
            <a:pPr marL="170180" algn="l" rtl="0" eaLnBrk="0">
              <a:lnSpc>
                <a:spcPct val="96000"/>
              </a:lnSpc>
              <a:spcBef>
                <a:spcPts val="185"/>
              </a:spcBef>
            </a:pPr>
            <a:r>
              <a:rPr sz="1400" b="1"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服务等活动和</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过程的数字化</a:t>
            </a:r>
            <a:endParaRPr lang="en-US" altLang="en-US" sz="1400" dirty="0"/>
          </a:p>
          <a:p>
            <a:pPr algn="l" rtl="0" eaLnBrk="0">
              <a:lnSpc>
                <a:spcPct val="135000"/>
              </a:lnSpc>
            </a:pPr>
            <a:endParaRPr lang="en-US" altLang="en-US" sz="1000" dirty="0"/>
          </a:p>
          <a:p>
            <a:pPr algn="l" rtl="0" eaLnBrk="0">
              <a:lnSpc>
                <a:spcPct val="100000"/>
              </a:lnSpc>
            </a:pPr>
            <a:endParaRPr lang="en-US" altLang="en-US" sz="600" dirty="0"/>
          </a:p>
          <a:p>
            <a:pPr marL="297180" algn="l" rtl="0" eaLnBrk="0">
              <a:lnSpc>
                <a:spcPct val="91000"/>
              </a:lnSpc>
              <a:spcBef>
                <a:spcPts val="5"/>
              </a:spcBef>
            </a:pPr>
            <a:r>
              <a:rPr sz="2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数字化</a:t>
            </a:r>
            <a:endParaRPr lang="en-US" altLang="en-US" sz="2400" dirty="0"/>
          </a:p>
        </p:txBody>
      </p:sp>
      <p:sp>
        <p:nvSpPr>
          <p:cNvPr id="166" name="textbox 166"/>
          <p:cNvSpPr/>
          <p:nvPr/>
        </p:nvSpPr>
        <p:spPr>
          <a:xfrm>
            <a:off x="1812211" y="5284139"/>
            <a:ext cx="2796539" cy="293370"/>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73000"/>
              </a:lnSpc>
            </a:pPr>
            <a:r>
              <a:rPr sz="24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8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数字化向网络化转型过渡</a:t>
            </a:r>
            <a:endParaRPr lang="en-US" altLang="en-US" sz="1800" dirty="0"/>
          </a:p>
        </p:txBody>
      </p:sp>
      <p:sp>
        <p:nvSpPr>
          <p:cNvPr id="168" name="textbox 168"/>
          <p:cNvSpPr/>
          <p:nvPr/>
        </p:nvSpPr>
        <p:spPr>
          <a:xfrm>
            <a:off x="6375420" y="5156117"/>
            <a:ext cx="2050414" cy="46926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1000"/>
              </a:lnSpc>
            </a:pPr>
            <a:r>
              <a:rPr sz="3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工业互联网</a:t>
            </a:r>
            <a:endParaRPr lang="en-US" altLang="en-US" sz="3200" dirty="0"/>
          </a:p>
        </p:txBody>
      </p:sp>
      <p:sp>
        <p:nvSpPr>
          <p:cNvPr id="170" name="textbox 170"/>
          <p:cNvSpPr/>
          <p:nvPr/>
        </p:nvSpPr>
        <p:spPr>
          <a:xfrm>
            <a:off x="3650479" y="2529942"/>
            <a:ext cx="1651000" cy="879475"/>
          </a:xfrm>
          <a:prstGeom prst="rect">
            <a:avLst/>
          </a:prstGeom>
        </p:spPr>
        <p:txBody>
          <a:bodyPr vert="horz" wrap="square" lIns="0" tIns="0" rIns="0" bIns="0"/>
          <a:lstStyle/>
          <a:p>
            <a:pPr algn="l" rtl="0" eaLnBrk="0">
              <a:lnSpc>
                <a:spcPct val="85000"/>
              </a:lnSpc>
            </a:pPr>
            <a:endParaRPr lang="en-US" altLang="en-US" sz="100" dirty="0"/>
          </a:p>
          <a:p>
            <a:pPr marL="170180" indent="-158115" algn="l" rtl="0" eaLnBrk="0">
              <a:lnSpc>
                <a:spcPct val="100000"/>
              </a:lnSpc>
            </a:pPr>
            <a:r>
              <a:rPr sz="1400" kern="0" spc="90" dirty="0">
                <a:solidFill>
                  <a:srgbClr val="FFFFFF">
                    <a:alpha val="100000"/>
                  </a:srgbClr>
                </a:solidFill>
                <a:latin typeface="Arial" panose="020B0704020202020204"/>
                <a:ea typeface="Arial" panose="020B0704020202020204"/>
                <a:cs typeface="Arial" panose="020B0704020202020204"/>
              </a:rPr>
              <a:t>.</a:t>
            </a:r>
            <a:r>
              <a:rPr sz="1400" kern="0" spc="-70" dirty="0">
                <a:solidFill>
                  <a:srgbClr val="FFFFFF">
                    <a:alpha val="100000"/>
                  </a:srgbClr>
                </a:solidFill>
                <a:latin typeface="Arial" panose="020B0704020202020204"/>
                <a:ea typeface="Arial" panose="020B0704020202020204"/>
                <a:cs typeface="Arial" panose="020B0704020202020204"/>
              </a:rPr>
              <a:t> </a:t>
            </a:r>
            <a:r>
              <a:rPr sz="14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推动生产、</a:t>
            </a:r>
            <a:r>
              <a:rPr sz="1400" b="1" kern="0" spc="-3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经营、</a:t>
            </a:r>
            <a:r>
              <a:rPr sz="14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管理、服务等活动</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和过程的集成、互</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联与社会化协同</a:t>
            </a:r>
            <a:endParaRPr lang="en-US" altLang="en-US" sz="1400" dirty="0"/>
          </a:p>
        </p:txBody>
      </p:sp>
      <p:sp>
        <p:nvSpPr>
          <p:cNvPr id="172" name="textbox 172"/>
          <p:cNvSpPr/>
          <p:nvPr/>
        </p:nvSpPr>
        <p:spPr>
          <a:xfrm>
            <a:off x="6027919" y="2497049"/>
            <a:ext cx="1768475" cy="1094739"/>
          </a:xfrm>
          <a:prstGeom prst="rect">
            <a:avLst/>
          </a:prstGeom>
        </p:spPr>
        <p:txBody>
          <a:bodyPr vert="horz" wrap="square" lIns="0" tIns="0" rIns="0" bIns="0"/>
          <a:lstStyle/>
          <a:p>
            <a:pPr algn="l" rtl="0" eaLnBrk="0">
              <a:lnSpc>
                <a:spcPct val="97000"/>
              </a:lnSpc>
            </a:pPr>
            <a:endParaRPr lang="en-US" altLang="en-US" sz="100" dirty="0"/>
          </a:p>
          <a:p>
            <a:pPr marL="169545" indent="-157480" algn="l" rtl="0" eaLnBrk="0">
              <a:lnSpc>
                <a:spcPct val="100000"/>
              </a:lnSpc>
            </a:pPr>
            <a:r>
              <a:rPr sz="1400" kern="0" spc="170" dirty="0">
                <a:solidFill>
                  <a:srgbClr val="FFFFFF">
                    <a:alpha val="100000"/>
                  </a:srgbClr>
                </a:solidFill>
                <a:latin typeface="Arial" panose="020B0704020202020204"/>
                <a:ea typeface="Arial" panose="020B0704020202020204"/>
                <a:cs typeface="Arial" panose="020B0704020202020204"/>
              </a:rPr>
              <a:t>.</a:t>
            </a:r>
            <a:r>
              <a:rPr sz="1400" kern="0" spc="0" dirty="0">
                <a:solidFill>
                  <a:srgbClr val="FFFFFF">
                    <a:alpha val="100000"/>
                  </a:srgbClr>
                </a:solidFill>
                <a:latin typeface="Arial" panose="020B0704020202020204"/>
                <a:ea typeface="Arial" panose="020B0704020202020204"/>
                <a:cs typeface="Arial" panose="020B0704020202020204"/>
              </a:rPr>
              <a:t> </a:t>
            </a:r>
            <a:r>
              <a:rPr sz="1400" b="1" kern="0" spc="1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全面推动组织内</a:t>
            </a:r>
            <a:r>
              <a:rPr sz="1400" b="1"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4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组织间的生产</a:t>
            </a:r>
            <a:r>
              <a:rPr sz="1400" b="1" kern="0" spc="-1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400" b="1" kern="0" spc="-2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经</a:t>
            </a:r>
            <a:r>
              <a:rPr sz="14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营</a:t>
            </a:r>
            <a:r>
              <a:rPr sz="1400" b="1" kern="0" spc="-1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400" b="1" kern="0" spc="-2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管理</a:t>
            </a:r>
            <a:r>
              <a:rPr sz="1400" b="1" kern="0" spc="-1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400" b="1" kern="0" spc="-2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服务等</a:t>
            </a:r>
            <a:r>
              <a:rPr sz="14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活动和过程的智能</a:t>
            </a:r>
            <a:r>
              <a:rPr sz="14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化和系统性变革</a:t>
            </a:r>
            <a:endParaRPr lang="en-US" altLang="en-US" sz="1400" dirty="0"/>
          </a:p>
        </p:txBody>
      </p:sp>
      <p:sp>
        <p:nvSpPr>
          <p:cNvPr id="174" name="textbox 174"/>
          <p:cNvSpPr/>
          <p:nvPr/>
        </p:nvSpPr>
        <p:spPr>
          <a:xfrm>
            <a:off x="4027982" y="3683584"/>
            <a:ext cx="3350895" cy="375284"/>
          </a:xfrm>
          <a:prstGeom prst="rect">
            <a:avLst/>
          </a:prstGeom>
        </p:spPr>
        <p:txBody>
          <a:bodyPr vert="horz" wrap="square" lIns="0" tIns="0" rIns="0" bIns="0"/>
          <a:lstStyle/>
          <a:p>
            <a:pPr algn="l" rtl="0" eaLnBrk="0">
              <a:lnSpc>
                <a:spcPct val="73000"/>
              </a:lnSpc>
            </a:pPr>
            <a:endParaRPr lang="en-US" altLang="en-US" sz="100" dirty="0"/>
          </a:p>
          <a:p>
            <a:pPr marL="12700" algn="l" rtl="0" eaLnBrk="0">
              <a:lnSpc>
                <a:spcPct val="96000"/>
              </a:lnSpc>
            </a:pPr>
            <a:r>
              <a:rPr sz="24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网络化</a:t>
            </a:r>
            <a:r>
              <a:rPr sz="24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4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智能化</a:t>
            </a:r>
            <a:endParaRPr lang="en-US" altLang="en-US" sz="2400" dirty="0"/>
          </a:p>
        </p:txBody>
      </p:sp>
      <p:sp>
        <p:nvSpPr>
          <p:cNvPr id="176" name="textbox 176"/>
          <p:cNvSpPr/>
          <p:nvPr/>
        </p:nvSpPr>
        <p:spPr>
          <a:xfrm>
            <a:off x="471631" y="2870428"/>
            <a:ext cx="359409" cy="2792095"/>
          </a:xfrm>
          <a:prstGeom prst="rect">
            <a:avLst/>
          </a:prstGeom>
        </p:spPr>
        <p:txBody>
          <a:bodyPr vert="eaVert" wrap="square" lIns="0" tIns="0" rIns="0" bIns="0"/>
          <a:lstStyle/>
          <a:p>
            <a:pPr algn="l" rtl="0" eaLnBrk="0">
              <a:lnSpc>
                <a:spcPct val="72000"/>
              </a:lnSpc>
            </a:pPr>
            <a:endParaRPr lang="en-US" altLang="en-US" sz="100" dirty="0"/>
          </a:p>
          <a:p>
            <a:pPr marL="12700" algn="l" rtl="0" eaLnBrk="0">
              <a:lnSpc>
                <a:spcPct val="90000"/>
              </a:lnSpc>
            </a:pPr>
            <a:r>
              <a:rPr sz="2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智能工厂的三个阶段</a:t>
            </a:r>
            <a:endParaRPr lang="en-US" altLang="en-US" sz="2400" dirty="0"/>
          </a:p>
        </p:txBody>
      </p:sp>
      <p:sp>
        <p:nvSpPr>
          <p:cNvPr id="178" name="textbox 178"/>
          <p:cNvSpPr/>
          <p:nvPr/>
        </p:nvSpPr>
        <p:spPr>
          <a:xfrm>
            <a:off x="781611" y="600557"/>
            <a:ext cx="10540365" cy="1332864"/>
          </a:xfrm>
          <a:prstGeom prst="rect">
            <a:avLst/>
          </a:prstGeom>
        </p:spPr>
        <p:txBody>
          <a:bodyPr vert="horz" wrap="square" lIns="0" tIns="0" rIns="0" bIns="0"/>
          <a:lstStyle/>
          <a:p>
            <a:pPr algn="l" rtl="0" eaLnBrk="0">
              <a:lnSpc>
                <a:spcPct val="73000"/>
              </a:lnSpc>
            </a:pPr>
            <a:endParaRPr lang="en-US" altLang="en-US" sz="100" dirty="0"/>
          </a:p>
          <a:p>
            <a:pPr marL="338455" algn="l" rtl="0" eaLnBrk="0">
              <a:lnSpc>
                <a:spcPct val="91000"/>
              </a:lnSpc>
            </a:pPr>
            <a:r>
              <a:rPr sz="2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数字工厂建设的基础</a:t>
            </a:r>
            <a:endParaRPr lang="en-US" altLang="en-US" sz="2400" dirty="0"/>
          </a:p>
          <a:p>
            <a:pPr algn="l" rtl="0" eaLnBrk="0">
              <a:lnSpc>
                <a:spcPct val="114000"/>
              </a:lnSpc>
            </a:pPr>
            <a:endParaRPr lang="en-US" altLang="en-US" sz="1000" dirty="0"/>
          </a:p>
          <a:p>
            <a:pPr algn="l" rtl="0" eaLnBrk="0">
              <a:lnSpc>
                <a:spcPct val="115000"/>
              </a:lnSpc>
            </a:pPr>
            <a:endParaRPr lang="en-US" altLang="en-US" sz="1000" dirty="0"/>
          </a:p>
          <a:p>
            <a:pPr marL="12700" algn="l" rtl="0" eaLnBrk="0">
              <a:lnSpc>
                <a:spcPct val="83000"/>
              </a:lnSpc>
              <a:spcBef>
                <a:spcPts val="550"/>
              </a:spcBef>
            </a:pPr>
            <a:r>
              <a:rPr sz="1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数字化正在推动工业基础设施、生产方式、创新</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模式持续变革</a:t>
            </a:r>
            <a:r>
              <a:rPr sz="1800" b="1" kern="0" spc="-3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，关乎数字经济时代我国制造业发展的主动</a:t>
            </a:r>
            <a:endParaRPr lang="en-US" altLang="en-US" sz="1800" dirty="0"/>
          </a:p>
          <a:p>
            <a:pPr marL="13335" algn="l" rtl="0" eaLnBrk="0">
              <a:lnSpc>
                <a:spcPts val="2590"/>
              </a:lnSpc>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权和话语权。</a:t>
            </a:r>
            <a:endParaRPr lang="en-US" altLang="en-US" sz="1800" dirty="0"/>
          </a:p>
        </p:txBody>
      </p:sp>
      <p:sp>
        <p:nvSpPr>
          <p:cNvPr id="180" name="textbox 180"/>
          <p:cNvSpPr/>
          <p:nvPr/>
        </p:nvSpPr>
        <p:spPr>
          <a:xfrm>
            <a:off x="6286906" y="6096406"/>
            <a:ext cx="2461895" cy="357504"/>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1000"/>
              </a:lnSpc>
            </a:pPr>
            <a:r>
              <a:rPr sz="2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数字孪生核心关键</a:t>
            </a:r>
            <a:endParaRPr lang="en-US" altLang="en-US" sz="2400" dirty="0"/>
          </a:p>
        </p:txBody>
      </p:sp>
      <p:pic>
        <p:nvPicPr>
          <p:cNvPr id="182" name="picture 182"/>
          <p:cNvPicPr>
            <a:picLocks noChangeAspect="1"/>
          </p:cNvPicPr>
          <p:nvPr/>
        </p:nvPicPr>
        <p:blipFill>
          <a:blip r:embed="rId2"/>
          <a:stretch>
            <a:fillRect/>
          </a:stretch>
        </p:blipFill>
        <p:spPr>
          <a:xfrm rot="21600000">
            <a:off x="0" y="0"/>
            <a:ext cx="12191935" cy="685799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picture 184"/>
          <p:cNvPicPr>
            <a:picLocks noChangeAspect="1"/>
          </p:cNvPicPr>
          <p:nvPr/>
        </p:nvPicPr>
        <p:blipFill>
          <a:blip r:embed="rId1"/>
          <a:stretch>
            <a:fillRect/>
          </a:stretch>
        </p:blipFill>
        <p:spPr>
          <a:xfrm rot="21600000">
            <a:off x="0" y="0"/>
            <a:ext cx="12192000" cy="6857998"/>
          </a:xfrm>
          <a:prstGeom prst="rect">
            <a:avLst/>
          </a:prstGeom>
        </p:spPr>
      </p:pic>
      <p:sp>
        <p:nvSpPr>
          <p:cNvPr id="186" name="textbox 186"/>
          <p:cNvSpPr/>
          <p:nvPr/>
        </p:nvSpPr>
        <p:spPr>
          <a:xfrm>
            <a:off x="716686" y="1394891"/>
            <a:ext cx="10652125" cy="562609"/>
          </a:xfrm>
          <a:prstGeom prst="rect">
            <a:avLst/>
          </a:prstGeom>
        </p:spPr>
        <p:txBody>
          <a:bodyPr vert="horz" wrap="square" lIns="0" tIns="0" rIns="0" bIns="0"/>
          <a:lstStyle/>
          <a:p>
            <a:pPr algn="l" rtl="0" eaLnBrk="0">
              <a:lnSpc>
                <a:spcPct val="79000"/>
              </a:lnSpc>
            </a:pPr>
            <a:endParaRPr lang="en-US" altLang="en-US" sz="100" dirty="0"/>
          </a:p>
          <a:p>
            <a:pPr marL="13970" indent="-1270" algn="l" rtl="0" eaLnBrk="0">
              <a:lnSpc>
                <a:spcPct val="98000"/>
              </a:lnSpc>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数字工厂管理平台的发展首先要实现企业的全面数字化</a:t>
            </a:r>
            <a:r>
              <a:rPr sz="1800" b="1" kern="0" spc="-2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，尤其是底层设备</a:t>
            </a:r>
            <a:r>
              <a:rPr sz="1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设施的数字化</a:t>
            </a:r>
            <a:r>
              <a:rPr sz="1800" b="1" kern="0" spc="-2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，进而实现企业数 </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据的上下层贯通</a:t>
            </a:r>
            <a:r>
              <a:rPr sz="1800" b="1" kern="0" spc="-3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，O</a:t>
            </a: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T和IT的融合和创新应用。</a:t>
            </a:r>
            <a:endParaRPr lang="en-US" altLang="en-US" sz="1800" dirty="0"/>
          </a:p>
        </p:txBody>
      </p:sp>
      <p:sp>
        <p:nvSpPr>
          <p:cNvPr id="188" name="textbox 188"/>
          <p:cNvSpPr/>
          <p:nvPr/>
        </p:nvSpPr>
        <p:spPr>
          <a:xfrm>
            <a:off x="5554014" y="4147997"/>
            <a:ext cx="4808854" cy="1150619"/>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8000"/>
              </a:lnSpc>
            </a:pPr>
            <a:r>
              <a:rPr sz="36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a:t>
            </a:r>
            <a:r>
              <a:rPr sz="36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36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市场</a:t>
            </a:r>
            <a:r>
              <a:rPr sz="3600" b="1" kern="0" spc="1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36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经营</a:t>
            </a:r>
            <a:endParaRPr lang="en-US" altLang="en-US" sz="3600" dirty="0"/>
          </a:p>
          <a:p>
            <a:pPr marL="12700" algn="l" rtl="0" eaLnBrk="0">
              <a:lnSpc>
                <a:spcPct val="97000"/>
              </a:lnSpc>
              <a:spcBef>
                <a:spcPts val="445"/>
              </a:spcBef>
            </a:pPr>
            <a:r>
              <a:rPr sz="36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制造</a:t>
            </a:r>
            <a:r>
              <a:rPr sz="36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36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营销</a:t>
            </a:r>
            <a:r>
              <a:rPr sz="3600" b="1" kern="0" spc="1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36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管理</a:t>
            </a:r>
            <a:endParaRPr lang="en-US" altLang="en-US" sz="3600" dirty="0"/>
          </a:p>
        </p:txBody>
      </p:sp>
      <p:sp>
        <p:nvSpPr>
          <p:cNvPr id="190" name="textbox 190"/>
          <p:cNvSpPr/>
          <p:nvPr/>
        </p:nvSpPr>
        <p:spPr>
          <a:xfrm>
            <a:off x="360984" y="3934891"/>
            <a:ext cx="2310129" cy="1962150"/>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91000"/>
              </a:lnSpc>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数字工厂管理平台的发</a:t>
            </a:r>
            <a:endParaRPr lang="en-US" altLang="en-US" sz="1800" dirty="0"/>
          </a:p>
          <a:p>
            <a:pPr marL="16510" algn="l" rtl="0" eaLnBrk="0">
              <a:lnSpc>
                <a:spcPct val="91000"/>
              </a:lnSpc>
              <a:spcBef>
                <a:spcPts val="295"/>
              </a:spcBef>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展首先要实现企业的全</a:t>
            </a:r>
            <a:endParaRPr lang="en-US" altLang="en-US" sz="1800" dirty="0"/>
          </a:p>
          <a:p>
            <a:pPr marL="17145" algn="l" rtl="0" eaLnBrk="0">
              <a:lnSpc>
                <a:spcPct val="91000"/>
              </a:lnSpc>
              <a:spcBef>
                <a:spcPts val="230"/>
              </a:spcBef>
            </a:pPr>
            <a:r>
              <a:rPr sz="18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面数字化</a:t>
            </a:r>
            <a:r>
              <a:rPr sz="1800" b="1" kern="0" spc="-3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，尤其是底层</a:t>
            </a:r>
            <a:endParaRPr lang="en-US" altLang="en-US" sz="1800" dirty="0"/>
          </a:p>
          <a:p>
            <a:pPr marL="13970" algn="l" rtl="0" eaLnBrk="0">
              <a:lnSpc>
                <a:spcPct val="91000"/>
              </a:lnSpc>
              <a:spcBef>
                <a:spcPts val="230"/>
              </a:spcBef>
            </a:pPr>
            <a:r>
              <a:rPr sz="18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设备设施的数字化</a:t>
            </a:r>
            <a:r>
              <a:rPr sz="1800" b="1" kern="0" spc="-2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，进</a:t>
            </a:r>
            <a:endParaRPr lang="en-US" altLang="en-US" sz="1800" dirty="0"/>
          </a:p>
          <a:p>
            <a:pPr marL="17145" algn="l" rtl="0" eaLnBrk="0">
              <a:lnSpc>
                <a:spcPct val="91000"/>
              </a:lnSpc>
              <a:spcBef>
                <a:spcPts val="245"/>
              </a:spcBef>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而实现企业数据的上下</a:t>
            </a:r>
            <a:endParaRPr lang="en-US" altLang="en-US" sz="1800" dirty="0"/>
          </a:p>
          <a:p>
            <a:pPr marL="86995" algn="l" rtl="0" eaLnBrk="0">
              <a:lnSpc>
                <a:spcPct val="90000"/>
              </a:lnSpc>
              <a:spcBef>
                <a:spcPts val="250"/>
              </a:spcBef>
            </a:pPr>
            <a:r>
              <a:rPr sz="18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层贯通</a:t>
            </a:r>
            <a:r>
              <a:rPr sz="1800" b="1" kern="0" spc="-3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，OT和IT的</a:t>
            </a:r>
            <a:r>
              <a:rPr sz="18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融</a:t>
            </a:r>
            <a:endParaRPr lang="en-US" altLang="en-US" sz="1800" dirty="0"/>
          </a:p>
          <a:p>
            <a:pPr marL="471170" algn="l" rtl="0" eaLnBrk="0">
              <a:lnSpc>
                <a:spcPct val="91000"/>
              </a:lnSpc>
              <a:spcBef>
                <a:spcPts val="255"/>
              </a:spcBef>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合和创新应用</a:t>
            </a:r>
            <a:endParaRPr lang="en-US" altLang="en-US" sz="1800" dirty="0"/>
          </a:p>
        </p:txBody>
      </p:sp>
      <p:pic>
        <p:nvPicPr>
          <p:cNvPr id="192" name="picture 192"/>
          <p:cNvPicPr>
            <a:picLocks noChangeAspect="1"/>
          </p:cNvPicPr>
          <p:nvPr/>
        </p:nvPicPr>
        <p:blipFill>
          <a:blip r:embed="rId2"/>
          <a:stretch>
            <a:fillRect/>
          </a:stretch>
        </p:blipFill>
        <p:spPr>
          <a:xfrm rot="21600000">
            <a:off x="10272521" y="0"/>
            <a:ext cx="1919478" cy="1073150"/>
          </a:xfrm>
          <a:prstGeom prst="rect">
            <a:avLst/>
          </a:prstGeom>
        </p:spPr>
      </p:pic>
      <p:sp>
        <p:nvSpPr>
          <p:cNvPr id="194" name="textbox 194"/>
          <p:cNvSpPr/>
          <p:nvPr/>
        </p:nvSpPr>
        <p:spPr>
          <a:xfrm>
            <a:off x="4124902" y="2704057"/>
            <a:ext cx="4631690" cy="442594"/>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8000"/>
              </a:lnSpc>
            </a:pPr>
            <a:r>
              <a:rPr sz="4300" b="1" kern="0" spc="40" baseline="4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基础</a:t>
            </a:r>
            <a:r>
              <a:rPr sz="27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7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OT</a:t>
            </a:r>
            <a:r>
              <a:rPr sz="27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与</a:t>
            </a:r>
            <a:r>
              <a:rPr sz="2700" b="1" kern="0" spc="3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7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IT</a:t>
            </a:r>
            <a:r>
              <a:rPr sz="27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融合是基础</a:t>
            </a:r>
            <a:endParaRPr lang="en-US" altLang="en-US" sz="2700" dirty="0"/>
          </a:p>
        </p:txBody>
      </p:sp>
      <p:sp>
        <p:nvSpPr>
          <p:cNvPr id="196" name="textbox 196"/>
          <p:cNvSpPr/>
          <p:nvPr/>
        </p:nvSpPr>
        <p:spPr>
          <a:xfrm>
            <a:off x="10718006" y="3649868"/>
            <a:ext cx="864235" cy="1938654"/>
          </a:xfrm>
          <a:prstGeom prst="rect">
            <a:avLst/>
          </a:prstGeom>
        </p:spPr>
        <p:txBody>
          <a:bodyPr vert="horz" wrap="square" lIns="0" tIns="0" rIns="0" bIns="0"/>
          <a:lstStyle/>
          <a:p>
            <a:pPr algn="l" rtl="0" eaLnBrk="0">
              <a:lnSpc>
                <a:spcPct val="86000"/>
              </a:lnSpc>
            </a:pPr>
            <a:endParaRPr lang="en-US" altLang="en-US" sz="100" dirty="0"/>
          </a:p>
          <a:p>
            <a:pPr marL="151130" algn="l" rtl="0" eaLnBrk="0">
              <a:lnSpc>
                <a:spcPct val="84000"/>
              </a:lnSpc>
            </a:pPr>
            <a:r>
              <a:rPr sz="32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OT</a:t>
            </a:r>
            <a:endParaRPr lang="en-US" altLang="en-US" sz="3200" dirty="0"/>
          </a:p>
          <a:p>
            <a:pPr algn="l" rtl="0" eaLnBrk="0">
              <a:lnSpc>
                <a:spcPct val="145000"/>
              </a:lnSpc>
            </a:pPr>
            <a:endParaRPr lang="en-US" altLang="en-US" sz="1000" dirty="0"/>
          </a:p>
          <a:p>
            <a:pPr marL="12700" algn="l" rtl="0" eaLnBrk="0">
              <a:lnSpc>
                <a:spcPct val="96000"/>
              </a:lnSpc>
              <a:spcBef>
                <a:spcPts val="460"/>
              </a:spcBef>
            </a:pP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运营技术</a:t>
            </a:r>
            <a:endParaRPr lang="en-US" altLang="en-US" sz="1500" dirty="0"/>
          </a:p>
          <a:p>
            <a:pPr marL="288925" algn="l" rtl="0" eaLnBrk="0">
              <a:lnSpc>
                <a:spcPct val="83000"/>
              </a:lnSpc>
              <a:spcBef>
                <a:spcPts val="795"/>
              </a:spcBef>
            </a:pPr>
            <a:r>
              <a:rPr sz="32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IT</a:t>
            </a:r>
            <a:endParaRPr lang="en-US" altLang="en-US" sz="3200" dirty="0"/>
          </a:p>
          <a:p>
            <a:pPr algn="l" rtl="0" eaLnBrk="0">
              <a:lnSpc>
                <a:spcPct val="145000"/>
              </a:lnSpc>
            </a:pPr>
            <a:endParaRPr lang="en-US" altLang="en-US" sz="1000" dirty="0"/>
          </a:p>
          <a:p>
            <a:pPr algn="l" rtl="0" eaLnBrk="0">
              <a:lnSpc>
                <a:spcPct val="126000"/>
              </a:lnSpc>
            </a:pPr>
            <a:endParaRPr lang="en-US" altLang="en-US" sz="300" dirty="0"/>
          </a:p>
          <a:p>
            <a:pPr marL="42545" algn="l" rtl="0" eaLnBrk="0">
              <a:lnSpc>
                <a:spcPct val="96000"/>
              </a:lnSpc>
              <a:spcBef>
                <a:spcPts val="0"/>
              </a:spcBef>
            </a:pP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信息技术</a:t>
            </a:r>
            <a:endParaRPr lang="en-US" altLang="en-US" sz="1500" dirty="0"/>
          </a:p>
        </p:txBody>
      </p:sp>
      <p:sp>
        <p:nvSpPr>
          <p:cNvPr id="198" name="textbox 198"/>
          <p:cNvSpPr/>
          <p:nvPr/>
        </p:nvSpPr>
        <p:spPr>
          <a:xfrm>
            <a:off x="1107440" y="597814"/>
            <a:ext cx="3989070" cy="359409"/>
          </a:xfrm>
          <a:prstGeom prst="rect">
            <a:avLst/>
          </a:prstGeom>
        </p:spPr>
        <p:txBody>
          <a:bodyPr vert="horz" wrap="square" lIns="0" tIns="0" rIns="0" bIns="0"/>
          <a:lstStyle/>
          <a:p>
            <a:pPr algn="l" rtl="0" eaLnBrk="0">
              <a:lnSpc>
                <a:spcPct val="91000"/>
              </a:lnSpc>
            </a:pPr>
            <a:endParaRPr lang="en-US" altLang="en-US" sz="100" dirty="0"/>
          </a:p>
          <a:p>
            <a:pPr marL="12700" algn="l" rtl="0" eaLnBrk="0">
              <a:lnSpc>
                <a:spcPct val="91000"/>
              </a:lnSpc>
            </a:pPr>
            <a:r>
              <a:rPr sz="24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数字工厂管理平台的作用机</a:t>
            </a:r>
            <a:r>
              <a:rPr sz="2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理</a:t>
            </a:r>
            <a:endParaRPr lang="en-US" altLang="en-US" sz="2400" dirty="0"/>
          </a:p>
        </p:txBody>
      </p:sp>
      <p:sp>
        <p:nvSpPr>
          <p:cNvPr id="200" name="textbox 200"/>
          <p:cNvSpPr/>
          <p:nvPr/>
        </p:nvSpPr>
        <p:spPr>
          <a:xfrm>
            <a:off x="3525977" y="4150283"/>
            <a:ext cx="937894" cy="1062989"/>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82000"/>
              </a:lnSpc>
            </a:pPr>
            <a:r>
              <a:rPr sz="36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研发</a:t>
            </a:r>
            <a:endParaRPr lang="en-US" altLang="en-US" sz="3600" dirty="0"/>
          </a:p>
          <a:p>
            <a:pPr marL="16510" algn="l" rtl="0" eaLnBrk="0">
              <a:lnSpc>
                <a:spcPts val="4635"/>
              </a:lnSpc>
            </a:pPr>
            <a:r>
              <a:rPr sz="36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设计</a:t>
            </a:r>
            <a:endParaRPr lang="en-US" altLang="en-US" sz="3600" dirty="0"/>
          </a:p>
        </p:txBody>
      </p:sp>
      <p:sp>
        <p:nvSpPr>
          <p:cNvPr id="202" name="textbox 202"/>
          <p:cNvSpPr/>
          <p:nvPr/>
        </p:nvSpPr>
        <p:spPr>
          <a:xfrm>
            <a:off x="435148" y="3082141"/>
            <a:ext cx="2160904" cy="413384"/>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4000"/>
              </a:lnSpc>
            </a:pPr>
            <a:r>
              <a:rPr sz="2700" b="1"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数字孪生平台</a:t>
            </a:r>
            <a:endParaRPr lang="en-US" altLang="en-US" sz="2700" dirty="0"/>
          </a:p>
        </p:txBody>
      </p:sp>
      <p:sp>
        <p:nvSpPr>
          <p:cNvPr id="204" name="textbox 204"/>
          <p:cNvSpPr/>
          <p:nvPr/>
        </p:nvSpPr>
        <p:spPr>
          <a:xfrm>
            <a:off x="8123631" y="6050381"/>
            <a:ext cx="2155189" cy="356870"/>
          </a:xfrm>
          <a:prstGeom prst="rect">
            <a:avLst/>
          </a:prstGeom>
        </p:spPr>
        <p:txBody>
          <a:bodyPr vert="horz" wrap="square" lIns="0" tIns="0" rIns="0" bIns="0"/>
          <a:lstStyle/>
          <a:p>
            <a:pPr algn="l" rtl="0" eaLnBrk="0">
              <a:lnSpc>
                <a:spcPct val="73000"/>
              </a:lnSpc>
            </a:pPr>
            <a:endParaRPr lang="en-US" altLang="en-US" sz="100" dirty="0"/>
          </a:p>
          <a:p>
            <a:pPr marL="12700" algn="l" rtl="0" eaLnBrk="0">
              <a:lnSpc>
                <a:spcPct val="91000"/>
              </a:lnSpc>
            </a:pPr>
            <a:r>
              <a:rPr sz="2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企业全面数字化</a:t>
            </a:r>
            <a:endParaRPr lang="en-US" altLang="en-US" sz="2400" dirty="0"/>
          </a:p>
        </p:txBody>
      </p:sp>
      <p:sp>
        <p:nvSpPr>
          <p:cNvPr id="206" name="textbox 206"/>
          <p:cNvSpPr/>
          <p:nvPr/>
        </p:nvSpPr>
        <p:spPr>
          <a:xfrm>
            <a:off x="4380781" y="6097651"/>
            <a:ext cx="1246505" cy="506094"/>
          </a:xfrm>
          <a:prstGeom prst="rect">
            <a:avLst/>
          </a:prstGeom>
        </p:spPr>
        <p:txBody>
          <a:bodyPr vert="horz" wrap="square" lIns="0" tIns="0" rIns="0" bIns="0"/>
          <a:lstStyle/>
          <a:p>
            <a:pPr algn="l" rtl="0" eaLnBrk="0">
              <a:lnSpc>
                <a:spcPct val="87000"/>
              </a:lnSpc>
            </a:pPr>
            <a:endParaRPr lang="en-US" altLang="en-US" sz="100" dirty="0"/>
          </a:p>
          <a:p>
            <a:pPr marL="315595" indent="-303530" algn="l" rtl="0" eaLnBrk="0">
              <a:lnSpc>
                <a:spcPct val="105000"/>
              </a:lnSpc>
            </a:pPr>
            <a:r>
              <a:rPr sz="1500" b="1"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底层设备设施</a:t>
            </a:r>
            <a:r>
              <a:rPr sz="15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数字化</a:t>
            </a:r>
            <a:endParaRPr lang="en-US" altLang="en-US" sz="1500" dirty="0"/>
          </a:p>
        </p:txBody>
      </p:sp>
      <p:sp>
        <p:nvSpPr>
          <p:cNvPr id="208" name="textbox 208"/>
          <p:cNvSpPr/>
          <p:nvPr/>
        </p:nvSpPr>
        <p:spPr>
          <a:xfrm>
            <a:off x="6520663" y="6007100"/>
            <a:ext cx="633094" cy="356234"/>
          </a:xfrm>
          <a:prstGeom prst="rect">
            <a:avLst/>
          </a:prstGeom>
        </p:spPr>
        <p:txBody>
          <a:bodyPr vert="horz" wrap="square" lIns="0" tIns="0" rIns="0" bIns="0"/>
          <a:lstStyle/>
          <a:p>
            <a:pPr algn="l" rtl="0" eaLnBrk="0">
              <a:lnSpc>
                <a:spcPct val="93000"/>
              </a:lnSpc>
            </a:pPr>
            <a:endParaRPr lang="en-US" altLang="en-US" sz="100" dirty="0"/>
          </a:p>
          <a:p>
            <a:pPr marL="12700" algn="l" rtl="0" eaLnBrk="0">
              <a:lnSpc>
                <a:spcPct val="90000"/>
              </a:lnSpc>
            </a:pPr>
            <a:r>
              <a:rPr sz="2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痛点</a:t>
            </a:r>
            <a:endParaRPr lang="en-US" altLang="en-US"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10"/>
          <p:cNvPicPr>
            <a:picLocks noChangeAspect="1"/>
          </p:cNvPicPr>
          <p:nvPr/>
        </p:nvPicPr>
        <p:blipFill>
          <a:blip r:embed="rId1"/>
          <a:stretch>
            <a:fillRect/>
          </a:stretch>
        </p:blipFill>
        <p:spPr>
          <a:xfrm rot="21600000">
            <a:off x="0" y="0"/>
            <a:ext cx="12192000" cy="6857998"/>
          </a:xfrm>
          <a:prstGeom prst="rect">
            <a:avLst/>
          </a:prstGeom>
        </p:spPr>
      </p:pic>
      <p:sp>
        <p:nvSpPr>
          <p:cNvPr id="212" name="textbox 212"/>
          <p:cNvSpPr/>
          <p:nvPr/>
        </p:nvSpPr>
        <p:spPr>
          <a:xfrm>
            <a:off x="1465571" y="1475080"/>
            <a:ext cx="8451850" cy="441325"/>
          </a:xfrm>
          <a:prstGeom prst="rect">
            <a:avLst/>
          </a:prstGeom>
        </p:spPr>
        <p:txBody>
          <a:bodyPr vert="horz" wrap="square" lIns="0" tIns="0" rIns="0" bIns="0"/>
          <a:lstStyle/>
          <a:p>
            <a:pPr algn="l" rtl="0" eaLnBrk="0">
              <a:lnSpc>
                <a:spcPct val="96000"/>
              </a:lnSpc>
            </a:pPr>
            <a:endParaRPr lang="en-US" altLang="en-US" sz="100" dirty="0"/>
          </a:p>
          <a:p>
            <a:pPr marL="285750" indent="-273685" algn="l" rtl="0" eaLnBrk="0">
              <a:lnSpc>
                <a:spcPct val="97000"/>
              </a:lnSpc>
            </a:pPr>
            <a:r>
              <a:rPr sz="1400" kern="0" spc="0" dirty="0">
                <a:solidFill>
                  <a:srgbClr val="FFFFFF">
                    <a:alpha val="100000"/>
                  </a:srgbClr>
                </a:solidFill>
                <a:latin typeface="Arial" panose="020B0704020202020204"/>
                <a:ea typeface="Arial" panose="020B0704020202020204"/>
                <a:cs typeface="Arial" panose="020B0704020202020204"/>
              </a:rPr>
              <a:t>&gt;</a:t>
            </a:r>
            <a:r>
              <a:rPr sz="1400" kern="0" spc="180" dirty="0">
                <a:solidFill>
                  <a:srgbClr val="FFFFFF">
                    <a:alpha val="100000"/>
                  </a:srgbClr>
                </a:solidFill>
                <a:latin typeface="Arial" panose="020B0704020202020204"/>
                <a:ea typeface="Arial" panose="020B0704020202020204"/>
                <a:cs typeface="Arial" panose="020B0704020202020204"/>
              </a:rPr>
              <a:t>  </a:t>
            </a:r>
            <a:r>
              <a:rPr sz="14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数字孪生是综合运用感知、计算、建</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模等信息技术</a:t>
            </a:r>
            <a:r>
              <a:rPr sz="1400" b="1" kern="0" spc="-2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，通过软件定义</a:t>
            </a:r>
            <a:r>
              <a:rPr sz="1400" b="1" kern="0" spc="-2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，对物理空间进行描述、诊断、预测、</a:t>
            </a:r>
            <a:r>
              <a:rPr sz="14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决策</a:t>
            </a:r>
            <a:r>
              <a:rPr sz="1400" b="1" kern="0" spc="-2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，进而实现物理空间与赛博空间的交互映射。</a:t>
            </a:r>
            <a:endParaRPr lang="en-US" altLang="en-US" sz="1400" dirty="0"/>
          </a:p>
        </p:txBody>
      </p:sp>
      <p:sp>
        <p:nvSpPr>
          <p:cNvPr id="214" name="textbox 214"/>
          <p:cNvSpPr/>
          <p:nvPr/>
        </p:nvSpPr>
        <p:spPr>
          <a:xfrm>
            <a:off x="1744827" y="2438044"/>
            <a:ext cx="8103234" cy="191135"/>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3000"/>
              </a:lnSpc>
            </a:pPr>
            <a:r>
              <a:rPr sz="1800" b="1" kern="0" spc="40" baseline="-6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应用层</a:t>
            </a:r>
            <a:r>
              <a:rPr sz="11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人机交互模拟                          沉浸式工艺设计                          工业设计优化                 </a:t>
            </a:r>
            <a:r>
              <a:rPr sz="9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需求设计验证</a:t>
            </a:r>
            <a:endParaRPr lang="en-US" altLang="en-US" sz="900" dirty="0"/>
          </a:p>
        </p:txBody>
      </p:sp>
      <p:sp>
        <p:nvSpPr>
          <p:cNvPr id="216" name="textbox 216"/>
          <p:cNvSpPr/>
          <p:nvPr/>
        </p:nvSpPr>
        <p:spPr>
          <a:xfrm>
            <a:off x="1109268" y="598728"/>
            <a:ext cx="3682365" cy="35877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1000"/>
              </a:lnSpc>
            </a:pPr>
            <a:r>
              <a:rPr sz="24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基于数字孪生的数字化</a:t>
            </a:r>
            <a:r>
              <a:rPr sz="2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设计</a:t>
            </a:r>
            <a:endParaRPr lang="en-US" altLang="en-US" sz="2400" dirty="0"/>
          </a:p>
        </p:txBody>
      </p:sp>
      <p:sp>
        <p:nvSpPr>
          <p:cNvPr id="218" name="textbox 218"/>
          <p:cNvSpPr/>
          <p:nvPr/>
        </p:nvSpPr>
        <p:spPr>
          <a:xfrm>
            <a:off x="1463395" y="4269638"/>
            <a:ext cx="1098550" cy="94297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445"/>
              </a:lnSpc>
              <a:tabLst>
                <a:tab pos="121920"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多维动态的数</a:t>
            </a:r>
            <a:endParaRPr lang="en-US" altLang="en-US" sz="1200" dirty="0"/>
          </a:p>
          <a:p>
            <a:pPr marL="173990" algn="l" rtl="0" eaLnBrk="0">
              <a:lnSpc>
                <a:spcPct val="91000"/>
              </a:lnSpc>
              <a:spcBef>
                <a:spcPts val="120"/>
              </a:spcBef>
            </a:pP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字环境</a:t>
            </a:r>
            <a:endParaRPr lang="en-US" altLang="en-US" sz="1200" dirty="0"/>
          </a:p>
          <a:p>
            <a:pPr marL="12700" algn="l" rtl="0" eaLnBrk="0">
              <a:lnSpc>
                <a:spcPts val="1455"/>
              </a:lnSpc>
              <a:spcBef>
                <a:spcPts val="135"/>
              </a:spcBef>
              <a:tabLst>
                <a:tab pos="121920"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精确执行的数</a:t>
            </a:r>
            <a:endParaRPr lang="en-US" altLang="en-US" sz="1200" dirty="0"/>
          </a:p>
          <a:p>
            <a:pPr marL="173990" algn="l" rtl="0" eaLnBrk="0">
              <a:lnSpc>
                <a:spcPct val="89000"/>
              </a:lnSpc>
              <a:spcBef>
                <a:spcPts val="15"/>
              </a:spcBef>
            </a:pP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字模型</a:t>
            </a:r>
            <a:endParaRPr lang="en-US" altLang="en-US" sz="1200" dirty="0"/>
          </a:p>
          <a:p>
            <a:pPr marL="12700" algn="l" rtl="0" eaLnBrk="0">
              <a:lnSpc>
                <a:spcPts val="1460"/>
              </a:lnSpc>
              <a:tabLst>
                <a:tab pos="121920"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1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同步交付的数</a:t>
            </a:r>
            <a:endParaRPr lang="en-US" altLang="en-US" sz="1200" dirty="0"/>
          </a:p>
        </p:txBody>
      </p:sp>
      <p:pic>
        <p:nvPicPr>
          <p:cNvPr id="220" name="picture 220"/>
          <p:cNvPicPr>
            <a:picLocks noChangeAspect="1"/>
          </p:cNvPicPr>
          <p:nvPr/>
        </p:nvPicPr>
        <p:blipFill>
          <a:blip r:embed="rId2"/>
          <a:stretch>
            <a:fillRect/>
          </a:stretch>
        </p:blipFill>
        <p:spPr>
          <a:xfrm rot="21600000">
            <a:off x="1476121" y="5014092"/>
            <a:ext cx="110405" cy="169502"/>
          </a:xfrm>
          <a:prstGeom prst="rect">
            <a:avLst/>
          </a:prstGeom>
        </p:spPr>
      </p:pic>
      <p:pic>
        <p:nvPicPr>
          <p:cNvPr id="222" name="picture 222"/>
          <p:cNvPicPr>
            <a:picLocks noChangeAspect="1"/>
          </p:cNvPicPr>
          <p:nvPr/>
        </p:nvPicPr>
        <p:blipFill>
          <a:blip r:embed="rId3"/>
          <a:stretch>
            <a:fillRect/>
          </a:stretch>
        </p:blipFill>
        <p:spPr>
          <a:xfrm rot="21600000">
            <a:off x="1476095" y="4664862"/>
            <a:ext cx="110185" cy="169163"/>
          </a:xfrm>
          <a:prstGeom prst="rect">
            <a:avLst/>
          </a:prstGeom>
        </p:spPr>
      </p:pic>
      <p:pic>
        <p:nvPicPr>
          <p:cNvPr id="224" name="picture 224"/>
          <p:cNvPicPr>
            <a:picLocks noChangeAspect="1"/>
          </p:cNvPicPr>
          <p:nvPr/>
        </p:nvPicPr>
        <p:blipFill>
          <a:blip r:embed="rId3"/>
          <a:stretch>
            <a:fillRect/>
          </a:stretch>
        </p:blipFill>
        <p:spPr>
          <a:xfrm rot="21600000">
            <a:off x="1476095" y="4282338"/>
            <a:ext cx="110185" cy="169163"/>
          </a:xfrm>
          <a:prstGeom prst="rect">
            <a:avLst/>
          </a:prstGeom>
        </p:spPr>
      </p:pic>
      <p:sp>
        <p:nvSpPr>
          <p:cNvPr id="226" name="textbox 226"/>
          <p:cNvSpPr/>
          <p:nvPr/>
        </p:nvSpPr>
        <p:spPr>
          <a:xfrm>
            <a:off x="3734432" y="2898066"/>
            <a:ext cx="6113779" cy="16319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100000"/>
              </a:lnSpc>
            </a:pPr>
            <a:r>
              <a:rPr sz="9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客户深度体验                              虚拟制造</a:t>
            </a:r>
            <a:r>
              <a:rPr sz="9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设计协同辅助                           生产工程预测</a:t>
            </a:r>
            <a:endParaRPr lang="en-US" altLang="en-US" sz="900" dirty="0"/>
          </a:p>
        </p:txBody>
      </p:sp>
      <p:sp>
        <p:nvSpPr>
          <p:cNvPr id="228" name="textbox 228"/>
          <p:cNvSpPr/>
          <p:nvPr/>
        </p:nvSpPr>
        <p:spPr>
          <a:xfrm>
            <a:off x="6316040" y="3412543"/>
            <a:ext cx="859155" cy="575944"/>
          </a:xfrm>
          <a:prstGeom prst="rect">
            <a:avLst/>
          </a:prstGeom>
        </p:spPr>
        <p:txBody>
          <a:bodyPr vert="horz" wrap="square" lIns="0" tIns="0" rIns="0" bIns="0"/>
          <a:lstStyle/>
          <a:p>
            <a:pPr algn="l" rtl="0" eaLnBrk="0">
              <a:lnSpc>
                <a:spcPct val="84000"/>
              </a:lnSpc>
            </a:pPr>
            <a:endParaRPr lang="en-US" altLang="en-US" sz="100" dirty="0"/>
          </a:p>
          <a:p>
            <a:pPr algn="r" rtl="0" eaLnBrk="0">
              <a:lnSpc>
                <a:spcPct val="10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客户深度体验</a:t>
            </a:r>
            <a:endParaRPr lang="en-US" altLang="en-US" sz="900" dirty="0"/>
          </a:p>
          <a:p>
            <a:pPr algn="l" rtl="0" eaLnBrk="0">
              <a:lnSpc>
                <a:spcPct val="131000"/>
              </a:lnSpc>
            </a:pPr>
            <a:endParaRPr lang="en-US" altLang="en-US" sz="1000" dirty="0"/>
          </a:p>
          <a:p>
            <a:pPr algn="l" rtl="0" eaLnBrk="0">
              <a:lnSpc>
                <a:spcPct val="103000"/>
              </a:lnSpc>
            </a:pPr>
            <a:endParaRPr lang="en-US" altLang="en-US" sz="300" dirty="0"/>
          </a:p>
          <a:p>
            <a:pPr marL="12700" algn="l" rtl="0" eaLnBrk="0">
              <a:lnSpc>
                <a:spcPct val="91000"/>
              </a:lnSpc>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优化迭代</a:t>
            </a:r>
            <a:endParaRPr lang="en-US" altLang="en-US" sz="1200" dirty="0"/>
          </a:p>
        </p:txBody>
      </p:sp>
      <p:sp>
        <p:nvSpPr>
          <p:cNvPr id="230" name="textbox 230"/>
          <p:cNvSpPr/>
          <p:nvPr/>
        </p:nvSpPr>
        <p:spPr>
          <a:xfrm>
            <a:off x="4709159" y="4133010"/>
            <a:ext cx="784225" cy="607059"/>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9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物理几何模型</a:t>
            </a:r>
            <a:endParaRPr lang="en-US" altLang="en-US" sz="900" dirty="0"/>
          </a:p>
          <a:p>
            <a:pPr algn="l" rtl="0" eaLnBrk="0">
              <a:lnSpc>
                <a:spcPct val="180000"/>
              </a:lnSpc>
            </a:pPr>
            <a:endParaRPr lang="en-US" altLang="en-US" sz="1000" dirty="0"/>
          </a:p>
          <a:p>
            <a:pPr algn="l" rtl="0" eaLnBrk="0">
              <a:lnSpc>
                <a:spcPct val="115000"/>
              </a:lnSpc>
            </a:pPr>
            <a:endParaRPr lang="en-US" altLang="en-US" sz="200" dirty="0"/>
          </a:p>
          <a:p>
            <a:pPr marL="269240" algn="l" rtl="0" eaLnBrk="0">
              <a:lnSpc>
                <a:spcPct val="99000"/>
              </a:lnSpc>
              <a:spcBef>
                <a:spcPts val="0"/>
              </a:spcBef>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a:t>
            </a:r>
            <a:endParaRPr lang="en-US" altLang="en-US" sz="900" dirty="0"/>
          </a:p>
        </p:txBody>
      </p:sp>
      <p:sp>
        <p:nvSpPr>
          <p:cNvPr id="232" name="textbox 232"/>
          <p:cNvSpPr/>
          <p:nvPr/>
        </p:nvSpPr>
        <p:spPr>
          <a:xfrm>
            <a:off x="7940921" y="4132124"/>
            <a:ext cx="782955" cy="60579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10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产品数字模型</a:t>
            </a:r>
            <a:endParaRPr lang="en-US" altLang="en-US" sz="900" dirty="0"/>
          </a:p>
          <a:p>
            <a:pPr algn="l" rtl="0" eaLnBrk="0">
              <a:lnSpc>
                <a:spcPct val="178000"/>
              </a:lnSpc>
            </a:pPr>
            <a:endParaRPr lang="en-US" altLang="en-US" sz="1000" dirty="0"/>
          </a:p>
          <a:p>
            <a:pPr algn="l" rtl="0" eaLnBrk="0">
              <a:lnSpc>
                <a:spcPct val="117000"/>
              </a:lnSpc>
            </a:pPr>
            <a:endParaRPr lang="en-US" altLang="en-US" sz="200" dirty="0"/>
          </a:p>
          <a:p>
            <a:pPr marL="12700" algn="l" rtl="0" eaLnBrk="0">
              <a:lnSpc>
                <a:spcPct val="99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生产加工模型</a:t>
            </a:r>
            <a:endParaRPr lang="en-US" altLang="en-US" sz="900" dirty="0"/>
          </a:p>
        </p:txBody>
      </p:sp>
      <p:sp>
        <p:nvSpPr>
          <p:cNvPr id="234" name="textbox 234"/>
          <p:cNvSpPr/>
          <p:nvPr/>
        </p:nvSpPr>
        <p:spPr>
          <a:xfrm>
            <a:off x="6250554" y="4133642"/>
            <a:ext cx="783590" cy="603884"/>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99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数模验证模型</a:t>
            </a:r>
            <a:endParaRPr lang="en-US" altLang="en-US" sz="900" dirty="0"/>
          </a:p>
          <a:p>
            <a:pPr algn="l" rtl="0" eaLnBrk="0">
              <a:lnSpc>
                <a:spcPct val="178000"/>
              </a:lnSpc>
            </a:pPr>
            <a:endParaRPr lang="en-US" altLang="en-US" sz="1000" dirty="0"/>
          </a:p>
          <a:p>
            <a:pPr algn="l" rtl="0" eaLnBrk="0">
              <a:lnSpc>
                <a:spcPct val="117000"/>
              </a:lnSpc>
            </a:pPr>
            <a:endParaRPr lang="en-US" altLang="en-US" sz="200" dirty="0"/>
          </a:p>
          <a:p>
            <a:pPr marL="12700" algn="l" rtl="0" eaLnBrk="0">
              <a:lnSpc>
                <a:spcPct val="99000"/>
              </a:lnSpc>
              <a:spcBef>
                <a:spcPts val="0"/>
              </a:spcBef>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试验仿真模型</a:t>
            </a:r>
            <a:endParaRPr lang="en-US" altLang="en-US" sz="900" dirty="0"/>
          </a:p>
        </p:txBody>
      </p:sp>
      <p:sp>
        <p:nvSpPr>
          <p:cNvPr id="236" name="textbox 236"/>
          <p:cNvSpPr/>
          <p:nvPr/>
        </p:nvSpPr>
        <p:spPr>
          <a:xfrm>
            <a:off x="7290174" y="5761536"/>
            <a:ext cx="790575" cy="544194"/>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100000"/>
              </a:lnSpc>
            </a:pPr>
            <a:r>
              <a:rPr sz="900"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现场设备数据</a:t>
            </a:r>
            <a:endParaRPr lang="en-US" altLang="en-US" sz="900" dirty="0"/>
          </a:p>
          <a:p>
            <a:pPr algn="l" rtl="0" eaLnBrk="0">
              <a:lnSpc>
                <a:spcPct val="138000"/>
              </a:lnSpc>
            </a:pPr>
            <a:endParaRPr lang="en-US" altLang="en-US" sz="1000" dirty="0"/>
          </a:p>
          <a:p>
            <a:pPr algn="l" rtl="0" eaLnBrk="0">
              <a:lnSpc>
                <a:spcPct val="114000"/>
              </a:lnSpc>
            </a:pPr>
            <a:endParaRPr lang="en-US" altLang="en-US" sz="200" dirty="0"/>
          </a:p>
          <a:p>
            <a:pPr marL="12700" algn="l" rtl="0" eaLnBrk="0">
              <a:lnSpc>
                <a:spcPct val="99000"/>
              </a:lnSpc>
              <a:spcBef>
                <a:spcPts val="0"/>
              </a:spcBef>
            </a:pPr>
            <a:r>
              <a:rPr sz="900"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现场环境数据</a:t>
            </a:r>
            <a:endParaRPr lang="en-US" altLang="en-US" sz="900" dirty="0"/>
          </a:p>
        </p:txBody>
      </p:sp>
      <p:sp>
        <p:nvSpPr>
          <p:cNvPr id="238" name="textbox 238"/>
          <p:cNvSpPr/>
          <p:nvPr/>
        </p:nvSpPr>
        <p:spPr>
          <a:xfrm>
            <a:off x="9065252" y="5763560"/>
            <a:ext cx="782955" cy="54229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9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历史设计数据</a:t>
            </a:r>
            <a:endParaRPr lang="en-US" altLang="en-US" sz="900" dirty="0"/>
          </a:p>
          <a:p>
            <a:pPr algn="l" rtl="0" eaLnBrk="0">
              <a:lnSpc>
                <a:spcPct val="138000"/>
              </a:lnSpc>
            </a:pPr>
            <a:endParaRPr lang="en-US" altLang="en-US" sz="1000" dirty="0"/>
          </a:p>
          <a:p>
            <a:pPr algn="l" rtl="0" eaLnBrk="0">
              <a:lnSpc>
                <a:spcPct val="114000"/>
              </a:lnSpc>
            </a:pPr>
            <a:endParaRPr lang="en-US" altLang="en-US" sz="200" dirty="0"/>
          </a:p>
          <a:p>
            <a:pPr marL="12700" algn="l" rtl="0" eaLnBrk="0">
              <a:lnSpc>
                <a:spcPct val="99000"/>
              </a:lnSpc>
              <a:spcBef>
                <a:spcPts val="0"/>
              </a:spcBef>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历史测试数据</a:t>
            </a:r>
            <a:endParaRPr lang="en-US" altLang="en-US" sz="900" dirty="0"/>
          </a:p>
        </p:txBody>
      </p:sp>
      <p:sp>
        <p:nvSpPr>
          <p:cNvPr id="240" name="textbox 240"/>
          <p:cNvSpPr/>
          <p:nvPr/>
        </p:nvSpPr>
        <p:spPr>
          <a:xfrm>
            <a:off x="9655929" y="4131871"/>
            <a:ext cx="530225" cy="605790"/>
          </a:xfrm>
          <a:prstGeom prst="rect">
            <a:avLst/>
          </a:prstGeom>
        </p:spPr>
        <p:txBody>
          <a:bodyPr vert="horz" wrap="square" lIns="0" tIns="0" rIns="0" bIns="0"/>
          <a:lstStyle/>
          <a:p>
            <a:pPr algn="l" rtl="0" eaLnBrk="0">
              <a:lnSpc>
                <a:spcPct val="84000"/>
              </a:lnSpc>
            </a:pPr>
            <a:endParaRPr lang="en-US" altLang="en-US" sz="100" dirty="0"/>
          </a:p>
          <a:p>
            <a:pPr marL="139065" algn="l" rtl="0" eaLnBrk="0">
              <a:lnSpc>
                <a:spcPct val="100000"/>
              </a:lnSpc>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客户</a:t>
            </a:r>
            <a:endParaRPr lang="en-US" altLang="en-US" sz="900" dirty="0"/>
          </a:p>
          <a:p>
            <a:pPr algn="l" rtl="0" eaLnBrk="0">
              <a:lnSpc>
                <a:spcPct val="178000"/>
              </a:lnSpc>
            </a:pPr>
            <a:endParaRPr lang="en-US" altLang="en-US" sz="1000" dirty="0"/>
          </a:p>
          <a:p>
            <a:pPr algn="l" rtl="0" eaLnBrk="0">
              <a:lnSpc>
                <a:spcPct val="117000"/>
              </a:lnSpc>
            </a:pPr>
            <a:endParaRPr lang="en-US" altLang="en-US" sz="200" dirty="0"/>
          </a:p>
          <a:p>
            <a:pPr marL="12700" algn="l" rtl="0" eaLnBrk="0">
              <a:lnSpc>
                <a:spcPct val="99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生产部门</a:t>
            </a:r>
            <a:endParaRPr lang="en-US" altLang="en-US" sz="900" dirty="0"/>
          </a:p>
        </p:txBody>
      </p:sp>
      <p:sp>
        <p:nvSpPr>
          <p:cNvPr id="242" name="textbox 242"/>
          <p:cNvSpPr/>
          <p:nvPr/>
        </p:nvSpPr>
        <p:spPr>
          <a:xfrm>
            <a:off x="5642479" y="5763560"/>
            <a:ext cx="530859" cy="54229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9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原理数据</a:t>
            </a:r>
            <a:endParaRPr lang="en-US" altLang="en-US" sz="900" dirty="0"/>
          </a:p>
          <a:p>
            <a:pPr algn="l" rtl="0" eaLnBrk="0">
              <a:lnSpc>
                <a:spcPct val="138000"/>
              </a:lnSpc>
            </a:pPr>
            <a:endParaRPr lang="en-US" altLang="en-US" sz="1000" dirty="0"/>
          </a:p>
          <a:p>
            <a:pPr algn="l" rtl="0" eaLnBrk="0">
              <a:lnSpc>
                <a:spcPct val="114000"/>
              </a:lnSpc>
            </a:pPr>
            <a:endParaRPr lang="en-US" altLang="en-US" sz="200" dirty="0"/>
          </a:p>
          <a:p>
            <a:pPr marL="13335" algn="l" rtl="0" eaLnBrk="0">
              <a:lnSpc>
                <a:spcPct val="99000"/>
              </a:lnSpc>
              <a:spcBef>
                <a:spcPts val="0"/>
              </a:spcBef>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材料数据</a:t>
            </a:r>
            <a:endParaRPr lang="en-US" altLang="en-US" sz="900" dirty="0"/>
          </a:p>
        </p:txBody>
      </p:sp>
      <p:sp>
        <p:nvSpPr>
          <p:cNvPr id="244" name="textbox 244"/>
          <p:cNvSpPr/>
          <p:nvPr/>
        </p:nvSpPr>
        <p:spPr>
          <a:xfrm>
            <a:off x="3863587" y="5763560"/>
            <a:ext cx="530225" cy="54229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9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几何数据</a:t>
            </a:r>
            <a:endParaRPr lang="en-US" altLang="en-US" sz="900" dirty="0"/>
          </a:p>
          <a:p>
            <a:pPr algn="l" rtl="0" eaLnBrk="0">
              <a:lnSpc>
                <a:spcPct val="138000"/>
              </a:lnSpc>
            </a:pPr>
            <a:endParaRPr lang="en-US" altLang="en-US" sz="1000" dirty="0"/>
          </a:p>
          <a:p>
            <a:pPr algn="l" rtl="0" eaLnBrk="0">
              <a:lnSpc>
                <a:spcPct val="114000"/>
              </a:lnSpc>
            </a:pPr>
            <a:endParaRPr lang="en-US" altLang="en-US" sz="200" dirty="0"/>
          </a:p>
          <a:p>
            <a:pPr marL="13970" algn="l" rtl="0" eaLnBrk="0">
              <a:lnSpc>
                <a:spcPct val="99000"/>
              </a:lnSpc>
              <a:spcBef>
                <a:spcPts val="0"/>
              </a:spcBef>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工艺数据</a:t>
            </a:r>
            <a:endParaRPr lang="en-US" altLang="en-US" sz="900" dirty="0"/>
          </a:p>
        </p:txBody>
      </p:sp>
      <p:sp>
        <p:nvSpPr>
          <p:cNvPr id="246" name="textbox 246"/>
          <p:cNvSpPr/>
          <p:nvPr/>
        </p:nvSpPr>
        <p:spPr>
          <a:xfrm>
            <a:off x="6392916" y="5259753"/>
            <a:ext cx="782319" cy="16192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9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动态数据反馈</a:t>
            </a:r>
            <a:endParaRPr lang="en-US" altLang="en-US" sz="900" dirty="0"/>
          </a:p>
        </p:txBody>
      </p:sp>
      <p:sp>
        <p:nvSpPr>
          <p:cNvPr id="248" name="textbox 248"/>
          <p:cNvSpPr/>
          <p:nvPr/>
        </p:nvSpPr>
        <p:spPr>
          <a:xfrm>
            <a:off x="3177282" y="4132883"/>
            <a:ext cx="783590" cy="161925"/>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9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第一性原理物</a:t>
            </a:r>
            <a:endParaRPr lang="en-US" altLang="en-US" sz="900" dirty="0"/>
          </a:p>
        </p:txBody>
      </p:sp>
      <p:sp>
        <p:nvSpPr>
          <p:cNvPr id="250" name="textbox 250"/>
          <p:cNvSpPr/>
          <p:nvPr/>
        </p:nvSpPr>
        <p:spPr>
          <a:xfrm>
            <a:off x="1739595" y="6079337"/>
            <a:ext cx="481965" cy="191135"/>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1000"/>
              </a:lnSpc>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数据层</a:t>
            </a:r>
            <a:endParaRPr lang="en-US" altLang="en-US" sz="1200" dirty="0"/>
          </a:p>
        </p:txBody>
      </p:sp>
      <p:sp>
        <p:nvSpPr>
          <p:cNvPr id="252" name="textbox 252"/>
          <p:cNvSpPr/>
          <p:nvPr/>
        </p:nvSpPr>
        <p:spPr>
          <a:xfrm>
            <a:off x="1625244" y="5201005"/>
            <a:ext cx="478790" cy="19177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1000"/>
              </a:lnSpc>
            </a:pP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字产品</a:t>
            </a:r>
            <a:endParaRPr lang="en-US" altLang="en-US" sz="1200" dirty="0"/>
          </a:p>
        </p:txBody>
      </p:sp>
      <p:sp>
        <p:nvSpPr>
          <p:cNvPr id="254" name="textbox 254"/>
          <p:cNvSpPr/>
          <p:nvPr/>
        </p:nvSpPr>
        <p:spPr>
          <a:xfrm>
            <a:off x="1744522" y="3239668"/>
            <a:ext cx="481330" cy="189864"/>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0000"/>
              </a:lnSpc>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模型层</a:t>
            </a:r>
            <a:endParaRPr lang="en-US" alt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picture 256"/>
          <p:cNvPicPr>
            <a:picLocks noChangeAspect="1"/>
          </p:cNvPicPr>
          <p:nvPr/>
        </p:nvPicPr>
        <p:blipFill>
          <a:blip r:embed="rId1"/>
          <a:stretch>
            <a:fillRect/>
          </a:stretch>
        </p:blipFill>
        <p:spPr>
          <a:xfrm rot="21600000">
            <a:off x="0" y="0"/>
            <a:ext cx="12192000" cy="6857998"/>
          </a:xfrm>
          <a:prstGeom prst="rect">
            <a:avLst/>
          </a:prstGeom>
        </p:spPr>
      </p:pic>
      <p:sp>
        <p:nvSpPr>
          <p:cNvPr id="258" name="textbox 258"/>
          <p:cNvSpPr/>
          <p:nvPr/>
        </p:nvSpPr>
        <p:spPr>
          <a:xfrm>
            <a:off x="1465571" y="1475080"/>
            <a:ext cx="8451850" cy="441325"/>
          </a:xfrm>
          <a:prstGeom prst="rect">
            <a:avLst/>
          </a:prstGeom>
        </p:spPr>
        <p:txBody>
          <a:bodyPr vert="horz" wrap="square" lIns="0" tIns="0" rIns="0" bIns="0"/>
          <a:lstStyle/>
          <a:p>
            <a:pPr algn="l" rtl="0" eaLnBrk="0">
              <a:lnSpc>
                <a:spcPct val="96000"/>
              </a:lnSpc>
            </a:pPr>
            <a:endParaRPr lang="en-US" altLang="en-US" sz="100" dirty="0"/>
          </a:p>
          <a:p>
            <a:pPr marL="285750" indent="-273685" algn="l" rtl="0" eaLnBrk="0">
              <a:lnSpc>
                <a:spcPct val="97000"/>
              </a:lnSpc>
            </a:pPr>
            <a:r>
              <a:rPr sz="1400" kern="0" spc="0" dirty="0">
                <a:solidFill>
                  <a:srgbClr val="FFFFFF">
                    <a:alpha val="100000"/>
                  </a:srgbClr>
                </a:solidFill>
                <a:latin typeface="Arial" panose="020B0704020202020204"/>
                <a:ea typeface="Arial" panose="020B0704020202020204"/>
                <a:cs typeface="Arial" panose="020B0704020202020204"/>
              </a:rPr>
              <a:t>&gt;</a:t>
            </a:r>
            <a:r>
              <a:rPr sz="1400" kern="0" spc="180" dirty="0">
                <a:solidFill>
                  <a:srgbClr val="FFFFFF">
                    <a:alpha val="100000"/>
                  </a:srgbClr>
                </a:solidFill>
                <a:latin typeface="Arial" panose="020B0704020202020204"/>
                <a:ea typeface="Arial" panose="020B0704020202020204"/>
                <a:cs typeface="Arial" panose="020B0704020202020204"/>
              </a:rPr>
              <a:t>  </a:t>
            </a:r>
            <a:r>
              <a:rPr sz="14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数字孪生是综合运用感知、计算、建</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模等信息技术</a:t>
            </a:r>
            <a:r>
              <a:rPr sz="1400" b="1" kern="0" spc="-2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，通过软件定义</a:t>
            </a:r>
            <a:r>
              <a:rPr sz="1400" b="1" kern="0" spc="-2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，对物理空间进行描述、诊断、预测、</a:t>
            </a:r>
            <a:r>
              <a:rPr sz="14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决策</a:t>
            </a:r>
            <a:r>
              <a:rPr sz="1400" b="1" kern="0" spc="-2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，进而实现物理空间与赛博空间的交互映射。</a:t>
            </a:r>
            <a:endParaRPr lang="en-US" altLang="en-US" sz="1400" dirty="0"/>
          </a:p>
        </p:txBody>
      </p:sp>
      <p:sp>
        <p:nvSpPr>
          <p:cNvPr id="260" name="textbox 260"/>
          <p:cNvSpPr/>
          <p:nvPr/>
        </p:nvSpPr>
        <p:spPr>
          <a:xfrm>
            <a:off x="3111855" y="4637204"/>
            <a:ext cx="7228205" cy="195579"/>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95000"/>
              </a:lnSpc>
            </a:pPr>
            <a:r>
              <a:rPr sz="1800" b="1" kern="0" spc="50" baseline="-9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流程行业</a:t>
            </a:r>
            <a:r>
              <a:rPr sz="11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生产过程状                质量控制模型                节能减排模型       </a:t>
            </a:r>
            <a:r>
              <a:rPr sz="9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工艺优化模型                 故障诊断模型</a:t>
            </a:r>
            <a:endParaRPr lang="en-US" altLang="en-US" sz="900" dirty="0"/>
          </a:p>
        </p:txBody>
      </p:sp>
      <p:sp>
        <p:nvSpPr>
          <p:cNvPr id="262" name="textbox 262"/>
          <p:cNvSpPr/>
          <p:nvPr/>
        </p:nvSpPr>
        <p:spPr>
          <a:xfrm>
            <a:off x="1109268" y="598119"/>
            <a:ext cx="3377565" cy="359409"/>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91000"/>
              </a:lnSpc>
            </a:pPr>
            <a:r>
              <a:rPr sz="24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基于数字孪生的智能</a:t>
            </a:r>
            <a:r>
              <a:rPr sz="2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工厂</a:t>
            </a:r>
            <a:endParaRPr lang="en-US" altLang="en-US" sz="2400" dirty="0"/>
          </a:p>
        </p:txBody>
      </p:sp>
      <p:sp>
        <p:nvSpPr>
          <p:cNvPr id="264" name="textbox 264"/>
          <p:cNvSpPr/>
          <p:nvPr/>
        </p:nvSpPr>
        <p:spPr>
          <a:xfrm>
            <a:off x="3482207" y="2440486"/>
            <a:ext cx="6805294" cy="16319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100000"/>
              </a:lnSpc>
            </a:pPr>
            <a:r>
              <a:rPr sz="9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智能计划排产            物料配给管理   </a:t>
            </a:r>
            <a:r>
              <a:rPr sz="9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生产参数优化            库存动态管控           设备维护管理             故障预测维修</a:t>
            </a:r>
            <a:endParaRPr lang="en-US" altLang="en-US" sz="900" dirty="0"/>
          </a:p>
        </p:txBody>
      </p:sp>
      <p:sp>
        <p:nvSpPr>
          <p:cNvPr id="266" name="textbox 266"/>
          <p:cNvSpPr/>
          <p:nvPr/>
        </p:nvSpPr>
        <p:spPr>
          <a:xfrm>
            <a:off x="3457054" y="5790538"/>
            <a:ext cx="6570980" cy="161925"/>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9000"/>
              </a:lnSpc>
            </a:pPr>
            <a:r>
              <a:rPr sz="9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员工数据                           机器数据                           物料数据                           规则数据         </a:t>
            </a:r>
            <a:r>
              <a:rPr sz="9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环境数据</a:t>
            </a:r>
            <a:endParaRPr lang="en-US" altLang="en-US" sz="900" dirty="0"/>
          </a:p>
        </p:txBody>
      </p:sp>
      <p:sp>
        <p:nvSpPr>
          <p:cNvPr id="268" name="textbox 268"/>
          <p:cNvSpPr/>
          <p:nvPr/>
        </p:nvSpPr>
        <p:spPr>
          <a:xfrm>
            <a:off x="1744776" y="4096563"/>
            <a:ext cx="2000250" cy="421640"/>
          </a:xfrm>
          <a:prstGeom prst="rect">
            <a:avLst/>
          </a:prstGeom>
        </p:spPr>
        <p:txBody>
          <a:bodyPr vert="horz" wrap="square" lIns="0" tIns="0" rIns="0" bIns="0"/>
          <a:lstStyle/>
          <a:p>
            <a:pPr algn="l" rtl="0" eaLnBrk="0">
              <a:lnSpc>
                <a:spcPct val="78000"/>
              </a:lnSpc>
            </a:pPr>
            <a:endParaRPr lang="en-US" altLang="en-US" sz="100" dirty="0"/>
          </a:p>
          <a:p>
            <a:pPr algn="r" rtl="0" eaLnBrk="0">
              <a:lnSpc>
                <a:spcPct val="91000"/>
              </a:lnSpc>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离散行业</a:t>
            </a:r>
            <a:endParaRPr lang="en-US" altLang="en-US" sz="1200" dirty="0"/>
          </a:p>
          <a:p>
            <a:pPr algn="l" rtl="0" eaLnBrk="0">
              <a:lnSpc>
                <a:spcPct val="108000"/>
              </a:lnSpc>
            </a:pPr>
            <a:endParaRPr lang="en-US" altLang="en-US" sz="400" dirty="0"/>
          </a:p>
          <a:p>
            <a:pPr marL="12700" algn="l" rtl="0" eaLnBrk="0">
              <a:lnSpc>
                <a:spcPct val="90000"/>
              </a:lnSpc>
              <a:spcBef>
                <a:spcPts val="0"/>
              </a:spcBef>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模型层</a:t>
            </a:r>
            <a:endParaRPr lang="en-US" altLang="en-US" sz="1200" dirty="0"/>
          </a:p>
        </p:txBody>
      </p:sp>
      <p:sp>
        <p:nvSpPr>
          <p:cNvPr id="270" name="textbox 270"/>
          <p:cNvSpPr/>
          <p:nvPr/>
        </p:nvSpPr>
        <p:spPr>
          <a:xfrm>
            <a:off x="4590154" y="3412669"/>
            <a:ext cx="4393565" cy="16256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100000"/>
              </a:lnSpc>
            </a:pPr>
            <a:r>
              <a:rPr sz="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产品设计           生产规划</a:t>
            </a:r>
            <a:r>
              <a:rPr sz="9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生产制造</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经营管理</a:t>
            </a:r>
            <a:r>
              <a:rPr sz="9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产品服务</a:t>
            </a:r>
            <a:endParaRPr lang="en-US" altLang="en-US" sz="900" dirty="0"/>
          </a:p>
        </p:txBody>
      </p:sp>
      <p:sp>
        <p:nvSpPr>
          <p:cNvPr id="272" name="textbox 272"/>
          <p:cNvSpPr/>
          <p:nvPr/>
        </p:nvSpPr>
        <p:spPr>
          <a:xfrm>
            <a:off x="6028293" y="5259247"/>
            <a:ext cx="1508125" cy="162560"/>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100000"/>
              </a:lnSpc>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多协议兼容</a:t>
            </a:r>
            <a:r>
              <a:rPr sz="900" kern="0" spc="-1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+边缘数据采集</a:t>
            </a:r>
            <a:endParaRPr lang="en-US" altLang="en-US" sz="900" dirty="0"/>
          </a:p>
        </p:txBody>
      </p:sp>
      <p:sp>
        <p:nvSpPr>
          <p:cNvPr id="274" name="textbox 274"/>
          <p:cNvSpPr/>
          <p:nvPr/>
        </p:nvSpPr>
        <p:spPr>
          <a:xfrm>
            <a:off x="9678279" y="4029128"/>
            <a:ext cx="529590" cy="327659"/>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110000"/>
              </a:lnSpc>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制造能力</a:t>
            </a:r>
            <a:r>
              <a:rPr sz="9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交易模型</a:t>
            </a:r>
            <a:endParaRPr lang="en-US" altLang="en-US" sz="900" dirty="0"/>
          </a:p>
        </p:txBody>
      </p:sp>
      <p:sp>
        <p:nvSpPr>
          <p:cNvPr id="276" name="textbox 276"/>
          <p:cNvSpPr/>
          <p:nvPr/>
        </p:nvSpPr>
        <p:spPr>
          <a:xfrm>
            <a:off x="8283440" y="4029634"/>
            <a:ext cx="530225" cy="327025"/>
          </a:xfrm>
          <a:prstGeom prst="rect">
            <a:avLst/>
          </a:prstGeom>
        </p:spPr>
        <p:txBody>
          <a:bodyPr vert="horz" wrap="square" lIns="0" tIns="0" rIns="0" bIns="0"/>
          <a:lstStyle/>
          <a:p>
            <a:pPr algn="l" rtl="0" eaLnBrk="0">
              <a:lnSpc>
                <a:spcPct val="81000"/>
              </a:lnSpc>
            </a:pPr>
            <a:endParaRPr lang="en-US" altLang="en-US" sz="100" dirty="0"/>
          </a:p>
          <a:p>
            <a:pPr marL="12700" indent="-635" algn="l" rtl="0" eaLnBrk="0">
              <a:lnSpc>
                <a:spcPct val="11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产品增值</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服务模型</a:t>
            </a:r>
            <a:endParaRPr lang="en-US" altLang="en-US" sz="900" dirty="0"/>
          </a:p>
        </p:txBody>
      </p:sp>
      <p:sp>
        <p:nvSpPr>
          <p:cNvPr id="278" name="textbox 278"/>
          <p:cNvSpPr/>
          <p:nvPr/>
        </p:nvSpPr>
        <p:spPr>
          <a:xfrm>
            <a:off x="5479027" y="4030014"/>
            <a:ext cx="530225" cy="326390"/>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11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生产管理</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优化模型</a:t>
            </a:r>
            <a:endParaRPr lang="en-US" altLang="en-US" sz="900" dirty="0"/>
          </a:p>
        </p:txBody>
      </p:sp>
      <p:sp>
        <p:nvSpPr>
          <p:cNvPr id="280" name="textbox 280"/>
          <p:cNvSpPr/>
          <p:nvPr/>
        </p:nvSpPr>
        <p:spPr>
          <a:xfrm>
            <a:off x="6851641" y="4029002"/>
            <a:ext cx="529590" cy="315595"/>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106000"/>
              </a:lnSpc>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设备健康</a:t>
            </a:r>
            <a:r>
              <a:rPr sz="9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管理模型</a:t>
            </a:r>
            <a:endParaRPr lang="en-US" altLang="en-US" sz="900" dirty="0"/>
          </a:p>
        </p:txBody>
      </p:sp>
      <p:sp>
        <p:nvSpPr>
          <p:cNvPr id="282" name="textbox 282"/>
          <p:cNvSpPr/>
          <p:nvPr/>
        </p:nvSpPr>
        <p:spPr>
          <a:xfrm>
            <a:off x="4194548" y="4030773"/>
            <a:ext cx="529590" cy="313690"/>
          </a:xfrm>
          <a:prstGeom prst="rect">
            <a:avLst/>
          </a:prstGeom>
        </p:spPr>
        <p:txBody>
          <a:bodyPr vert="horz" wrap="square" lIns="0" tIns="0" rIns="0" bIns="0"/>
          <a:lstStyle/>
          <a:p>
            <a:pPr algn="l" rtl="0" eaLnBrk="0">
              <a:lnSpc>
                <a:spcPct val="83000"/>
              </a:lnSpc>
            </a:pPr>
            <a:endParaRPr lang="en-US" altLang="en-US" sz="100" dirty="0"/>
          </a:p>
          <a:p>
            <a:pPr marL="12700" indent="635" algn="l" rtl="0" eaLnBrk="0">
              <a:lnSpc>
                <a:spcPct val="105000"/>
              </a:lnSpc>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设计制造</a:t>
            </a:r>
            <a:r>
              <a:rPr sz="9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协同模型</a:t>
            </a:r>
            <a:endParaRPr lang="en-US" altLang="en-US" sz="900" dirty="0"/>
          </a:p>
        </p:txBody>
      </p:sp>
      <p:sp>
        <p:nvSpPr>
          <p:cNvPr id="284" name="textbox 284"/>
          <p:cNvSpPr/>
          <p:nvPr/>
        </p:nvSpPr>
        <p:spPr>
          <a:xfrm>
            <a:off x="3482587" y="2897813"/>
            <a:ext cx="782955" cy="163195"/>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10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产品质量追踪</a:t>
            </a:r>
            <a:endParaRPr lang="en-US" altLang="en-US" sz="900" dirty="0"/>
          </a:p>
        </p:txBody>
      </p:sp>
      <p:sp>
        <p:nvSpPr>
          <p:cNvPr id="286" name="textbox 286"/>
          <p:cNvSpPr/>
          <p:nvPr/>
        </p:nvSpPr>
        <p:spPr>
          <a:xfrm>
            <a:off x="5912857" y="2898319"/>
            <a:ext cx="782955" cy="16256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10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人员安排管控</a:t>
            </a:r>
            <a:endParaRPr lang="en-US" altLang="en-US" sz="900" dirty="0"/>
          </a:p>
        </p:txBody>
      </p:sp>
      <p:sp>
        <p:nvSpPr>
          <p:cNvPr id="288" name="textbox 288"/>
          <p:cNvSpPr/>
          <p:nvPr/>
        </p:nvSpPr>
        <p:spPr>
          <a:xfrm>
            <a:off x="9505178" y="2898066"/>
            <a:ext cx="782319" cy="16319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10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能效优化分析</a:t>
            </a:r>
            <a:endParaRPr lang="en-US" altLang="en-US" sz="900" dirty="0"/>
          </a:p>
        </p:txBody>
      </p:sp>
      <p:sp>
        <p:nvSpPr>
          <p:cNvPr id="290" name="textbox 290"/>
          <p:cNvSpPr/>
          <p:nvPr/>
        </p:nvSpPr>
        <p:spPr>
          <a:xfrm>
            <a:off x="8291313" y="2898066"/>
            <a:ext cx="782319" cy="16319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10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安全可靠保障</a:t>
            </a:r>
            <a:endParaRPr lang="en-US" altLang="en-US" sz="900" dirty="0"/>
          </a:p>
        </p:txBody>
      </p:sp>
      <p:sp>
        <p:nvSpPr>
          <p:cNvPr id="292" name="textbox 292"/>
          <p:cNvSpPr/>
          <p:nvPr/>
        </p:nvSpPr>
        <p:spPr>
          <a:xfrm>
            <a:off x="7126090" y="2898825"/>
            <a:ext cx="782955" cy="161925"/>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99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生产环境管控</a:t>
            </a:r>
            <a:endParaRPr lang="en-US" altLang="en-US" sz="900" dirty="0"/>
          </a:p>
        </p:txBody>
      </p:sp>
      <p:sp>
        <p:nvSpPr>
          <p:cNvPr id="294" name="textbox 294"/>
          <p:cNvSpPr/>
          <p:nvPr/>
        </p:nvSpPr>
        <p:spPr>
          <a:xfrm>
            <a:off x="4699627" y="2899331"/>
            <a:ext cx="782955" cy="16192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9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协同工艺规划</a:t>
            </a:r>
            <a:endParaRPr lang="en-US" altLang="en-US" sz="900" dirty="0"/>
          </a:p>
        </p:txBody>
      </p:sp>
      <p:sp>
        <p:nvSpPr>
          <p:cNvPr id="296" name="textbox 296"/>
          <p:cNvSpPr/>
          <p:nvPr/>
        </p:nvSpPr>
        <p:spPr>
          <a:xfrm>
            <a:off x="1739595" y="5572455"/>
            <a:ext cx="481965" cy="191135"/>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1000"/>
              </a:lnSpc>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数据层</a:t>
            </a:r>
            <a:endParaRPr lang="en-US" altLang="en-US" sz="1200" dirty="0"/>
          </a:p>
        </p:txBody>
      </p:sp>
      <p:sp>
        <p:nvSpPr>
          <p:cNvPr id="298" name="textbox 298"/>
          <p:cNvSpPr/>
          <p:nvPr/>
        </p:nvSpPr>
        <p:spPr>
          <a:xfrm>
            <a:off x="1744827" y="2838221"/>
            <a:ext cx="480694" cy="191770"/>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1000"/>
              </a:lnSpc>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应用层</a:t>
            </a:r>
            <a:endParaRPr lang="en-US" alt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p:cNvPicPr>
            <a:picLocks noChangeAspect="1"/>
          </p:cNvPicPr>
          <p:nvPr/>
        </p:nvPicPr>
        <p:blipFill>
          <a:blip r:embed="rId1"/>
          <a:stretch>
            <a:fillRect/>
          </a:stretch>
        </p:blipFill>
        <p:spPr>
          <a:xfrm rot="21600000">
            <a:off x="0" y="0"/>
            <a:ext cx="12192000" cy="6857998"/>
          </a:xfrm>
          <a:prstGeom prst="rect">
            <a:avLst/>
          </a:prstGeom>
        </p:spPr>
      </p:pic>
      <p:sp>
        <p:nvSpPr>
          <p:cNvPr id="14" name="textbox 14"/>
          <p:cNvSpPr/>
          <p:nvPr/>
        </p:nvSpPr>
        <p:spPr>
          <a:xfrm>
            <a:off x="2136444" y="1632889"/>
            <a:ext cx="3094989" cy="338391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1000"/>
              </a:lnSpc>
            </a:pPr>
            <a:r>
              <a:rPr sz="2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一、数字孪生背景</a:t>
            </a:r>
            <a:endParaRPr lang="en-US" altLang="en-US" sz="2400" dirty="0"/>
          </a:p>
          <a:p>
            <a:pPr algn="l" rtl="0" eaLnBrk="0">
              <a:lnSpc>
                <a:spcPct val="107000"/>
              </a:lnSpc>
            </a:pPr>
            <a:endParaRPr lang="en-US" altLang="en-US" sz="1000" dirty="0"/>
          </a:p>
          <a:p>
            <a:pPr algn="l" rtl="0" eaLnBrk="0">
              <a:lnSpc>
                <a:spcPct val="107000"/>
              </a:lnSpc>
            </a:pPr>
            <a:endParaRPr lang="en-US" altLang="en-US" sz="1000" dirty="0"/>
          </a:p>
          <a:p>
            <a:pPr marL="16510" algn="l" rtl="0" eaLnBrk="0">
              <a:lnSpc>
                <a:spcPct val="91000"/>
              </a:lnSpc>
              <a:spcBef>
                <a:spcPts val="725"/>
              </a:spcBef>
            </a:pPr>
            <a:r>
              <a:rPr sz="2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二、数字孪生技术平台</a:t>
            </a:r>
            <a:endParaRPr lang="en-US" altLang="en-US" sz="2400" dirty="0"/>
          </a:p>
          <a:p>
            <a:pPr algn="l" rtl="0" eaLnBrk="0">
              <a:lnSpc>
                <a:spcPct val="106000"/>
              </a:lnSpc>
            </a:pPr>
            <a:endParaRPr lang="en-US" altLang="en-US" sz="1000" dirty="0"/>
          </a:p>
          <a:p>
            <a:pPr algn="l" rtl="0" eaLnBrk="0">
              <a:lnSpc>
                <a:spcPct val="107000"/>
              </a:lnSpc>
            </a:pPr>
            <a:endParaRPr lang="en-US" altLang="en-US" sz="1000" dirty="0"/>
          </a:p>
          <a:p>
            <a:pPr marL="16510" algn="l" rtl="0" eaLnBrk="0">
              <a:lnSpc>
                <a:spcPct val="91000"/>
              </a:lnSpc>
              <a:spcBef>
                <a:spcPts val="725"/>
              </a:spcBef>
            </a:pPr>
            <a:r>
              <a:rPr sz="2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三、数字孪生智能装备</a:t>
            </a:r>
            <a:endParaRPr lang="en-US" altLang="en-US" sz="2400" dirty="0"/>
          </a:p>
          <a:p>
            <a:pPr algn="l" rtl="0" eaLnBrk="0">
              <a:lnSpc>
                <a:spcPct val="110000"/>
              </a:lnSpc>
            </a:pPr>
            <a:endParaRPr lang="en-US" altLang="en-US" sz="1000" dirty="0"/>
          </a:p>
          <a:p>
            <a:pPr algn="l" rtl="0" eaLnBrk="0">
              <a:lnSpc>
                <a:spcPct val="111000"/>
              </a:lnSpc>
            </a:pPr>
            <a:endParaRPr lang="en-US" altLang="en-US" sz="1000" dirty="0"/>
          </a:p>
          <a:p>
            <a:pPr marL="35560" algn="l" rtl="0" eaLnBrk="0">
              <a:lnSpc>
                <a:spcPct val="91000"/>
              </a:lnSpc>
              <a:spcBef>
                <a:spcPts val="730"/>
              </a:spcBef>
            </a:pPr>
            <a:r>
              <a:rPr sz="24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四、数字孪生生产车间</a:t>
            </a:r>
            <a:endParaRPr lang="en-US" altLang="en-US" sz="2400" dirty="0"/>
          </a:p>
          <a:p>
            <a:pPr algn="l" rtl="0" eaLnBrk="0">
              <a:lnSpc>
                <a:spcPct val="110000"/>
              </a:lnSpc>
            </a:pPr>
            <a:endParaRPr lang="en-US" altLang="en-US" sz="1000" dirty="0"/>
          </a:p>
          <a:p>
            <a:pPr algn="l" rtl="0" eaLnBrk="0">
              <a:lnSpc>
                <a:spcPct val="111000"/>
              </a:lnSpc>
            </a:pPr>
            <a:endParaRPr lang="en-US" altLang="en-US" sz="1000" dirty="0"/>
          </a:p>
          <a:p>
            <a:pPr algn="l" rtl="0" eaLnBrk="0">
              <a:lnSpc>
                <a:spcPct val="101000"/>
              </a:lnSpc>
            </a:pPr>
            <a:endParaRPr lang="en-US" altLang="en-US" sz="600" dirty="0"/>
          </a:p>
          <a:p>
            <a:pPr marL="39370" algn="l" rtl="0" eaLnBrk="0">
              <a:lnSpc>
                <a:spcPct val="91000"/>
              </a:lnSpc>
              <a:spcBef>
                <a:spcPts val="0"/>
              </a:spcBef>
            </a:pPr>
            <a:r>
              <a:rPr sz="2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五、数字孪生应用案例</a:t>
            </a:r>
            <a:endParaRPr lang="en-US" alt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 name="picture 300"/>
          <p:cNvPicPr>
            <a:picLocks noChangeAspect="1"/>
          </p:cNvPicPr>
          <p:nvPr/>
        </p:nvPicPr>
        <p:blipFill>
          <a:blip r:embed="rId1"/>
          <a:stretch>
            <a:fillRect/>
          </a:stretch>
        </p:blipFill>
        <p:spPr>
          <a:xfrm rot="21600000">
            <a:off x="0" y="0"/>
            <a:ext cx="12192000" cy="6858000"/>
          </a:xfrm>
          <a:prstGeom prst="rect">
            <a:avLst/>
          </a:prstGeom>
        </p:spPr>
      </p:pic>
      <p:pic>
        <p:nvPicPr>
          <p:cNvPr id="302" name="picture 302"/>
          <p:cNvPicPr>
            <a:picLocks noChangeAspect="1"/>
          </p:cNvPicPr>
          <p:nvPr/>
        </p:nvPicPr>
        <p:blipFill>
          <a:blip r:embed="rId2"/>
          <a:stretch>
            <a:fillRect/>
          </a:stretch>
        </p:blipFill>
        <p:spPr>
          <a:xfrm rot="21600000">
            <a:off x="0" y="0"/>
            <a:ext cx="12192000" cy="6857997"/>
          </a:xfrm>
          <a:prstGeom prst="rect">
            <a:avLst/>
          </a:prstGeom>
        </p:spPr>
      </p:pic>
      <p:sp>
        <p:nvSpPr>
          <p:cNvPr id="304" name="textbox 304"/>
          <p:cNvSpPr/>
          <p:nvPr/>
        </p:nvSpPr>
        <p:spPr>
          <a:xfrm>
            <a:off x="6765988" y="1416304"/>
            <a:ext cx="3452495" cy="4337684"/>
          </a:xfrm>
          <a:prstGeom prst="rect">
            <a:avLst/>
          </a:prstGeom>
        </p:spPr>
        <p:txBody>
          <a:bodyPr vert="horz" wrap="square" lIns="0" tIns="0" rIns="0" bIns="0"/>
          <a:lstStyle/>
          <a:p>
            <a:pPr algn="l" rtl="0" eaLnBrk="0">
              <a:lnSpc>
                <a:spcPct val="78000"/>
              </a:lnSpc>
            </a:pPr>
            <a:endParaRPr lang="en-US" altLang="en-US" sz="100" dirty="0"/>
          </a:p>
          <a:p>
            <a:pPr marL="20320" indent="-7620" algn="l" rtl="0" eaLnBrk="0">
              <a:lnSpc>
                <a:spcPct val="99000"/>
              </a:lnSpc>
            </a:pPr>
            <a:r>
              <a:rPr sz="15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产品设计数据、实时数据采集、管</a:t>
            </a:r>
            <a:r>
              <a:rPr sz="15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理数据 </a:t>
            </a:r>
            <a:r>
              <a:rPr sz="15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的融合，</a:t>
            </a:r>
            <a:endParaRPr lang="en-US" altLang="en-US" sz="1500" dirty="0"/>
          </a:p>
          <a:p>
            <a:pPr marL="12700" indent="4445" algn="l" rtl="0" eaLnBrk="0">
              <a:lnSpc>
                <a:spcPct val="99000"/>
              </a:lnSpc>
              <a:spcBef>
                <a:spcPts val="335"/>
              </a:spcBef>
            </a:pPr>
            <a:r>
              <a:rPr sz="15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帮助工厂构建数据应用平</a:t>
            </a:r>
            <a:r>
              <a:rPr sz="15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台、制定数据规</a:t>
            </a:r>
            <a:r>
              <a:rPr sz="15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范和标准。</a:t>
            </a:r>
            <a:endParaRPr lang="en-US" altLang="en-US" sz="1500" dirty="0"/>
          </a:p>
          <a:p>
            <a:pPr marL="19685" algn="l" rtl="0" eaLnBrk="0">
              <a:lnSpc>
                <a:spcPts val="590"/>
              </a:lnSpc>
              <a:spcBef>
                <a:spcPts val="1035"/>
              </a:spcBef>
            </a:pPr>
            <a:r>
              <a:rPr sz="15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1500" dirty="0"/>
          </a:p>
          <a:p>
            <a:pPr marL="149860" indent="-7620" algn="l" rtl="0" eaLnBrk="0">
              <a:lnSpc>
                <a:spcPct val="99000"/>
              </a:lnSpc>
              <a:spcBef>
                <a:spcPts val="835"/>
              </a:spcBef>
            </a:pPr>
            <a:r>
              <a:rPr sz="15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机器端至云端的数据连接，基</a:t>
            </a:r>
            <a:r>
              <a:rPr sz="15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于规则     </a:t>
            </a:r>
            <a:r>
              <a:rPr sz="15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引擎和产品打通，</a:t>
            </a:r>
            <a:endParaRPr lang="en-US" altLang="en-US" sz="1500" dirty="0"/>
          </a:p>
          <a:p>
            <a:pPr marL="142875" indent="1905" algn="l" rtl="0" eaLnBrk="0">
              <a:lnSpc>
                <a:spcPct val="99000"/>
              </a:lnSpc>
              <a:spcBef>
                <a:spcPts val="345"/>
              </a:spcBef>
            </a:pPr>
            <a:r>
              <a:rPr sz="15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实现海量设备数据的存储</a:t>
            </a:r>
            <a:r>
              <a:rPr sz="15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、计算及分     </a:t>
            </a:r>
            <a:r>
              <a:rPr sz="15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析</a:t>
            </a:r>
            <a:endParaRPr lang="en-US" altLang="en-US" sz="1500" dirty="0"/>
          </a:p>
          <a:p>
            <a:pPr marL="149225" algn="l" rtl="0" eaLnBrk="0">
              <a:lnSpc>
                <a:spcPts val="590"/>
              </a:lnSpc>
              <a:spcBef>
                <a:spcPts val="1030"/>
              </a:spcBef>
            </a:pPr>
            <a:r>
              <a:rPr sz="15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1500" dirty="0"/>
          </a:p>
          <a:p>
            <a:pPr algn="l" rtl="0" eaLnBrk="0">
              <a:lnSpc>
                <a:spcPct val="131000"/>
              </a:lnSpc>
            </a:pPr>
            <a:endParaRPr lang="en-US" altLang="en-US" sz="1000" dirty="0"/>
          </a:p>
          <a:p>
            <a:pPr algn="l" rtl="0" eaLnBrk="0">
              <a:lnSpc>
                <a:spcPct val="132000"/>
              </a:lnSpc>
            </a:pPr>
            <a:endParaRPr lang="en-US" altLang="en-US" sz="1000" dirty="0"/>
          </a:p>
          <a:p>
            <a:pPr marL="143510" algn="l" rtl="0" eaLnBrk="0">
              <a:lnSpc>
                <a:spcPct val="97000"/>
              </a:lnSpc>
              <a:spcBef>
                <a:spcPts val="460"/>
              </a:spcBef>
            </a:pPr>
            <a:r>
              <a:rPr sz="15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边缘计算与云计算的无</a:t>
            </a:r>
            <a:r>
              <a:rPr sz="15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边界服务</a:t>
            </a:r>
            <a:endParaRPr lang="en-US" altLang="en-US" sz="1500" dirty="0"/>
          </a:p>
          <a:p>
            <a:pPr algn="l" rtl="0" eaLnBrk="0">
              <a:lnSpc>
                <a:spcPct val="102000"/>
              </a:lnSpc>
            </a:pPr>
            <a:endParaRPr lang="en-US" altLang="en-US" sz="1000" dirty="0"/>
          </a:p>
          <a:p>
            <a:pPr algn="l" rtl="0" eaLnBrk="0">
              <a:lnSpc>
                <a:spcPct val="102000"/>
              </a:lnSpc>
            </a:pPr>
            <a:endParaRPr lang="en-US" altLang="en-US" sz="1000" dirty="0"/>
          </a:p>
          <a:p>
            <a:pPr algn="l" rtl="0" eaLnBrk="0">
              <a:lnSpc>
                <a:spcPct val="102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26000"/>
              </a:lnSpc>
            </a:pPr>
            <a:endParaRPr lang="en-US" altLang="en-US" sz="300" dirty="0"/>
          </a:p>
          <a:p>
            <a:pPr marL="144780" algn="l" rtl="0" eaLnBrk="0">
              <a:lnSpc>
                <a:spcPct val="97000"/>
              </a:lnSpc>
              <a:spcBef>
                <a:spcPts val="0"/>
              </a:spcBef>
            </a:pPr>
            <a:r>
              <a:rPr sz="15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实现机器端与管理端</a:t>
            </a:r>
            <a:r>
              <a:rPr sz="15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的深度融合</a:t>
            </a:r>
            <a:endParaRPr lang="en-US" altLang="en-US" sz="1500" dirty="0"/>
          </a:p>
        </p:txBody>
      </p:sp>
      <p:grpSp>
        <p:nvGrpSpPr>
          <p:cNvPr id="2" name="group 2"/>
          <p:cNvGrpSpPr/>
          <p:nvPr/>
        </p:nvGrpSpPr>
        <p:grpSpPr>
          <a:xfrm rot="21600000">
            <a:off x="994956" y="2778378"/>
            <a:ext cx="2033739" cy="2069846"/>
            <a:chOff x="0" y="0"/>
            <a:chExt cx="2033739" cy="2069846"/>
          </a:xfrm>
        </p:grpSpPr>
        <p:pic>
          <p:nvPicPr>
            <p:cNvPr id="306" name="picture 306"/>
            <p:cNvPicPr>
              <a:picLocks noChangeAspect="1"/>
            </p:cNvPicPr>
            <p:nvPr/>
          </p:nvPicPr>
          <p:blipFill>
            <a:blip r:embed="rId3"/>
            <a:stretch>
              <a:fillRect/>
            </a:stretch>
          </p:blipFill>
          <p:spPr>
            <a:xfrm rot="21600000">
              <a:off x="0" y="0"/>
              <a:ext cx="2033739" cy="2069846"/>
            </a:xfrm>
            <a:prstGeom prst="rect">
              <a:avLst/>
            </a:prstGeom>
          </p:spPr>
        </p:pic>
        <p:sp>
          <p:nvSpPr>
            <p:cNvPr id="308" name="textbox 308"/>
            <p:cNvSpPr/>
            <p:nvPr/>
          </p:nvSpPr>
          <p:spPr>
            <a:xfrm>
              <a:off x="-12700" y="-12700"/>
              <a:ext cx="2059304" cy="2115185"/>
            </a:xfrm>
            <a:prstGeom prst="rect">
              <a:avLst/>
            </a:prstGeom>
          </p:spPr>
          <p:txBody>
            <a:bodyPr vert="horz" wrap="square" lIns="0" tIns="0" rIns="0" bIns="0"/>
            <a:lstStyle/>
            <a:p>
              <a:pPr algn="l" rtl="0" eaLnBrk="0">
                <a:lnSpc>
                  <a:spcPct val="105000"/>
                </a:lnSpc>
              </a:pPr>
              <a:endParaRPr lang="en-US" altLang="en-US" sz="1000" dirty="0"/>
            </a:p>
            <a:p>
              <a:pPr algn="l" rtl="0" eaLnBrk="0">
                <a:lnSpc>
                  <a:spcPct val="105000"/>
                </a:lnSpc>
              </a:pPr>
              <a:endParaRPr lang="en-US" altLang="en-US" sz="1000" dirty="0"/>
            </a:p>
            <a:p>
              <a:pPr algn="l" rtl="0" eaLnBrk="0">
                <a:lnSpc>
                  <a:spcPct val="105000"/>
                </a:lnSpc>
              </a:pPr>
              <a:endParaRPr lang="en-US" altLang="en-US" sz="1000" dirty="0"/>
            </a:p>
            <a:p>
              <a:pPr algn="l" rtl="0" eaLnBrk="0">
                <a:lnSpc>
                  <a:spcPct val="105000"/>
                </a:lnSpc>
              </a:pPr>
              <a:endParaRPr lang="en-US" altLang="en-US" sz="1000" dirty="0"/>
            </a:p>
            <a:p>
              <a:pPr algn="l" rtl="0" eaLnBrk="0">
                <a:lnSpc>
                  <a:spcPct val="105000"/>
                </a:lnSpc>
              </a:pPr>
              <a:endParaRPr lang="en-US" altLang="en-US" sz="1000" dirty="0"/>
            </a:p>
            <a:p>
              <a:pPr algn="l" rtl="0" eaLnBrk="0">
                <a:lnSpc>
                  <a:spcPct val="105000"/>
                </a:lnSpc>
              </a:pPr>
              <a:endParaRPr lang="en-US" altLang="en-US" sz="1000" dirty="0"/>
            </a:p>
            <a:p>
              <a:pPr algn="l" rtl="0" eaLnBrk="0">
                <a:lnSpc>
                  <a:spcPct val="105000"/>
                </a:lnSpc>
              </a:pPr>
              <a:endParaRPr lang="en-US" altLang="en-US" sz="1000" dirty="0"/>
            </a:p>
            <a:p>
              <a:pPr algn="l" rtl="0" eaLnBrk="0">
                <a:lnSpc>
                  <a:spcPct val="105000"/>
                </a:lnSpc>
              </a:pPr>
              <a:endParaRPr lang="en-US" altLang="en-US" sz="1000" dirty="0"/>
            </a:p>
            <a:p>
              <a:pPr algn="l" rtl="0" eaLnBrk="0">
                <a:lnSpc>
                  <a:spcPct val="106000"/>
                </a:lnSpc>
              </a:pPr>
              <a:endParaRPr lang="en-US" altLang="en-US" sz="1000" dirty="0"/>
            </a:p>
            <a:p>
              <a:pPr algn="l" rtl="0" eaLnBrk="0">
                <a:lnSpc>
                  <a:spcPct val="106000"/>
                </a:lnSpc>
              </a:pPr>
              <a:endParaRPr lang="en-US" altLang="en-US" sz="1000" dirty="0"/>
            </a:p>
            <a:p>
              <a:pPr marL="358140" algn="l" rtl="0" eaLnBrk="0">
                <a:lnSpc>
                  <a:spcPct val="97000"/>
                </a:lnSpc>
                <a:spcBef>
                  <a:spcPts val="5"/>
                </a:spcBef>
              </a:pPr>
              <a:r>
                <a:rPr sz="15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工业互联网平台</a:t>
              </a:r>
              <a:endParaRPr lang="en-US" altLang="en-US" sz="1500" dirty="0"/>
            </a:p>
          </p:txBody>
        </p:sp>
      </p:grpSp>
      <p:pic>
        <p:nvPicPr>
          <p:cNvPr id="310" name="picture 310"/>
          <p:cNvPicPr>
            <a:picLocks noChangeAspect="1"/>
          </p:cNvPicPr>
          <p:nvPr/>
        </p:nvPicPr>
        <p:blipFill>
          <a:blip r:embed="rId4"/>
          <a:stretch>
            <a:fillRect/>
          </a:stretch>
        </p:blipFill>
        <p:spPr>
          <a:xfrm rot="21600000">
            <a:off x="3030092" y="3098927"/>
            <a:ext cx="116077" cy="121665"/>
          </a:xfrm>
          <a:prstGeom prst="rect">
            <a:avLst/>
          </a:prstGeom>
        </p:spPr>
      </p:pic>
      <p:pic>
        <p:nvPicPr>
          <p:cNvPr id="312" name="picture 312"/>
          <p:cNvPicPr>
            <a:picLocks noChangeAspect="1"/>
          </p:cNvPicPr>
          <p:nvPr/>
        </p:nvPicPr>
        <p:blipFill>
          <a:blip r:embed="rId5"/>
          <a:stretch>
            <a:fillRect/>
          </a:stretch>
        </p:blipFill>
        <p:spPr>
          <a:xfrm rot="21600000">
            <a:off x="3062668" y="3145345"/>
            <a:ext cx="814196" cy="34416"/>
          </a:xfrm>
          <a:prstGeom prst="rect">
            <a:avLst/>
          </a:prstGeom>
        </p:spPr>
      </p:pic>
      <p:grpSp>
        <p:nvGrpSpPr>
          <p:cNvPr id="4" name="group 4"/>
          <p:cNvGrpSpPr/>
          <p:nvPr/>
        </p:nvGrpSpPr>
        <p:grpSpPr>
          <a:xfrm rot="21600000">
            <a:off x="3519804" y="2651251"/>
            <a:ext cx="2424938" cy="989330"/>
            <a:chOff x="0" y="0"/>
            <a:chExt cx="2424938" cy="989330"/>
          </a:xfrm>
        </p:grpSpPr>
        <p:pic>
          <p:nvPicPr>
            <p:cNvPr id="314" name="picture 314"/>
            <p:cNvPicPr>
              <a:picLocks noChangeAspect="1"/>
            </p:cNvPicPr>
            <p:nvPr/>
          </p:nvPicPr>
          <p:blipFill>
            <a:blip r:embed="rId6"/>
            <a:stretch>
              <a:fillRect/>
            </a:stretch>
          </p:blipFill>
          <p:spPr>
            <a:xfrm rot="21600000">
              <a:off x="0" y="0"/>
              <a:ext cx="2053463" cy="989330"/>
            </a:xfrm>
            <a:prstGeom prst="rect">
              <a:avLst/>
            </a:prstGeom>
          </p:spPr>
        </p:pic>
        <p:sp>
          <p:nvSpPr>
            <p:cNvPr id="316" name="textbox 316"/>
            <p:cNvSpPr/>
            <p:nvPr/>
          </p:nvSpPr>
          <p:spPr>
            <a:xfrm>
              <a:off x="1552447" y="108966"/>
              <a:ext cx="885825" cy="771525"/>
            </a:xfrm>
            <a:prstGeom prst="rect">
              <a:avLst/>
            </a:prstGeom>
          </p:spPr>
          <p:txBody>
            <a:bodyPr vert="horz" wrap="square" lIns="0" tIns="0" rIns="0" bIns="0"/>
            <a:lstStyle/>
            <a:p>
              <a:pPr algn="l" rtl="0" eaLnBrk="0">
                <a:lnSpc>
                  <a:spcPct val="83000"/>
                </a:lnSpc>
              </a:pPr>
              <a:endParaRPr lang="en-US" altLang="en-US" sz="100" dirty="0"/>
            </a:p>
            <a:p>
              <a:pPr algn="r" rtl="0" eaLnBrk="0">
                <a:lnSpc>
                  <a:spcPts val="5875"/>
                </a:lnSpc>
              </a:pPr>
              <a:r>
                <a:rPr sz="1900" kern="0" spc="10" dirty="0">
                  <a:solidFill>
                    <a:srgbClr val="C0504D">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1900" dirty="0"/>
            </a:p>
          </p:txBody>
        </p:sp>
        <p:sp>
          <p:nvSpPr>
            <p:cNvPr id="318" name="path"/>
            <p:cNvSpPr/>
            <p:nvPr/>
          </p:nvSpPr>
          <p:spPr>
            <a:xfrm>
              <a:off x="741807" y="274066"/>
              <a:ext cx="523747" cy="447040"/>
            </a:xfrm>
            <a:custGeom>
              <a:avLst/>
              <a:gdLst/>
              <a:ahLst/>
              <a:cxnLst/>
              <a:rect l="0" t="0" r="0" b="0"/>
              <a:pathLst>
                <a:path w="824" h="704">
                  <a:moveTo>
                    <a:pt x="423" y="0"/>
                  </a:moveTo>
                  <a:lnTo>
                    <a:pt x="442" y="0"/>
                  </a:lnTo>
                  <a:lnTo>
                    <a:pt x="460" y="3"/>
                  </a:lnTo>
                  <a:lnTo>
                    <a:pt x="478" y="7"/>
                  </a:lnTo>
                  <a:lnTo>
                    <a:pt x="495" y="12"/>
                  </a:lnTo>
                  <a:lnTo>
                    <a:pt x="512" y="18"/>
                  </a:lnTo>
                  <a:lnTo>
                    <a:pt x="528" y="26"/>
                  </a:lnTo>
                  <a:lnTo>
                    <a:pt x="543" y="35"/>
                  </a:lnTo>
                  <a:lnTo>
                    <a:pt x="558" y="45"/>
                  </a:lnTo>
                  <a:lnTo>
                    <a:pt x="572" y="57"/>
                  </a:lnTo>
                  <a:lnTo>
                    <a:pt x="585" y="69"/>
                  </a:lnTo>
                  <a:lnTo>
                    <a:pt x="597" y="82"/>
                  </a:lnTo>
                  <a:lnTo>
                    <a:pt x="608" y="97"/>
                  </a:lnTo>
                  <a:lnTo>
                    <a:pt x="618" y="112"/>
                  </a:lnTo>
                  <a:lnTo>
                    <a:pt x="627" y="128"/>
                  </a:lnTo>
                  <a:lnTo>
                    <a:pt x="634" y="145"/>
                  </a:lnTo>
                  <a:lnTo>
                    <a:pt x="641" y="162"/>
                  </a:lnTo>
                  <a:lnTo>
                    <a:pt x="646" y="180"/>
                  </a:lnTo>
                  <a:lnTo>
                    <a:pt x="650" y="198"/>
                  </a:lnTo>
                  <a:lnTo>
                    <a:pt x="653" y="217"/>
                  </a:lnTo>
                  <a:lnTo>
                    <a:pt x="653" y="237"/>
                  </a:lnTo>
                  <a:lnTo>
                    <a:pt x="670" y="238"/>
                  </a:lnTo>
                  <a:lnTo>
                    <a:pt x="686" y="240"/>
                  </a:lnTo>
                  <a:lnTo>
                    <a:pt x="701" y="245"/>
                  </a:lnTo>
                  <a:lnTo>
                    <a:pt x="717" y="250"/>
                  </a:lnTo>
                  <a:lnTo>
                    <a:pt x="731" y="257"/>
                  </a:lnTo>
                  <a:lnTo>
                    <a:pt x="744" y="265"/>
                  </a:lnTo>
                  <a:lnTo>
                    <a:pt x="757" y="275"/>
                  </a:lnTo>
                  <a:lnTo>
                    <a:pt x="769" y="285"/>
                  </a:lnTo>
                  <a:lnTo>
                    <a:pt x="780" y="296"/>
                  </a:lnTo>
                  <a:lnTo>
                    <a:pt x="790" y="309"/>
                  </a:lnTo>
                  <a:lnTo>
                    <a:pt x="798" y="322"/>
                  </a:lnTo>
                  <a:lnTo>
                    <a:pt x="806" y="337"/>
                  </a:lnTo>
                  <a:lnTo>
                    <a:pt x="812" y="351"/>
                  </a:lnTo>
                  <a:lnTo>
                    <a:pt x="817" y="367"/>
                  </a:lnTo>
                  <a:lnTo>
                    <a:pt x="821" y="384"/>
                  </a:lnTo>
                  <a:lnTo>
                    <a:pt x="823" y="400"/>
                  </a:lnTo>
                  <a:lnTo>
                    <a:pt x="824" y="417"/>
                  </a:lnTo>
                  <a:lnTo>
                    <a:pt x="823" y="435"/>
                  </a:lnTo>
                  <a:lnTo>
                    <a:pt x="821" y="452"/>
                  </a:lnTo>
                  <a:lnTo>
                    <a:pt x="817" y="468"/>
                  </a:lnTo>
                  <a:lnTo>
                    <a:pt x="812" y="484"/>
                  </a:lnTo>
                  <a:lnTo>
                    <a:pt x="805" y="499"/>
                  </a:lnTo>
                  <a:lnTo>
                    <a:pt x="798" y="513"/>
                  </a:lnTo>
                  <a:lnTo>
                    <a:pt x="789" y="527"/>
                  </a:lnTo>
                  <a:lnTo>
                    <a:pt x="779" y="539"/>
                  </a:lnTo>
                  <a:lnTo>
                    <a:pt x="768" y="551"/>
                  </a:lnTo>
                  <a:lnTo>
                    <a:pt x="756" y="561"/>
                  </a:lnTo>
                  <a:lnTo>
                    <a:pt x="743" y="570"/>
                  </a:lnTo>
                  <a:lnTo>
                    <a:pt x="729" y="579"/>
                  </a:lnTo>
                  <a:lnTo>
                    <a:pt x="715" y="586"/>
                  </a:lnTo>
                  <a:lnTo>
                    <a:pt x="699" y="591"/>
                  </a:lnTo>
                  <a:lnTo>
                    <a:pt x="684" y="595"/>
                  </a:lnTo>
                  <a:lnTo>
                    <a:pt x="668" y="597"/>
                  </a:lnTo>
                  <a:lnTo>
                    <a:pt x="651" y="598"/>
                  </a:lnTo>
                  <a:lnTo>
                    <a:pt x="572" y="598"/>
                  </a:lnTo>
                  <a:lnTo>
                    <a:pt x="567" y="597"/>
                  </a:lnTo>
                  <a:lnTo>
                    <a:pt x="563" y="595"/>
                  </a:lnTo>
                  <a:lnTo>
                    <a:pt x="560" y="592"/>
                  </a:lnTo>
                  <a:lnTo>
                    <a:pt x="557" y="589"/>
                  </a:lnTo>
                  <a:lnTo>
                    <a:pt x="555" y="584"/>
                  </a:lnTo>
                  <a:lnTo>
                    <a:pt x="554" y="580"/>
                  </a:lnTo>
                  <a:lnTo>
                    <a:pt x="555" y="575"/>
                  </a:lnTo>
                  <a:lnTo>
                    <a:pt x="557" y="570"/>
                  </a:lnTo>
                  <a:lnTo>
                    <a:pt x="560" y="567"/>
                  </a:lnTo>
                  <a:lnTo>
                    <a:pt x="563" y="564"/>
                  </a:lnTo>
                  <a:lnTo>
                    <a:pt x="567" y="562"/>
                  </a:lnTo>
                  <a:lnTo>
                    <a:pt x="572" y="562"/>
                  </a:lnTo>
                  <a:lnTo>
                    <a:pt x="651" y="562"/>
                  </a:lnTo>
                  <a:lnTo>
                    <a:pt x="665" y="560"/>
                  </a:lnTo>
                  <a:lnTo>
                    <a:pt x="679" y="558"/>
                  </a:lnTo>
                  <a:lnTo>
                    <a:pt x="692" y="555"/>
                  </a:lnTo>
                  <a:lnTo>
                    <a:pt x="705" y="550"/>
                  </a:lnTo>
                  <a:lnTo>
                    <a:pt x="717" y="544"/>
                  </a:lnTo>
                  <a:lnTo>
                    <a:pt x="728" y="537"/>
                  </a:lnTo>
                  <a:lnTo>
                    <a:pt x="739" y="528"/>
                  </a:lnTo>
                  <a:lnTo>
                    <a:pt x="749" y="519"/>
                  </a:lnTo>
                  <a:lnTo>
                    <a:pt x="757" y="509"/>
                  </a:lnTo>
                  <a:lnTo>
                    <a:pt x="765" y="498"/>
                  </a:lnTo>
                  <a:lnTo>
                    <a:pt x="772" y="486"/>
                  </a:lnTo>
                  <a:lnTo>
                    <a:pt x="778" y="473"/>
                  </a:lnTo>
                  <a:lnTo>
                    <a:pt x="783" y="460"/>
                  </a:lnTo>
                  <a:lnTo>
                    <a:pt x="786" y="446"/>
                  </a:lnTo>
                  <a:lnTo>
                    <a:pt x="788" y="432"/>
                  </a:lnTo>
                  <a:lnTo>
                    <a:pt x="789" y="417"/>
                  </a:lnTo>
                  <a:lnTo>
                    <a:pt x="788" y="402"/>
                  </a:lnTo>
                  <a:lnTo>
                    <a:pt x="786" y="388"/>
                  </a:lnTo>
                  <a:lnTo>
                    <a:pt x="783" y="375"/>
                  </a:lnTo>
                  <a:lnTo>
                    <a:pt x="778" y="361"/>
                  </a:lnTo>
                  <a:lnTo>
                    <a:pt x="772" y="349"/>
                  </a:lnTo>
                  <a:lnTo>
                    <a:pt x="765" y="337"/>
                  </a:lnTo>
                  <a:lnTo>
                    <a:pt x="757" y="326"/>
                  </a:lnTo>
                  <a:lnTo>
                    <a:pt x="749" y="316"/>
                  </a:lnTo>
                  <a:lnTo>
                    <a:pt x="739" y="306"/>
                  </a:lnTo>
                  <a:lnTo>
                    <a:pt x="728" y="298"/>
                  </a:lnTo>
                  <a:lnTo>
                    <a:pt x="717" y="291"/>
                  </a:lnTo>
                  <a:lnTo>
                    <a:pt x="705" y="285"/>
                  </a:lnTo>
                  <a:lnTo>
                    <a:pt x="692" y="280"/>
                  </a:lnTo>
                  <a:lnTo>
                    <a:pt x="679" y="276"/>
                  </a:lnTo>
                  <a:lnTo>
                    <a:pt x="665" y="274"/>
                  </a:lnTo>
                  <a:lnTo>
                    <a:pt x="651" y="273"/>
                  </a:lnTo>
                  <a:lnTo>
                    <a:pt x="637" y="274"/>
                  </a:lnTo>
                  <a:lnTo>
                    <a:pt x="633" y="274"/>
                  </a:lnTo>
                  <a:lnTo>
                    <a:pt x="629" y="273"/>
                  </a:lnTo>
                  <a:lnTo>
                    <a:pt x="626" y="272"/>
                  </a:lnTo>
                  <a:lnTo>
                    <a:pt x="623" y="269"/>
                  </a:lnTo>
                  <a:lnTo>
                    <a:pt x="621" y="266"/>
                  </a:lnTo>
                  <a:lnTo>
                    <a:pt x="619" y="262"/>
                  </a:lnTo>
                  <a:lnTo>
                    <a:pt x="618" y="258"/>
                  </a:lnTo>
                  <a:lnTo>
                    <a:pt x="617" y="255"/>
                  </a:lnTo>
                  <a:lnTo>
                    <a:pt x="617" y="254"/>
                  </a:lnTo>
                  <a:lnTo>
                    <a:pt x="618" y="252"/>
                  </a:lnTo>
                  <a:lnTo>
                    <a:pt x="618" y="249"/>
                  </a:lnTo>
                  <a:lnTo>
                    <a:pt x="618" y="246"/>
                  </a:lnTo>
                  <a:lnTo>
                    <a:pt x="618" y="242"/>
                  </a:lnTo>
                  <a:lnTo>
                    <a:pt x="618" y="240"/>
                  </a:lnTo>
                  <a:lnTo>
                    <a:pt x="617" y="221"/>
                  </a:lnTo>
                  <a:lnTo>
                    <a:pt x="615" y="204"/>
                  </a:lnTo>
                  <a:lnTo>
                    <a:pt x="611" y="186"/>
                  </a:lnTo>
                  <a:lnTo>
                    <a:pt x="606" y="169"/>
                  </a:lnTo>
                  <a:lnTo>
                    <a:pt x="600" y="153"/>
                  </a:lnTo>
                  <a:lnTo>
                    <a:pt x="592" y="137"/>
                  </a:lnTo>
                  <a:lnTo>
                    <a:pt x="583" y="122"/>
                  </a:lnTo>
                  <a:lnTo>
                    <a:pt x="572" y="109"/>
                  </a:lnTo>
                  <a:lnTo>
                    <a:pt x="561" y="96"/>
                  </a:lnTo>
                  <a:lnTo>
                    <a:pt x="549" y="84"/>
                  </a:lnTo>
                  <a:lnTo>
                    <a:pt x="535" y="74"/>
                  </a:lnTo>
                  <a:lnTo>
                    <a:pt x="521" y="64"/>
                  </a:lnTo>
                  <a:lnTo>
                    <a:pt x="507" y="56"/>
                  </a:lnTo>
                  <a:lnTo>
                    <a:pt x="491" y="49"/>
                  </a:lnTo>
                  <a:lnTo>
                    <a:pt x="475" y="44"/>
                  </a:lnTo>
                  <a:lnTo>
                    <a:pt x="458" y="40"/>
                  </a:lnTo>
                  <a:lnTo>
                    <a:pt x="441" y="37"/>
                  </a:lnTo>
                  <a:lnTo>
                    <a:pt x="423" y="37"/>
                  </a:lnTo>
                  <a:lnTo>
                    <a:pt x="407" y="37"/>
                  </a:lnTo>
                  <a:lnTo>
                    <a:pt x="391" y="39"/>
                  </a:lnTo>
                  <a:lnTo>
                    <a:pt x="376" y="42"/>
                  </a:lnTo>
                  <a:lnTo>
                    <a:pt x="361" y="47"/>
                  </a:lnTo>
                  <a:lnTo>
                    <a:pt x="347" y="52"/>
                  </a:lnTo>
                  <a:lnTo>
                    <a:pt x="333" y="60"/>
                  </a:lnTo>
                  <a:lnTo>
                    <a:pt x="319" y="67"/>
                  </a:lnTo>
                  <a:lnTo>
                    <a:pt x="306" y="77"/>
                  </a:lnTo>
                  <a:lnTo>
                    <a:pt x="294" y="87"/>
                  </a:lnTo>
                  <a:lnTo>
                    <a:pt x="283" y="98"/>
                  </a:lnTo>
                  <a:lnTo>
                    <a:pt x="272" y="110"/>
                  </a:lnTo>
                  <a:lnTo>
                    <a:pt x="263" y="123"/>
                  </a:lnTo>
                  <a:lnTo>
                    <a:pt x="255" y="137"/>
                  </a:lnTo>
                  <a:lnTo>
                    <a:pt x="247" y="151"/>
                  </a:lnTo>
                  <a:lnTo>
                    <a:pt x="241" y="166"/>
                  </a:lnTo>
                  <a:lnTo>
                    <a:pt x="236" y="181"/>
                  </a:lnTo>
                  <a:lnTo>
                    <a:pt x="232" y="197"/>
                  </a:lnTo>
                  <a:lnTo>
                    <a:pt x="229" y="212"/>
                  </a:lnTo>
                  <a:lnTo>
                    <a:pt x="228" y="217"/>
                  </a:lnTo>
                  <a:lnTo>
                    <a:pt x="226" y="221"/>
                  </a:lnTo>
                  <a:lnTo>
                    <a:pt x="223" y="225"/>
                  </a:lnTo>
                  <a:lnTo>
                    <a:pt x="219" y="227"/>
                  </a:lnTo>
                  <a:lnTo>
                    <a:pt x="215" y="228"/>
                  </a:lnTo>
                  <a:lnTo>
                    <a:pt x="210" y="228"/>
                  </a:lnTo>
                  <a:lnTo>
                    <a:pt x="202" y="227"/>
                  </a:lnTo>
                  <a:lnTo>
                    <a:pt x="195" y="227"/>
                  </a:lnTo>
                  <a:lnTo>
                    <a:pt x="180" y="228"/>
                  </a:lnTo>
                  <a:lnTo>
                    <a:pt x="165" y="230"/>
                  </a:lnTo>
                  <a:lnTo>
                    <a:pt x="150" y="234"/>
                  </a:lnTo>
                  <a:lnTo>
                    <a:pt x="136" y="239"/>
                  </a:lnTo>
                  <a:lnTo>
                    <a:pt x="123" y="245"/>
                  </a:lnTo>
                  <a:lnTo>
                    <a:pt x="110" y="253"/>
                  </a:lnTo>
                  <a:lnTo>
                    <a:pt x="98" y="261"/>
                  </a:lnTo>
                  <a:lnTo>
                    <a:pt x="87" y="271"/>
                  </a:lnTo>
                  <a:lnTo>
                    <a:pt x="77" y="282"/>
                  </a:lnTo>
                  <a:lnTo>
                    <a:pt x="67" y="293"/>
                  </a:lnTo>
                  <a:lnTo>
                    <a:pt x="59" y="306"/>
                  </a:lnTo>
                  <a:lnTo>
                    <a:pt x="52" y="319"/>
                  </a:lnTo>
                  <a:lnTo>
                    <a:pt x="46" y="333"/>
                  </a:lnTo>
                  <a:lnTo>
                    <a:pt x="41" y="347"/>
                  </a:lnTo>
                  <a:lnTo>
                    <a:pt x="37" y="362"/>
                  </a:lnTo>
                  <a:lnTo>
                    <a:pt x="35" y="378"/>
                  </a:lnTo>
                  <a:lnTo>
                    <a:pt x="35" y="395"/>
                  </a:lnTo>
                  <a:lnTo>
                    <a:pt x="35" y="410"/>
                  </a:lnTo>
                  <a:lnTo>
                    <a:pt x="37" y="426"/>
                  </a:lnTo>
                  <a:lnTo>
                    <a:pt x="41" y="441"/>
                  </a:lnTo>
                  <a:lnTo>
                    <a:pt x="46" y="456"/>
                  </a:lnTo>
                  <a:lnTo>
                    <a:pt x="52" y="470"/>
                  </a:lnTo>
                  <a:lnTo>
                    <a:pt x="59" y="483"/>
                  </a:lnTo>
                  <a:lnTo>
                    <a:pt x="67" y="496"/>
                  </a:lnTo>
                  <a:lnTo>
                    <a:pt x="77" y="507"/>
                  </a:lnTo>
                  <a:lnTo>
                    <a:pt x="87" y="517"/>
                  </a:lnTo>
                  <a:lnTo>
                    <a:pt x="98" y="527"/>
                  </a:lnTo>
                  <a:lnTo>
                    <a:pt x="110" y="536"/>
                  </a:lnTo>
                  <a:lnTo>
                    <a:pt x="123" y="544"/>
                  </a:lnTo>
                  <a:lnTo>
                    <a:pt x="136" y="550"/>
                  </a:lnTo>
                  <a:lnTo>
                    <a:pt x="150" y="555"/>
                  </a:lnTo>
                  <a:lnTo>
                    <a:pt x="165" y="558"/>
                  </a:lnTo>
                  <a:lnTo>
                    <a:pt x="180" y="560"/>
                  </a:lnTo>
                  <a:lnTo>
                    <a:pt x="195" y="562"/>
                  </a:lnTo>
                  <a:lnTo>
                    <a:pt x="267" y="562"/>
                  </a:lnTo>
                  <a:lnTo>
                    <a:pt x="271" y="562"/>
                  </a:lnTo>
                  <a:lnTo>
                    <a:pt x="275" y="564"/>
                  </a:lnTo>
                  <a:lnTo>
                    <a:pt x="279" y="567"/>
                  </a:lnTo>
                  <a:lnTo>
                    <a:pt x="282" y="570"/>
                  </a:lnTo>
                  <a:lnTo>
                    <a:pt x="284" y="575"/>
                  </a:lnTo>
                  <a:lnTo>
                    <a:pt x="284" y="580"/>
                  </a:lnTo>
                  <a:lnTo>
                    <a:pt x="284" y="584"/>
                  </a:lnTo>
                  <a:lnTo>
                    <a:pt x="282" y="589"/>
                  </a:lnTo>
                  <a:lnTo>
                    <a:pt x="279" y="592"/>
                  </a:lnTo>
                  <a:lnTo>
                    <a:pt x="275" y="595"/>
                  </a:lnTo>
                  <a:lnTo>
                    <a:pt x="271" y="597"/>
                  </a:lnTo>
                  <a:lnTo>
                    <a:pt x="267" y="598"/>
                  </a:lnTo>
                  <a:lnTo>
                    <a:pt x="195" y="598"/>
                  </a:lnTo>
                  <a:lnTo>
                    <a:pt x="177" y="597"/>
                  </a:lnTo>
                  <a:lnTo>
                    <a:pt x="160" y="595"/>
                  </a:lnTo>
                  <a:lnTo>
                    <a:pt x="143" y="591"/>
                  </a:lnTo>
                  <a:lnTo>
                    <a:pt x="127" y="585"/>
                  </a:lnTo>
                  <a:lnTo>
                    <a:pt x="111" y="578"/>
                  </a:lnTo>
                  <a:lnTo>
                    <a:pt x="96" y="570"/>
                  </a:lnTo>
                  <a:lnTo>
                    <a:pt x="82" y="560"/>
                  </a:lnTo>
                  <a:lnTo>
                    <a:pt x="69" y="550"/>
                  </a:lnTo>
                  <a:lnTo>
                    <a:pt x="57" y="538"/>
                  </a:lnTo>
                  <a:lnTo>
                    <a:pt x="46" y="525"/>
                  </a:lnTo>
                  <a:lnTo>
                    <a:pt x="35" y="512"/>
                  </a:lnTo>
                  <a:lnTo>
                    <a:pt x="26" y="497"/>
                  </a:lnTo>
                  <a:lnTo>
                    <a:pt x="18" y="482"/>
                  </a:lnTo>
                  <a:lnTo>
                    <a:pt x="12" y="466"/>
                  </a:lnTo>
                  <a:lnTo>
                    <a:pt x="7" y="448"/>
                  </a:lnTo>
                  <a:lnTo>
                    <a:pt x="3" y="431"/>
                  </a:lnTo>
                  <a:lnTo>
                    <a:pt x="0" y="412"/>
                  </a:lnTo>
                  <a:lnTo>
                    <a:pt x="0" y="395"/>
                  </a:lnTo>
                  <a:lnTo>
                    <a:pt x="0" y="376"/>
                  </a:lnTo>
                  <a:lnTo>
                    <a:pt x="3" y="357"/>
                  </a:lnTo>
                  <a:lnTo>
                    <a:pt x="7" y="340"/>
                  </a:lnTo>
                  <a:lnTo>
                    <a:pt x="12" y="323"/>
                  </a:lnTo>
                  <a:lnTo>
                    <a:pt x="18" y="307"/>
                  </a:lnTo>
                  <a:lnTo>
                    <a:pt x="26" y="292"/>
                  </a:lnTo>
                  <a:lnTo>
                    <a:pt x="35" y="277"/>
                  </a:lnTo>
                  <a:lnTo>
                    <a:pt x="46" y="263"/>
                  </a:lnTo>
                  <a:lnTo>
                    <a:pt x="57" y="250"/>
                  </a:lnTo>
                  <a:lnTo>
                    <a:pt x="69" y="239"/>
                  </a:lnTo>
                  <a:lnTo>
                    <a:pt x="82" y="228"/>
                  </a:lnTo>
                  <a:lnTo>
                    <a:pt x="96" y="218"/>
                  </a:lnTo>
                  <a:lnTo>
                    <a:pt x="111" y="210"/>
                  </a:lnTo>
                  <a:lnTo>
                    <a:pt x="127" y="204"/>
                  </a:lnTo>
                  <a:lnTo>
                    <a:pt x="143" y="198"/>
                  </a:lnTo>
                  <a:lnTo>
                    <a:pt x="160" y="194"/>
                  </a:lnTo>
                  <a:lnTo>
                    <a:pt x="177" y="192"/>
                  </a:lnTo>
                  <a:lnTo>
                    <a:pt x="195" y="190"/>
                  </a:lnTo>
                  <a:lnTo>
                    <a:pt x="197" y="190"/>
                  </a:lnTo>
                  <a:lnTo>
                    <a:pt x="201" y="174"/>
                  </a:lnTo>
                  <a:lnTo>
                    <a:pt x="206" y="158"/>
                  </a:lnTo>
                  <a:lnTo>
                    <a:pt x="212" y="142"/>
                  </a:lnTo>
                  <a:lnTo>
                    <a:pt x="220" y="127"/>
                  </a:lnTo>
                  <a:lnTo>
                    <a:pt x="228" y="112"/>
                  </a:lnTo>
                  <a:lnTo>
                    <a:pt x="237" y="97"/>
                  </a:lnTo>
                  <a:lnTo>
                    <a:pt x="247" y="84"/>
                  </a:lnTo>
                  <a:lnTo>
                    <a:pt x="259" y="72"/>
                  </a:lnTo>
                  <a:lnTo>
                    <a:pt x="271" y="60"/>
                  </a:lnTo>
                  <a:lnTo>
                    <a:pt x="283" y="48"/>
                  </a:lnTo>
                  <a:lnTo>
                    <a:pt x="297" y="38"/>
                  </a:lnTo>
                  <a:lnTo>
                    <a:pt x="311" y="30"/>
                  </a:lnTo>
                  <a:lnTo>
                    <a:pt x="326" y="22"/>
                  </a:lnTo>
                  <a:lnTo>
                    <a:pt x="341" y="15"/>
                  </a:lnTo>
                  <a:lnTo>
                    <a:pt x="357" y="10"/>
                  </a:lnTo>
                  <a:lnTo>
                    <a:pt x="373" y="6"/>
                  </a:lnTo>
                  <a:lnTo>
                    <a:pt x="389" y="2"/>
                  </a:lnTo>
                  <a:lnTo>
                    <a:pt x="406" y="0"/>
                  </a:lnTo>
                  <a:lnTo>
                    <a:pt x="423" y="0"/>
                  </a:lnTo>
                  <a:close/>
                </a:path>
                <a:path w="824" h="704">
                  <a:moveTo>
                    <a:pt x="424" y="87"/>
                  </a:moveTo>
                  <a:lnTo>
                    <a:pt x="428" y="87"/>
                  </a:lnTo>
                  <a:lnTo>
                    <a:pt x="433" y="89"/>
                  </a:lnTo>
                  <a:lnTo>
                    <a:pt x="436" y="92"/>
                  </a:lnTo>
                  <a:lnTo>
                    <a:pt x="439" y="96"/>
                  </a:lnTo>
                  <a:lnTo>
                    <a:pt x="441" y="100"/>
                  </a:lnTo>
                  <a:lnTo>
                    <a:pt x="441" y="105"/>
                  </a:lnTo>
                  <a:lnTo>
                    <a:pt x="441" y="110"/>
                  </a:lnTo>
                  <a:lnTo>
                    <a:pt x="439" y="114"/>
                  </a:lnTo>
                  <a:lnTo>
                    <a:pt x="436" y="117"/>
                  </a:lnTo>
                  <a:lnTo>
                    <a:pt x="433" y="120"/>
                  </a:lnTo>
                  <a:lnTo>
                    <a:pt x="428" y="122"/>
                  </a:lnTo>
                  <a:lnTo>
                    <a:pt x="424" y="123"/>
                  </a:lnTo>
                  <a:lnTo>
                    <a:pt x="411" y="124"/>
                  </a:lnTo>
                  <a:lnTo>
                    <a:pt x="399" y="126"/>
                  </a:lnTo>
                  <a:lnTo>
                    <a:pt x="386" y="129"/>
                  </a:lnTo>
                  <a:lnTo>
                    <a:pt x="375" y="134"/>
                  </a:lnTo>
                  <a:lnTo>
                    <a:pt x="364" y="140"/>
                  </a:lnTo>
                  <a:lnTo>
                    <a:pt x="354" y="147"/>
                  </a:lnTo>
                  <a:lnTo>
                    <a:pt x="345" y="156"/>
                  </a:lnTo>
                  <a:lnTo>
                    <a:pt x="336" y="165"/>
                  </a:lnTo>
                  <a:lnTo>
                    <a:pt x="329" y="175"/>
                  </a:lnTo>
                  <a:lnTo>
                    <a:pt x="323" y="186"/>
                  </a:lnTo>
                  <a:lnTo>
                    <a:pt x="318" y="198"/>
                  </a:lnTo>
                  <a:lnTo>
                    <a:pt x="314" y="210"/>
                  </a:lnTo>
                  <a:lnTo>
                    <a:pt x="311" y="223"/>
                  </a:lnTo>
                  <a:lnTo>
                    <a:pt x="310" y="228"/>
                  </a:lnTo>
                  <a:lnTo>
                    <a:pt x="308" y="232"/>
                  </a:lnTo>
                  <a:lnTo>
                    <a:pt x="305" y="235"/>
                  </a:lnTo>
                  <a:lnTo>
                    <a:pt x="301" y="238"/>
                  </a:lnTo>
                  <a:lnTo>
                    <a:pt x="296" y="239"/>
                  </a:lnTo>
                  <a:lnTo>
                    <a:pt x="292" y="239"/>
                  </a:lnTo>
                  <a:lnTo>
                    <a:pt x="287" y="238"/>
                  </a:lnTo>
                  <a:lnTo>
                    <a:pt x="283" y="235"/>
                  </a:lnTo>
                  <a:lnTo>
                    <a:pt x="280" y="232"/>
                  </a:lnTo>
                  <a:lnTo>
                    <a:pt x="277" y="228"/>
                  </a:lnTo>
                  <a:lnTo>
                    <a:pt x="276" y="223"/>
                  </a:lnTo>
                  <a:lnTo>
                    <a:pt x="276" y="218"/>
                  </a:lnTo>
                  <a:lnTo>
                    <a:pt x="279" y="204"/>
                  </a:lnTo>
                  <a:lnTo>
                    <a:pt x="283" y="189"/>
                  </a:lnTo>
                  <a:lnTo>
                    <a:pt x="288" y="176"/>
                  </a:lnTo>
                  <a:lnTo>
                    <a:pt x="295" y="163"/>
                  </a:lnTo>
                  <a:lnTo>
                    <a:pt x="302" y="151"/>
                  </a:lnTo>
                  <a:lnTo>
                    <a:pt x="311" y="139"/>
                  </a:lnTo>
                  <a:lnTo>
                    <a:pt x="321" y="129"/>
                  </a:lnTo>
                  <a:lnTo>
                    <a:pt x="331" y="120"/>
                  </a:lnTo>
                  <a:lnTo>
                    <a:pt x="343" y="111"/>
                  </a:lnTo>
                  <a:lnTo>
                    <a:pt x="355" y="104"/>
                  </a:lnTo>
                  <a:lnTo>
                    <a:pt x="368" y="98"/>
                  </a:lnTo>
                  <a:lnTo>
                    <a:pt x="381" y="93"/>
                  </a:lnTo>
                  <a:lnTo>
                    <a:pt x="395" y="90"/>
                  </a:lnTo>
                  <a:lnTo>
                    <a:pt x="409" y="87"/>
                  </a:lnTo>
                  <a:lnTo>
                    <a:pt x="424" y="87"/>
                  </a:lnTo>
                  <a:close/>
                </a:path>
                <a:path w="824" h="704">
                  <a:moveTo>
                    <a:pt x="420" y="406"/>
                  </a:moveTo>
                  <a:lnTo>
                    <a:pt x="425" y="406"/>
                  </a:lnTo>
                  <a:lnTo>
                    <a:pt x="429" y="408"/>
                  </a:lnTo>
                  <a:lnTo>
                    <a:pt x="432" y="411"/>
                  </a:lnTo>
                  <a:lnTo>
                    <a:pt x="435" y="415"/>
                  </a:lnTo>
                  <a:lnTo>
                    <a:pt x="437" y="419"/>
                  </a:lnTo>
                  <a:lnTo>
                    <a:pt x="437" y="424"/>
                  </a:lnTo>
                  <a:lnTo>
                    <a:pt x="437" y="648"/>
                  </a:lnTo>
                  <a:lnTo>
                    <a:pt x="480" y="609"/>
                  </a:lnTo>
                  <a:lnTo>
                    <a:pt x="484" y="607"/>
                  </a:lnTo>
                  <a:lnTo>
                    <a:pt x="488" y="605"/>
                  </a:lnTo>
                  <a:lnTo>
                    <a:pt x="493" y="605"/>
                  </a:lnTo>
                  <a:lnTo>
                    <a:pt x="497" y="606"/>
                  </a:lnTo>
                  <a:lnTo>
                    <a:pt x="501" y="607"/>
                  </a:lnTo>
                  <a:lnTo>
                    <a:pt x="505" y="610"/>
                  </a:lnTo>
                  <a:lnTo>
                    <a:pt x="507" y="615"/>
                  </a:lnTo>
                  <a:lnTo>
                    <a:pt x="509" y="619"/>
                  </a:lnTo>
                  <a:lnTo>
                    <a:pt x="509" y="624"/>
                  </a:lnTo>
                  <a:lnTo>
                    <a:pt x="508" y="628"/>
                  </a:lnTo>
                  <a:lnTo>
                    <a:pt x="506" y="633"/>
                  </a:lnTo>
                  <a:lnTo>
                    <a:pt x="504" y="636"/>
                  </a:lnTo>
                  <a:lnTo>
                    <a:pt x="439" y="696"/>
                  </a:lnTo>
                  <a:lnTo>
                    <a:pt x="435" y="699"/>
                  </a:lnTo>
                  <a:lnTo>
                    <a:pt x="430" y="701"/>
                  </a:lnTo>
                  <a:lnTo>
                    <a:pt x="425" y="703"/>
                  </a:lnTo>
                  <a:lnTo>
                    <a:pt x="420" y="704"/>
                  </a:lnTo>
                  <a:lnTo>
                    <a:pt x="415" y="703"/>
                  </a:lnTo>
                  <a:lnTo>
                    <a:pt x="410" y="701"/>
                  </a:lnTo>
                  <a:lnTo>
                    <a:pt x="405" y="699"/>
                  </a:lnTo>
                  <a:lnTo>
                    <a:pt x="401" y="696"/>
                  </a:lnTo>
                  <a:lnTo>
                    <a:pt x="336" y="636"/>
                  </a:lnTo>
                  <a:lnTo>
                    <a:pt x="333" y="633"/>
                  </a:lnTo>
                  <a:lnTo>
                    <a:pt x="331" y="628"/>
                  </a:lnTo>
                  <a:lnTo>
                    <a:pt x="330" y="624"/>
                  </a:lnTo>
                  <a:lnTo>
                    <a:pt x="331" y="619"/>
                  </a:lnTo>
                  <a:lnTo>
                    <a:pt x="332" y="615"/>
                  </a:lnTo>
                  <a:lnTo>
                    <a:pt x="335" y="610"/>
                  </a:lnTo>
                  <a:lnTo>
                    <a:pt x="339" y="607"/>
                  </a:lnTo>
                  <a:lnTo>
                    <a:pt x="342" y="606"/>
                  </a:lnTo>
                  <a:lnTo>
                    <a:pt x="347" y="605"/>
                  </a:lnTo>
                  <a:lnTo>
                    <a:pt x="352" y="605"/>
                  </a:lnTo>
                  <a:lnTo>
                    <a:pt x="356" y="607"/>
                  </a:lnTo>
                  <a:lnTo>
                    <a:pt x="360" y="609"/>
                  </a:lnTo>
                  <a:lnTo>
                    <a:pt x="402" y="648"/>
                  </a:lnTo>
                  <a:lnTo>
                    <a:pt x="402" y="424"/>
                  </a:lnTo>
                  <a:lnTo>
                    <a:pt x="403" y="419"/>
                  </a:lnTo>
                  <a:lnTo>
                    <a:pt x="404" y="415"/>
                  </a:lnTo>
                  <a:lnTo>
                    <a:pt x="407" y="411"/>
                  </a:lnTo>
                  <a:lnTo>
                    <a:pt x="411" y="408"/>
                  </a:lnTo>
                  <a:lnTo>
                    <a:pt x="415" y="406"/>
                  </a:lnTo>
                  <a:lnTo>
                    <a:pt x="420" y="406"/>
                  </a:lnTo>
                  <a:close/>
                </a:path>
              </a:pathLst>
            </a:custGeom>
            <a:solidFill>
              <a:srgbClr val="FFFFFF">
                <a:alpha val="100000"/>
              </a:srgbClr>
            </a:solidFill>
            <a:ln cap="flat">
              <a:noFill/>
              <a:prstDash val="solid"/>
              <a:miter lim="0"/>
            </a:ln>
          </p:spPr>
          <p:txBody>
            <a:bodyPr rtlCol="0"/>
            <a:lstStyle/>
            <a:p>
              <a:pPr algn="ctr"/>
              <a:endParaRPr lang="zh-CN" altLang="en-US"/>
            </a:p>
          </p:txBody>
        </p:sp>
        <p:pic>
          <p:nvPicPr>
            <p:cNvPr id="320" name="picture 320"/>
            <p:cNvPicPr>
              <a:picLocks noChangeAspect="1"/>
            </p:cNvPicPr>
            <p:nvPr/>
          </p:nvPicPr>
          <p:blipFill>
            <a:blip r:embed="rId7"/>
            <a:stretch>
              <a:fillRect/>
            </a:stretch>
          </p:blipFill>
          <p:spPr>
            <a:xfrm rot="21600000">
              <a:off x="1431670" y="241808"/>
              <a:ext cx="58801" cy="508508"/>
            </a:xfrm>
            <a:prstGeom prst="rect">
              <a:avLst/>
            </a:prstGeom>
          </p:spPr>
        </p:pic>
      </p:grpSp>
      <p:pic>
        <p:nvPicPr>
          <p:cNvPr id="322" name="picture 322"/>
          <p:cNvPicPr>
            <a:picLocks noChangeAspect="1"/>
          </p:cNvPicPr>
          <p:nvPr/>
        </p:nvPicPr>
        <p:blipFill>
          <a:blip r:embed="rId8"/>
          <a:stretch>
            <a:fillRect/>
          </a:stretch>
        </p:blipFill>
        <p:spPr>
          <a:xfrm rot="21600000">
            <a:off x="3030092" y="4444745"/>
            <a:ext cx="116077" cy="120269"/>
          </a:xfrm>
          <a:prstGeom prst="rect">
            <a:avLst/>
          </a:prstGeom>
        </p:spPr>
      </p:pic>
      <p:pic>
        <p:nvPicPr>
          <p:cNvPr id="324" name="picture 324"/>
          <p:cNvPicPr>
            <a:picLocks noChangeAspect="1"/>
          </p:cNvPicPr>
          <p:nvPr/>
        </p:nvPicPr>
        <p:blipFill>
          <a:blip r:embed="rId9"/>
          <a:stretch>
            <a:fillRect/>
          </a:stretch>
        </p:blipFill>
        <p:spPr>
          <a:xfrm rot="21600000">
            <a:off x="3062668" y="4484185"/>
            <a:ext cx="814133" cy="33013"/>
          </a:xfrm>
          <a:prstGeom prst="rect">
            <a:avLst/>
          </a:prstGeom>
        </p:spPr>
      </p:pic>
      <p:grpSp>
        <p:nvGrpSpPr>
          <p:cNvPr id="6" name="group 6"/>
          <p:cNvGrpSpPr/>
          <p:nvPr/>
        </p:nvGrpSpPr>
        <p:grpSpPr>
          <a:xfrm rot="21600000">
            <a:off x="3503675" y="3931158"/>
            <a:ext cx="2053590" cy="989329"/>
            <a:chOff x="0" y="0"/>
            <a:chExt cx="2053590" cy="989329"/>
          </a:xfrm>
        </p:grpSpPr>
        <p:pic>
          <p:nvPicPr>
            <p:cNvPr id="326" name="picture 326"/>
            <p:cNvPicPr>
              <a:picLocks noChangeAspect="1"/>
            </p:cNvPicPr>
            <p:nvPr/>
          </p:nvPicPr>
          <p:blipFill>
            <a:blip r:embed="rId10"/>
            <a:stretch>
              <a:fillRect/>
            </a:stretch>
          </p:blipFill>
          <p:spPr>
            <a:xfrm rot="21600000">
              <a:off x="0" y="0"/>
              <a:ext cx="2053590" cy="989329"/>
            </a:xfrm>
            <a:prstGeom prst="rect">
              <a:avLst/>
            </a:prstGeom>
          </p:spPr>
        </p:pic>
        <p:pic>
          <p:nvPicPr>
            <p:cNvPr id="328" name="picture 328"/>
            <p:cNvPicPr>
              <a:picLocks noChangeAspect="1"/>
            </p:cNvPicPr>
            <p:nvPr/>
          </p:nvPicPr>
          <p:blipFill>
            <a:blip r:embed="rId11"/>
            <a:stretch>
              <a:fillRect/>
            </a:stretch>
          </p:blipFill>
          <p:spPr>
            <a:xfrm rot="21600000">
              <a:off x="1565275" y="121538"/>
              <a:ext cx="488314" cy="746125"/>
            </a:xfrm>
            <a:prstGeom prst="rect">
              <a:avLst/>
            </a:prstGeom>
          </p:spPr>
        </p:pic>
        <p:sp>
          <p:nvSpPr>
            <p:cNvPr id="330" name="path"/>
            <p:cNvSpPr/>
            <p:nvPr/>
          </p:nvSpPr>
          <p:spPr>
            <a:xfrm>
              <a:off x="741299" y="345185"/>
              <a:ext cx="509015" cy="469391"/>
            </a:xfrm>
            <a:custGeom>
              <a:avLst/>
              <a:gdLst/>
              <a:ahLst/>
              <a:cxnLst/>
              <a:rect l="0" t="0" r="0" b="0"/>
              <a:pathLst>
                <a:path w="801" h="739">
                  <a:moveTo>
                    <a:pt x="125" y="463"/>
                  </a:moveTo>
                  <a:lnTo>
                    <a:pt x="40" y="506"/>
                  </a:lnTo>
                  <a:lnTo>
                    <a:pt x="38" y="508"/>
                  </a:lnTo>
                  <a:lnTo>
                    <a:pt x="37" y="510"/>
                  </a:lnTo>
                  <a:lnTo>
                    <a:pt x="37" y="512"/>
                  </a:lnTo>
                  <a:lnTo>
                    <a:pt x="36" y="513"/>
                  </a:lnTo>
                  <a:lnTo>
                    <a:pt x="37" y="515"/>
                  </a:lnTo>
                  <a:lnTo>
                    <a:pt x="37" y="517"/>
                  </a:lnTo>
                  <a:lnTo>
                    <a:pt x="38" y="519"/>
                  </a:lnTo>
                  <a:lnTo>
                    <a:pt x="40" y="520"/>
                  </a:lnTo>
                  <a:lnTo>
                    <a:pt x="377" y="695"/>
                  </a:lnTo>
                  <a:lnTo>
                    <a:pt x="385" y="698"/>
                  </a:lnTo>
                  <a:lnTo>
                    <a:pt x="392" y="700"/>
                  </a:lnTo>
                  <a:lnTo>
                    <a:pt x="400" y="701"/>
                  </a:lnTo>
                  <a:lnTo>
                    <a:pt x="408" y="700"/>
                  </a:lnTo>
                  <a:lnTo>
                    <a:pt x="416" y="698"/>
                  </a:lnTo>
                  <a:lnTo>
                    <a:pt x="423" y="695"/>
                  </a:lnTo>
                  <a:lnTo>
                    <a:pt x="760" y="520"/>
                  </a:lnTo>
                  <a:lnTo>
                    <a:pt x="762" y="519"/>
                  </a:lnTo>
                  <a:lnTo>
                    <a:pt x="763" y="517"/>
                  </a:lnTo>
                  <a:lnTo>
                    <a:pt x="764" y="515"/>
                  </a:lnTo>
                  <a:lnTo>
                    <a:pt x="764" y="513"/>
                  </a:lnTo>
                  <a:lnTo>
                    <a:pt x="764" y="512"/>
                  </a:lnTo>
                  <a:lnTo>
                    <a:pt x="763" y="510"/>
                  </a:lnTo>
                  <a:lnTo>
                    <a:pt x="762" y="508"/>
                  </a:lnTo>
                  <a:lnTo>
                    <a:pt x="760" y="506"/>
                  </a:lnTo>
                  <a:lnTo>
                    <a:pt x="675" y="463"/>
                  </a:lnTo>
                  <a:lnTo>
                    <a:pt x="440" y="585"/>
                  </a:lnTo>
                  <a:lnTo>
                    <a:pt x="430" y="589"/>
                  </a:lnTo>
                  <a:lnTo>
                    <a:pt x="420" y="592"/>
                  </a:lnTo>
                  <a:lnTo>
                    <a:pt x="410" y="594"/>
                  </a:lnTo>
                  <a:lnTo>
                    <a:pt x="400" y="595"/>
                  </a:lnTo>
                  <a:lnTo>
                    <a:pt x="390" y="594"/>
                  </a:lnTo>
                  <a:lnTo>
                    <a:pt x="380" y="592"/>
                  </a:lnTo>
                  <a:lnTo>
                    <a:pt x="370" y="589"/>
                  </a:lnTo>
                  <a:lnTo>
                    <a:pt x="361" y="585"/>
                  </a:lnTo>
                  <a:lnTo>
                    <a:pt x="125" y="463"/>
                  </a:lnTo>
                  <a:close/>
                  <a:moveTo>
                    <a:pt x="675" y="318"/>
                  </a:moveTo>
                  <a:lnTo>
                    <a:pt x="440" y="441"/>
                  </a:lnTo>
                  <a:lnTo>
                    <a:pt x="430" y="445"/>
                  </a:lnTo>
                  <a:lnTo>
                    <a:pt x="420" y="448"/>
                  </a:lnTo>
                  <a:lnTo>
                    <a:pt x="410" y="450"/>
                  </a:lnTo>
                  <a:lnTo>
                    <a:pt x="400" y="450"/>
                  </a:lnTo>
                  <a:lnTo>
                    <a:pt x="390" y="450"/>
                  </a:lnTo>
                  <a:lnTo>
                    <a:pt x="380" y="448"/>
                  </a:lnTo>
                  <a:lnTo>
                    <a:pt x="370" y="445"/>
                  </a:lnTo>
                  <a:lnTo>
                    <a:pt x="361" y="441"/>
                  </a:lnTo>
                  <a:lnTo>
                    <a:pt x="125" y="318"/>
                  </a:lnTo>
                  <a:lnTo>
                    <a:pt x="40" y="362"/>
                  </a:lnTo>
                  <a:lnTo>
                    <a:pt x="38" y="364"/>
                  </a:lnTo>
                  <a:lnTo>
                    <a:pt x="37" y="366"/>
                  </a:lnTo>
                  <a:lnTo>
                    <a:pt x="37" y="367"/>
                  </a:lnTo>
                  <a:lnTo>
                    <a:pt x="36" y="369"/>
                  </a:lnTo>
                  <a:lnTo>
                    <a:pt x="37" y="371"/>
                  </a:lnTo>
                  <a:lnTo>
                    <a:pt x="37" y="372"/>
                  </a:lnTo>
                  <a:lnTo>
                    <a:pt x="38" y="375"/>
                  </a:lnTo>
                  <a:lnTo>
                    <a:pt x="40" y="376"/>
                  </a:lnTo>
                  <a:lnTo>
                    <a:pt x="377" y="551"/>
                  </a:lnTo>
                  <a:lnTo>
                    <a:pt x="385" y="554"/>
                  </a:lnTo>
                  <a:lnTo>
                    <a:pt x="392" y="556"/>
                  </a:lnTo>
                  <a:lnTo>
                    <a:pt x="400" y="556"/>
                  </a:lnTo>
                  <a:lnTo>
                    <a:pt x="408" y="556"/>
                  </a:lnTo>
                  <a:lnTo>
                    <a:pt x="416" y="554"/>
                  </a:lnTo>
                  <a:lnTo>
                    <a:pt x="423" y="551"/>
                  </a:lnTo>
                  <a:lnTo>
                    <a:pt x="760" y="376"/>
                  </a:lnTo>
                  <a:lnTo>
                    <a:pt x="762" y="375"/>
                  </a:lnTo>
                  <a:lnTo>
                    <a:pt x="763" y="372"/>
                  </a:lnTo>
                  <a:lnTo>
                    <a:pt x="764" y="371"/>
                  </a:lnTo>
                  <a:lnTo>
                    <a:pt x="764" y="369"/>
                  </a:lnTo>
                  <a:lnTo>
                    <a:pt x="764" y="367"/>
                  </a:lnTo>
                  <a:lnTo>
                    <a:pt x="763" y="366"/>
                  </a:lnTo>
                  <a:lnTo>
                    <a:pt x="762" y="364"/>
                  </a:lnTo>
                  <a:lnTo>
                    <a:pt x="760" y="362"/>
                  </a:lnTo>
                  <a:lnTo>
                    <a:pt x="675" y="318"/>
                  </a:lnTo>
                  <a:close/>
                  <a:moveTo>
                    <a:pt x="400" y="38"/>
                  </a:moveTo>
                  <a:lnTo>
                    <a:pt x="392" y="38"/>
                  </a:lnTo>
                  <a:lnTo>
                    <a:pt x="385" y="40"/>
                  </a:lnTo>
                  <a:lnTo>
                    <a:pt x="377" y="43"/>
                  </a:lnTo>
                  <a:lnTo>
                    <a:pt x="40" y="218"/>
                  </a:lnTo>
                  <a:lnTo>
                    <a:pt x="38" y="220"/>
                  </a:lnTo>
                  <a:lnTo>
                    <a:pt x="37" y="221"/>
                  </a:lnTo>
                  <a:lnTo>
                    <a:pt x="37" y="223"/>
                  </a:lnTo>
                  <a:lnTo>
                    <a:pt x="36" y="225"/>
                  </a:lnTo>
                  <a:lnTo>
                    <a:pt x="37" y="227"/>
                  </a:lnTo>
                  <a:lnTo>
                    <a:pt x="37" y="228"/>
                  </a:lnTo>
                  <a:lnTo>
                    <a:pt x="38" y="230"/>
                  </a:lnTo>
                  <a:lnTo>
                    <a:pt x="40" y="232"/>
                  </a:lnTo>
                  <a:lnTo>
                    <a:pt x="377" y="407"/>
                  </a:lnTo>
                  <a:lnTo>
                    <a:pt x="385" y="410"/>
                  </a:lnTo>
                  <a:lnTo>
                    <a:pt x="392" y="411"/>
                  </a:lnTo>
                  <a:lnTo>
                    <a:pt x="400" y="412"/>
                  </a:lnTo>
                  <a:lnTo>
                    <a:pt x="408" y="411"/>
                  </a:lnTo>
                  <a:lnTo>
                    <a:pt x="416" y="410"/>
                  </a:lnTo>
                  <a:lnTo>
                    <a:pt x="423" y="407"/>
                  </a:lnTo>
                  <a:lnTo>
                    <a:pt x="760" y="232"/>
                  </a:lnTo>
                  <a:lnTo>
                    <a:pt x="762" y="230"/>
                  </a:lnTo>
                  <a:lnTo>
                    <a:pt x="763" y="228"/>
                  </a:lnTo>
                  <a:lnTo>
                    <a:pt x="764" y="227"/>
                  </a:lnTo>
                  <a:lnTo>
                    <a:pt x="764" y="225"/>
                  </a:lnTo>
                  <a:lnTo>
                    <a:pt x="764" y="223"/>
                  </a:lnTo>
                  <a:lnTo>
                    <a:pt x="763" y="221"/>
                  </a:lnTo>
                  <a:lnTo>
                    <a:pt x="762" y="220"/>
                  </a:lnTo>
                  <a:lnTo>
                    <a:pt x="760" y="218"/>
                  </a:lnTo>
                  <a:lnTo>
                    <a:pt x="423" y="43"/>
                  </a:lnTo>
                  <a:lnTo>
                    <a:pt x="416" y="40"/>
                  </a:lnTo>
                  <a:lnTo>
                    <a:pt x="408" y="38"/>
                  </a:lnTo>
                  <a:lnTo>
                    <a:pt x="400" y="38"/>
                  </a:lnTo>
                  <a:close/>
                  <a:moveTo>
                    <a:pt x="400" y="0"/>
                  </a:moveTo>
                  <a:lnTo>
                    <a:pt x="410" y="0"/>
                  </a:lnTo>
                  <a:lnTo>
                    <a:pt x="420" y="2"/>
                  </a:lnTo>
                  <a:lnTo>
                    <a:pt x="430" y="5"/>
                  </a:lnTo>
                  <a:lnTo>
                    <a:pt x="440" y="9"/>
                  </a:lnTo>
                  <a:lnTo>
                    <a:pt x="777" y="184"/>
                  </a:lnTo>
                  <a:lnTo>
                    <a:pt x="783" y="187"/>
                  </a:lnTo>
                  <a:lnTo>
                    <a:pt x="788" y="192"/>
                  </a:lnTo>
                  <a:lnTo>
                    <a:pt x="792" y="197"/>
                  </a:lnTo>
                  <a:lnTo>
                    <a:pt x="796" y="204"/>
                  </a:lnTo>
                  <a:lnTo>
                    <a:pt x="799" y="211"/>
                  </a:lnTo>
                  <a:lnTo>
                    <a:pt x="800" y="217"/>
                  </a:lnTo>
                  <a:lnTo>
                    <a:pt x="801" y="225"/>
                  </a:lnTo>
                  <a:lnTo>
                    <a:pt x="800" y="232"/>
                  </a:lnTo>
                  <a:lnTo>
                    <a:pt x="799" y="240"/>
                  </a:lnTo>
                  <a:lnTo>
                    <a:pt x="796" y="246"/>
                  </a:lnTo>
                  <a:lnTo>
                    <a:pt x="793" y="252"/>
                  </a:lnTo>
                  <a:lnTo>
                    <a:pt x="788" y="258"/>
                  </a:lnTo>
                  <a:lnTo>
                    <a:pt x="783" y="262"/>
                  </a:lnTo>
                  <a:lnTo>
                    <a:pt x="777" y="266"/>
                  </a:lnTo>
                  <a:lnTo>
                    <a:pt x="777" y="266"/>
                  </a:lnTo>
                  <a:lnTo>
                    <a:pt x="717" y="297"/>
                  </a:lnTo>
                  <a:lnTo>
                    <a:pt x="777" y="328"/>
                  </a:lnTo>
                  <a:lnTo>
                    <a:pt x="783" y="332"/>
                  </a:lnTo>
                  <a:lnTo>
                    <a:pt x="788" y="337"/>
                  </a:lnTo>
                  <a:lnTo>
                    <a:pt x="792" y="342"/>
                  </a:lnTo>
                  <a:lnTo>
                    <a:pt x="796" y="348"/>
                  </a:lnTo>
                  <a:lnTo>
                    <a:pt x="799" y="355"/>
                  </a:lnTo>
                  <a:lnTo>
                    <a:pt x="800" y="362"/>
                  </a:lnTo>
                  <a:lnTo>
                    <a:pt x="801" y="369"/>
                  </a:lnTo>
                  <a:lnTo>
                    <a:pt x="800" y="377"/>
                  </a:lnTo>
                  <a:lnTo>
                    <a:pt x="799" y="384"/>
                  </a:lnTo>
                  <a:lnTo>
                    <a:pt x="796" y="390"/>
                  </a:lnTo>
                  <a:lnTo>
                    <a:pt x="792" y="396"/>
                  </a:lnTo>
                  <a:lnTo>
                    <a:pt x="788" y="402"/>
                  </a:lnTo>
                  <a:lnTo>
                    <a:pt x="783" y="407"/>
                  </a:lnTo>
                  <a:lnTo>
                    <a:pt x="777" y="410"/>
                  </a:lnTo>
                  <a:lnTo>
                    <a:pt x="717" y="441"/>
                  </a:lnTo>
                  <a:lnTo>
                    <a:pt x="777" y="472"/>
                  </a:lnTo>
                  <a:lnTo>
                    <a:pt x="783" y="476"/>
                  </a:lnTo>
                  <a:lnTo>
                    <a:pt x="788" y="481"/>
                  </a:lnTo>
                  <a:lnTo>
                    <a:pt x="792" y="486"/>
                  </a:lnTo>
                  <a:lnTo>
                    <a:pt x="796" y="492"/>
                  </a:lnTo>
                  <a:lnTo>
                    <a:pt x="799" y="499"/>
                  </a:lnTo>
                  <a:lnTo>
                    <a:pt x="800" y="506"/>
                  </a:lnTo>
                  <a:lnTo>
                    <a:pt x="801" y="513"/>
                  </a:lnTo>
                  <a:lnTo>
                    <a:pt x="800" y="521"/>
                  </a:lnTo>
                  <a:lnTo>
                    <a:pt x="799" y="528"/>
                  </a:lnTo>
                  <a:lnTo>
                    <a:pt x="796" y="534"/>
                  </a:lnTo>
                  <a:lnTo>
                    <a:pt x="793" y="541"/>
                  </a:lnTo>
                  <a:lnTo>
                    <a:pt x="788" y="546"/>
                  </a:lnTo>
                  <a:lnTo>
                    <a:pt x="783" y="551"/>
                  </a:lnTo>
                  <a:lnTo>
                    <a:pt x="777" y="555"/>
                  </a:lnTo>
                  <a:lnTo>
                    <a:pt x="440" y="729"/>
                  </a:lnTo>
                  <a:lnTo>
                    <a:pt x="430" y="733"/>
                  </a:lnTo>
                  <a:lnTo>
                    <a:pt x="420" y="736"/>
                  </a:lnTo>
                  <a:lnTo>
                    <a:pt x="410" y="738"/>
                  </a:lnTo>
                  <a:lnTo>
                    <a:pt x="400" y="739"/>
                  </a:lnTo>
                  <a:lnTo>
                    <a:pt x="390" y="738"/>
                  </a:lnTo>
                  <a:lnTo>
                    <a:pt x="380" y="736"/>
                  </a:lnTo>
                  <a:lnTo>
                    <a:pt x="370" y="733"/>
                  </a:lnTo>
                  <a:lnTo>
                    <a:pt x="361" y="729"/>
                  </a:lnTo>
                  <a:lnTo>
                    <a:pt x="24" y="555"/>
                  </a:lnTo>
                  <a:lnTo>
                    <a:pt x="18" y="551"/>
                  </a:lnTo>
                  <a:lnTo>
                    <a:pt x="13" y="546"/>
                  </a:lnTo>
                  <a:lnTo>
                    <a:pt x="8" y="541"/>
                  </a:lnTo>
                  <a:lnTo>
                    <a:pt x="4" y="534"/>
                  </a:lnTo>
                  <a:lnTo>
                    <a:pt x="2" y="528"/>
                  </a:lnTo>
                  <a:lnTo>
                    <a:pt x="0" y="521"/>
                  </a:lnTo>
                  <a:lnTo>
                    <a:pt x="0" y="513"/>
                  </a:lnTo>
                  <a:lnTo>
                    <a:pt x="0" y="506"/>
                  </a:lnTo>
                  <a:lnTo>
                    <a:pt x="2" y="499"/>
                  </a:lnTo>
                  <a:lnTo>
                    <a:pt x="4" y="492"/>
                  </a:lnTo>
                  <a:lnTo>
                    <a:pt x="8" y="486"/>
                  </a:lnTo>
                  <a:lnTo>
                    <a:pt x="13" y="481"/>
                  </a:lnTo>
                  <a:lnTo>
                    <a:pt x="18" y="476"/>
                  </a:lnTo>
                  <a:lnTo>
                    <a:pt x="24" y="472"/>
                  </a:lnTo>
                  <a:lnTo>
                    <a:pt x="84" y="441"/>
                  </a:lnTo>
                  <a:lnTo>
                    <a:pt x="24" y="410"/>
                  </a:lnTo>
                  <a:lnTo>
                    <a:pt x="18" y="407"/>
                  </a:lnTo>
                  <a:lnTo>
                    <a:pt x="13" y="402"/>
                  </a:lnTo>
                  <a:lnTo>
                    <a:pt x="8" y="396"/>
                  </a:lnTo>
                  <a:lnTo>
                    <a:pt x="4" y="390"/>
                  </a:lnTo>
                  <a:lnTo>
                    <a:pt x="2" y="384"/>
                  </a:lnTo>
                  <a:lnTo>
                    <a:pt x="0" y="377"/>
                  </a:lnTo>
                  <a:lnTo>
                    <a:pt x="0" y="369"/>
                  </a:lnTo>
                  <a:lnTo>
                    <a:pt x="0" y="362"/>
                  </a:lnTo>
                  <a:lnTo>
                    <a:pt x="2" y="355"/>
                  </a:lnTo>
                  <a:lnTo>
                    <a:pt x="4" y="348"/>
                  </a:lnTo>
                  <a:lnTo>
                    <a:pt x="8" y="342"/>
                  </a:lnTo>
                  <a:lnTo>
                    <a:pt x="13" y="337"/>
                  </a:lnTo>
                  <a:lnTo>
                    <a:pt x="18" y="332"/>
                  </a:lnTo>
                  <a:lnTo>
                    <a:pt x="24" y="328"/>
                  </a:lnTo>
                  <a:lnTo>
                    <a:pt x="84" y="297"/>
                  </a:lnTo>
                  <a:lnTo>
                    <a:pt x="24" y="266"/>
                  </a:lnTo>
                  <a:lnTo>
                    <a:pt x="18" y="262"/>
                  </a:lnTo>
                  <a:lnTo>
                    <a:pt x="13" y="258"/>
                  </a:lnTo>
                  <a:lnTo>
                    <a:pt x="8" y="252"/>
                  </a:lnTo>
                  <a:lnTo>
                    <a:pt x="4" y="246"/>
                  </a:lnTo>
                  <a:lnTo>
                    <a:pt x="2" y="240"/>
                  </a:lnTo>
                  <a:lnTo>
                    <a:pt x="0" y="232"/>
                  </a:lnTo>
                  <a:lnTo>
                    <a:pt x="0" y="225"/>
                  </a:lnTo>
                  <a:lnTo>
                    <a:pt x="0" y="217"/>
                  </a:lnTo>
                  <a:lnTo>
                    <a:pt x="2" y="211"/>
                  </a:lnTo>
                  <a:lnTo>
                    <a:pt x="4" y="204"/>
                  </a:lnTo>
                  <a:lnTo>
                    <a:pt x="8" y="197"/>
                  </a:lnTo>
                  <a:lnTo>
                    <a:pt x="13" y="192"/>
                  </a:lnTo>
                  <a:lnTo>
                    <a:pt x="18" y="187"/>
                  </a:lnTo>
                  <a:lnTo>
                    <a:pt x="24" y="184"/>
                  </a:lnTo>
                  <a:lnTo>
                    <a:pt x="361" y="9"/>
                  </a:lnTo>
                  <a:lnTo>
                    <a:pt x="370" y="5"/>
                  </a:lnTo>
                  <a:lnTo>
                    <a:pt x="380" y="2"/>
                  </a:lnTo>
                  <a:lnTo>
                    <a:pt x="390" y="0"/>
                  </a:lnTo>
                  <a:lnTo>
                    <a:pt x="400" y="0"/>
                  </a:lnTo>
                  <a:close/>
                </a:path>
              </a:pathLst>
            </a:custGeom>
            <a:solidFill>
              <a:srgbClr val="FFFFFF">
                <a:alpha val="100000"/>
              </a:srgbClr>
            </a:solidFill>
            <a:ln cap="flat">
              <a:noFill/>
              <a:prstDash val="solid"/>
              <a:miter lim="0"/>
            </a:ln>
          </p:spPr>
          <p:txBody>
            <a:bodyPr rtlCol="0"/>
            <a:lstStyle/>
            <a:p>
              <a:pPr algn="ctr"/>
              <a:endParaRPr lang="zh-CN" altLang="en-US"/>
            </a:p>
          </p:txBody>
        </p:sp>
        <p:pic>
          <p:nvPicPr>
            <p:cNvPr id="332" name="picture 332"/>
            <p:cNvPicPr>
              <a:picLocks noChangeAspect="1"/>
            </p:cNvPicPr>
            <p:nvPr/>
          </p:nvPicPr>
          <p:blipFill>
            <a:blip r:embed="rId12"/>
            <a:stretch>
              <a:fillRect/>
            </a:stretch>
          </p:blipFill>
          <p:spPr>
            <a:xfrm rot="21600000">
              <a:off x="1431798" y="241807"/>
              <a:ext cx="58674" cy="508507"/>
            </a:xfrm>
            <a:prstGeom prst="rect">
              <a:avLst/>
            </a:prstGeom>
          </p:spPr>
        </p:pic>
      </p:grpSp>
      <p:pic>
        <p:nvPicPr>
          <p:cNvPr id="334" name="picture 334"/>
          <p:cNvPicPr>
            <a:picLocks noChangeAspect="1"/>
          </p:cNvPicPr>
          <p:nvPr/>
        </p:nvPicPr>
        <p:blipFill>
          <a:blip r:embed="rId13"/>
          <a:stretch>
            <a:fillRect/>
          </a:stretch>
        </p:blipFill>
        <p:spPr>
          <a:xfrm rot="21600000">
            <a:off x="1480947" y="1871408"/>
            <a:ext cx="2481262" cy="755078"/>
          </a:xfrm>
          <a:prstGeom prst="rect">
            <a:avLst/>
          </a:prstGeom>
        </p:spPr>
      </p:pic>
      <p:grpSp>
        <p:nvGrpSpPr>
          <p:cNvPr id="8" name="group 8"/>
          <p:cNvGrpSpPr/>
          <p:nvPr/>
        </p:nvGrpSpPr>
        <p:grpSpPr>
          <a:xfrm rot="21600000">
            <a:off x="3519804" y="1376679"/>
            <a:ext cx="2053463" cy="989329"/>
            <a:chOff x="0" y="0"/>
            <a:chExt cx="2053463" cy="989329"/>
          </a:xfrm>
        </p:grpSpPr>
        <p:pic>
          <p:nvPicPr>
            <p:cNvPr id="336" name="picture 336"/>
            <p:cNvPicPr>
              <a:picLocks noChangeAspect="1"/>
            </p:cNvPicPr>
            <p:nvPr/>
          </p:nvPicPr>
          <p:blipFill>
            <a:blip r:embed="rId14"/>
            <a:stretch>
              <a:fillRect/>
            </a:stretch>
          </p:blipFill>
          <p:spPr>
            <a:xfrm rot="21600000">
              <a:off x="0" y="0"/>
              <a:ext cx="2053463" cy="989329"/>
            </a:xfrm>
            <a:prstGeom prst="rect">
              <a:avLst/>
            </a:prstGeom>
          </p:spPr>
        </p:pic>
        <p:pic>
          <p:nvPicPr>
            <p:cNvPr id="338" name="picture 338"/>
            <p:cNvPicPr>
              <a:picLocks noChangeAspect="1"/>
            </p:cNvPicPr>
            <p:nvPr/>
          </p:nvPicPr>
          <p:blipFill>
            <a:blip r:embed="rId15"/>
            <a:stretch>
              <a:fillRect/>
            </a:stretch>
          </p:blipFill>
          <p:spPr>
            <a:xfrm rot="21600000">
              <a:off x="1770634" y="121666"/>
              <a:ext cx="282828" cy="745997"/>
            </a:xfrm>
            <a:prstGeom prst="rect">
              <a:avLst/>
            </a:prstGeom>
          </p:spPr>
        </p:pic>
        <p:sp>
          <p:nvSpPr>
            <p:cNvPr id="340" name="path"/>
            <p:cNvSpPr/>
            <p:nvPr/>
          </p:nvSpPr>
          <p:spPr>
            <a:xfrm>
              <a:off x="750062" y="329057"/>
              <a:ext cx="510793" cy="354076"/>
            </a:xfrm>
            <a:custGeom>
              <a:avLst/>
              <a:gdLst/>
              <a:ahLst/>
              <a:cxnLst/>
              <a:rect l="0" t="0" r="0" b="0"/>
              <a:pathLst>
                <a:path w="804" h="557">
                  <a:moveTo>
                    <a:pt x="140" y="77"/>
                  </a:moveTo>
                  <a:lnTo>
                    <a:pt x="663" y="77"/>
                  </a:lnTo>
                  <a:lnTo>
                    <a:pt x="668" y="77"/>
                  </a:lnTo>
                  <a:lnTo>
                    <a:pt x="672" y="79"/>
                  </a:lnTo>
                  <a:lnTo>
                    <a:pt x="676" y="82"/>
                  </a:lnTo>
                  <a:lnTo>
                    <a:pt x="679" y="86"/>
                  </a:lnTo>
                  <a:lnTo>
                    <a:pt x="680" y="90"/>
                  </a:lnTo>
                  <a:lnTo>
                    <a:pt x="681" y="95"/>
                  </a:lnTo>
                  <a:lnTo>
                    <a:pt x="681" y="366"/>
                  </a:lnTo>
                  <a:lnTo>
                    <a:pt x="680" y="371"/>
                  </a:lnTo>
                  <a:lnTo>
                    <a:pt x="679" y="375"/>
                  </a:lnTo>
                  <a:lnTo>
                    <a:pt x="676" y="379"/>
                  </a:lnTo>
                  <a:lnTo>
                    <a:pt x="672" y="382"/>
                  </a:lnTo>
                  <a:lnTo>
                    <a:pt x="668" y="383"/>
                  </a:lnTo>
                  <a:lnTo>
                    <a:pt x="663" y="384"/>
                  </a:lnTo>
                  <a:lnTo>
                    <a:pt x="659" y="383"/>
                  </a:lnTo>
                  <a:lnTo>
                    <a:pt x="655" y="382"/>
                  </a:lnTo>
                  <a:lnTo>
                    <a:pt x="651" y="379"/>
                  </a:lnTo>
                  <a:lnTo>
                    <a:pt x="649" y="375"/>
                  </a:lnTo>
                  <a:lnTo>
                    <a:pt x="647" y="371"/>
                  </a:lnTo>
                  <a:lnTo>
                    <a:pt x="646" y="366"/>
                  </a:lnTo>
                  <a:lnTo>
                    <a:pt x="646" y="113"/>
                  </a:lnTo>
                  <a:lnTo>
                    <a:pt x="157" y="113"/>
                  </a:lnTo>
                  <a:lnTo>
                    <a:pt x="157" y="366"/>
                  </a:lnTo>
                  <a:lnTo>
                    <a:pt x="156" y="371"/>
                  </a:lnTo>
                  <a:lnTo>
                    <a:pt x="155" y="375"/>
                  </a:lnTo>
                  <a:lnTo>
                    <a:pt x="152" y="379"/>
                  </a:lnTo>
                  <a:lnTo>
                    <a:pt x="148" y="382"/>
                  </a:lnTo>
                  <a:lnTo>
                    <a:pt x="144" y="383"/>
                  </a:lnTo>
                  <a:lnTo>
                    <a:pt x="140" y="384"/>
                  </a:lnTo>
                  <a:lnTo>
                    <a:pt x="135" y="383"/>
                  </a:lnTo>
                  <a:lnTo>
                    <a:pt x="131" y="382"/>
                  </a:lnTo>
                  <a:lnTo>
                    <a:pt x="127" y="379"/>
                  </a:lnTo>
                  <a:lnTo>
                    <a:pt x="125" y="375"/>
                  </a:lnTo>
                  <a:lnTo>
                    <a:pt x="123" y="371"/>
                  </a:lnTo>
                  <a:lnTo>
                    <a:pt x="123" y="366"/>
                  </a:lnTo>
                  <a:lnTo>
                    <a:pt x="123" y="95"/>
                  </a:lnTo>
                  <a:lnTo>
                    <a:pt x="123" y="90"/>
                  </a:lnTo>
                  <a:lnTo>
                    <a:pt x="125" y="86"/>
                  </a:lnTo>
                  <a:lnTo>
                    <a:pt x="127" y="82"/>
                  </a:lnTo>
                  <a:lnTo>
                    <a:pt x="131" y="79"/>
                  </a:lnTo>
                  <a:lnTo>
                    <a:pt x="135" y="77"/>
                  </a:lnTo>
                  <a:lnTo>
                    <a:pt x="140" y="77"/>
                  </a:lnTo>
                  <a:close/>
                </a:path>
                <a:path w="804" h="557">
                  <a:moveTo>
                    <a:pt x="31" y="462"/>
                  </a:moveTo>
                  <a:lnTo>
                    <a:pt x="31" y="477"/>
                  </a:lnTo>
                  <a:lnTo>
                    <a:pt x="31" y="486"/>
                  </a:lnTo>
                  <a:lnTo>
                    <a:pt x="34" y="494"/>
                  </a:lnTo>
                  <a:lnTo>
                    <a:pt x="37" y="501"/>
                  </a:lnTo>
                  <a:lnTo>
                    <a:pt x="41" y="508"/>
                  </a:lnTo>
                  <a:lnTo>
                    <a:pt x="47" y="514"/>
                  </a:lnTo>
                  <a:lnTo>
                    <a:pt x="53" y="518"/>
                  </a:lnTo>
                  <a:lnTo>
                    <a:pt x="60" y="522"/>
                  </a:lnTo>
                  <a:lnTo>
                    <a:pt x="68" y="524"/>
                  </a:lnTo>
                  <a:lnTo>
                    <a:pt x="76" y="525"/>
                  </a:lnTo>
                  <a:lnTo>
                    <a:pt x="727" y="525"/>
                  </a:lnTo>
                  <a:lnTo>
                    <a:pt x="735" y="524"/>
                  </a:lnTo>
                  <a:lnTo>
                    <a:pt x="743" y="522"/>
                  </a:lnTo>
                  <a:lnTo>
                    <a:pt x="750" y="518"/>
                  </a:lnTo>
                  <a:lnTo>
                    <a:pt x="756" y="514"/>
                  </a:lnTo>
                  <a:lnTo>
                    <a:pt x="762" y="508"/>
                  </a:lnTo>
                  <a:lnTo>
                    <a:pt x="767" y="501"/>
                  </a:lnTo>
                  <a:lnTo>
                    <a:pt x="770" y="494"/>
                  </a:lnTo>
                  <a:lnTo>
                    <a:pt x="772" y="486"/>
                  </a:lnTo>
                  <a:lnTo>
                    <a:pt x="773" y="477"/>
                  </a:lnTo>
                  <a:lnTo>
                    <a:pt x="773" y="462"/>
                  </a:lnTo>
                  <a:lnTo>
                    <a:pt x="500" y="462"/>
                  </a:lnTo>
                  <a:lnTo>
                    <a:pt x="497" y="470"/>
                  </a:lnTo>
                  <a:lnTo>
                    <a:pt x="493" y="478"/>
                  </a:lnTo>
                  <a:lnTo>
                    <a:pt x="487" y="485"/>
                  </a:lnTo>
                  <a:lnTo>
                    <a:pt x="481" y="491"/>
                  </a:lnTo>
                  <a:lnTo>
                    <a:pt x="473" y="496"/>
                  </a:lnTo>
                  <a:lnTo>
                    <a:pt x="465" y="500"/>
                  </a:lnTo>
                  <a:lnTo>
                    <a:pt x="457" y="502"/>
                  </a:lnTo>
                  <a:lnTo>
                    <a:pt x="448" y="502"/>
                  </a:lnTo>
                  <a:lnTo>
                    <a:pt x="356" y="502"/>
                  </a:lnTo>
                  <a:lnTo>
                    <a:pt x="346" y="502"/>
                  </a:lnTo>
                  <a:lnTo>
                    <a:pt x="338" y="500"/>
                  </a:lnTo>
                  <a:lnTo>
                    <a:pt x="330" y="496"/>
                  </a:lnTo>
                  <a:lnTo>
                    <a:pt x="323" y="491"/>
                  </a:lnTo>
                  <a:lnTo>
                    <a:pt x="316" y="485"/>
                  </a:lnTo>
                  <a:lnTo>
                    <a:pt x="311" y="478"/>
                  </a:lnTo>
                  <a:lnTo>
                    <a:pt x="306" y="470"/>
                  </a:lnTo>
                  <a:lnTo>
                    <a:pt x="303" y="462"/>
                  </a:lnTo>
                  <a:lnTo>
                    <a:pt x="31" y="462"/>
                  </a:lnTo>
                  <a:close/>
                  <a:moveTo>
                    <a:pt x="99" y="35"/>
                  </a:moveTo>
                  <a:lnTo>
                    <a:pt x="95" y="36"/>
                  </a:lnTo>
                  <a:lnTo>
                    <a:pt x="90" y="38"/>
                  </a:lnTo>
                  <a:lnTo>
                    <a:pt x="87" y="41"/>
                  </a:lnTo>
                  <a:lnTo>
                    <a:pt x="84" y="44"/>
                  </a:lnTo>
                  <a:lnTo>
                    <a:pt x="82" y="48"/>
                  </a:lnTo>
                  <a:lnTo>
                    <a:pt x="82" y="53"/>
                  </a:lnTo>
                  <a:lnTo>
                    <a:pt x="82" y="430"/>
                  </a:lnTo>
                  <a:lnTo>
                    <a:pt x="316" y="430"/>
                  </a:lnTo>
                  <a:lnTo>
                    <a:pt x="320" y="430"/>
                  </a:lnTo>
                  <a:lnTo>
                    <a:pt x="324" y="432"/>
                  </a:lnTo>
                  <a:lnTo>
                    <a:pt x="327" y="434"/>
                  </a:lnTo>
                  <a:lnTo>
                    <a:pt x="330" y="437"/>
                  </a:lnTo>
                  <a:lnTo>
                    <a:pt x="332" y="442"/>
                  </a:lnTo>
                  <a:lnTo>
                    <a:pt x="332" y="446"/>
                  </a:lnTo>
                  <a:lnTo>
                    <a:pt x="333" y="451"/>
                  </a:lnTo>
                  <a:lnTo>
                    <a:pt x="334" y="457"/>
                  </a:lnTo>
                  <a:lnTo>
                    <a:pt x="337" y="461"/>
                  </a:lnTo>
                  <a:lnTo>
                    <a:pt x="341" y="465"/>
                  </a:lnTo>
                  <a:lnTo>
                    <a:pt x="345" y="468"/>
                  </a:lnTo>
                  <a:lnTo>
                    <a:pt x="350" y="470"/>
                  </a:lnTo>
                  <a:lnTo>
                    <a:pt x="356" y="470"/>
                  </a:lnTo>
                  <a:lnTo>
                    <a:pt x="448" y="470"/>
                  </a:lnTo>
                  <a:lnTo>
                    <a:pt x="453" y="470"/>
                  </a:lnTo>
                  <a:lnTo>
                    <a:pt x="458" y="468"/>
                  </a:lnTo>
                  <a:lnTo>
                    <a:pt x="462" y="465"/>
                  </a:lnTo>
                  <a:lnTo>
                    <a:pt x="466" y="461"/>
                  </a:lnTo>
                  <a:lnTo>
                    <a:pt x="469" y="457"/>
                  </a:lnTo>
                  <a:lnTo>
                    <a:pt x="471" y="451"/>
                  </a:lnTo>
                  <a:lnTo>
                    <a:pt x="471" y="446"/>
                  </a:lnTo>
                  <a:lnTo>
                    <a:pt x="472" y="441"/>
                  </a:lnTo>
                  <a:lnTo>
                    <a:pt x="474" y="437"/>
                  </a:lnTo>
                  <a:lnTo>
                    <a:pt x="476" y="434"/>
                  </a:lnTo>
                  <a:lnTo>
                    <a:pt x="480" y="431"/>
                  </a:lnTo>
                  <a:lnTo>
                    <a:pt x="484" y="430"/>
                  </a:lnTo>
                  <a:lnTo>
                    <a:pt x="486" y="430"/>
                  </a:lnTo>
                  <a:lnTo>
                    <a:pt x="487" y="430"/>
                  </a:lnTo>
                  <a:lnTo>
                    <a:pt x="722" y="430"/>
                  </a:lnTo>
                  <a:lnTo>
                    <a:pt x="722" y="53"/>
                  </a:lnTo>
                  <a:lnTo>
                    <a:pt x="721" y="48"/>
                  </a:lnTo>
                  <a:lnTo>
                    <a:pt x="719" y="44"/>
                  </a:lnTo>
                  <a:lnTo>
                    <a:pt x="717" y="41"/>
                  </a:lnTo>
                  <a:lnTo>
                    <a:pt x="713" y="38"/>
                  </a:lnTo>
                  <a:lnTo>
                    <a:pt x="709" y="36"/>
                  </a:lnTo>
                  <a:lnTo>
                    <a:pt x="704" y="35"/>
                  </a:lnTo>
                  <a:lnTo>
                    <a:pt x="99" y="35"/>
                  </a:lnTo>
                  <a:close/>
                  <a:moveTo>
                    <a:pt x="99" y="0"/>
                  </a:moveTo>
                  <a:lnTo>
                    <a:pt x="704" y="0"/>
                  </a:lnTo>
                  <a:lnTo>
                    <a:pt x="712" y="0"/>
                  </a:lnTo>
                  <a:lnTo>
                    <a:pt x="721" y="2"/>
                  </a:lnTo>
                  <a:lnTo>
                    <a:pt x="728" y="5"/>
                  </a:lnTo>
                  <a:lnTo>
                    <a:pt x="735" y="10"/>
                  </a:lnTo>
                  <a:lnTo>
                    <a:pt x="741" y="15"/>
                  </a:lnTo>
                  <a:lnTo>
                    <a:pt x="746" y="22"/>
                  </a:lnTo>
                  <a:lnTo>
                    <a:pt x="750" y="28"/>
                  </a:lnTo>
                  <a:lnTo>
                    <a:pt x="754" y="37"/>
                  </a:lnTo>
                  <a:lnTo>
                    <a:pt x="756" y="45"/>
                  </a:lnTo>
                  <a:lnTo>
                    <a:pt x="756" y="53"/>
                  </a:lnTo>
                  <a:lnTo>
                    <a:pt x="756" y="430"/>
                  </a:lnTo>
                  <a:lnTo>
                    <a:pt x="788" y="430"/>
                  </a:lnTo>
                  <a:lnTo>
                    <a:pt x="792" y="430"/>
                  </a:lnTo>
                  <a:lnTo>
                    <a:pt x="796" y="432"/>
                  </a:lnTo>
                  <a:lnTo>
                    <a:pt x="799" y="435"/>
                  </a:lnTo>
                  <a:lnTo>
                    <a:pt x="802" y="438"/>
                  </a:lnTo>
                  <a:lnTo>
                    <a:pt x="803" y="442"/>
                  </a:lnTo>
                  <a:lnTo>
                    <a:pt x="804" y="446"/>
                  </a:lnTo>
                  <a:lnTo>
                    <a:pt x="804" y="477"/>
                  </a:lnTo>
                  <a:lnTo>
                    <a:pt x="803" y="488"/>
                  </a:lnTo>
                  <a:lnTo>
                    <a:pt x="801" y="499"/>
                  </a:lnTo>
                  <a:lnTo>
                    <a:pt x="798" y="508"/>
                  </a:lnTo>
                  <a:lnTo>
                    <a:pt x="793" y="517"/>
                  </a:lnTo>
                  <a:lnTo>
                    <a:pt x="788" y="526"/>
                  </a:lnTo>
                  <a:lnTo>
                    <a:pt x="781" y="534"/>
                  </a:lnTo>
                  <a:lnTo>
                    <a:pt x="774" y="540"/>
                  </a:lnTo>
                  <a:lnTo>
                    <a:pt x="766" y="546"/>
                  </a:lnTo>
                  <a:lnTo>
                    <a:pt x="757" y="551"/>
                  </a:lnTo>
                  <a:lnTo>
                    <a:pt x="747" y="554"/>
                  </a:lnTo>
                  <a:lnTo>
                    <a:pt x="737" y="556"/>
                  </a:lnTo>
                  <a:lnTo>
                    <a:pt x="727" y="557"/>
                  </a:lnTo>
                  <a:lnTo>
                    <a:pt x="76" y="557"/>
                  </a:lnTo>
                  <a:lnTo>
                    <a:pt x="66" y="556"/>
                  </a:lnTo>
                  <a:lnTo>
                    <a:pt x="56" y="554"/>
                  </a:lnTo>
                  <a:lnTo>
                    <a:pt x="46" y="551"/>
                  </a:lnTo>
                  <a:lnTo>
                    <a:pt x="37" y="546"/>
                  </a:lnTo>
                  <a:lnTo>
                    <a:pt x="30" y="540"/>
                  </a:lnTo>
                  <a:lnTo>
                    <a:pt x="22" y="534"/>
                  </a:lnTo>
                  <a:lnTo>
                    <a:pt x="15" y="526"/>
                  </a:lnTo>
                  <a:lnTo>
                    <a:pt x="10" y="517"/>
                  </a:lnTo>
                  <a:lnTo>
                    <a:pt x="6" y="508"/>
                  </a:lnTo>
                  <a:lnTo>
                    <a:pt x="2" y="499"/>
                  </a:lnTo>
                  <a:lnTo>
                    <a:pt x="0" y="488"/>
                  </a:lnTo>
                  <a:lnTo>
                    <a:pt x="0" y="477"/>
                  </a:lnTo>
                  <a:lnTo>
                    <a:pt x="0" y="446"/>
                  </a:lnTo>
                  <a:lnTo>
                    <a:pt x="0" y="442"/>
                  </a:lnTo>
                  <a:lnTo>
                    <a:pt x="2" y="438"/>
                  </a:lnTo>
                  <a:lnTo>
                    <a:pt x="4" y="435"/>
                  </a:lnTo>
                  <a:lnTo>
                    <a:pt x="7" y="432"/>
                  </a:lnTo>
                  <a:lnTo>
                    <a:pt x="11" y="430"/>
                  </a:lnTo>
                  <a:lnTo>
                    <a:pt x="15" y="430"/>
                  </a:lnTo>
                  <a:lnTo>
                    <a:pt x="47" y="430"/>
                  </a:lnTo>
                  <a:lnTo>
                    <a:pt x="47" y="53"/>
                  </a:lnTo>
                  <a:lnTo>
                    <a:pt x="48" y="45"/>
                  </a:lnTo>
                  <a:lnTo>
                    <a:pt x="50" y="37"/>
                  </a:lnTo>
                  <a:lnTo>
                    <a:pt x="53" y="28"/>
                  </a:lnTo>
                  <a:lnTo>
                    <a:pt x="57" y="22"/>
                  </a:lnTo>
                  <a:lnTo>
                    <a:pt x="62" y="15"/>
                  </a:lnTo>
                  <a:lnTo>
                    <a:pt x="68" y="10"/>
                  </a:lnTo>
                  <a:lnTo>
                    <a:pt x="75" y="5"/>
                  </a:lnTo>
                  <a:lnTo>
                    <a:pt x="83" y="2"/>
                  </a:lnTo>
                  <a:lnTo>
                    <a:pt x="91" y="0"/>
                  </a:lnTo>
                  <a:lnTo>
                    <a:pt x="99" y="0"/>
                  </a:lnTo>
                  <a:close/>
                </a:path>
                <a:path w="804" h="557">
                  <a:moveTo>
                    <a:pt x="415" y="175"/>
                  </a:moveTo>
                  <a:lnTo>
                    <a:pt x="420" y="175"/>
                  </a:lnTo>
                  <a:lnTo>
                    <a:pt x="424" y="177"/>
                  </a:lnTo>
                  <a:lnTo>
                    <a:pt x="427" y="180"/>
                  </a:lnTo>
                  <a:lnTo>
                    <a:pt x="430" y="184"/>
                  </a:lnTo>
                  <a:lnTo>
                    <a:pt x="432" y="188"/>
                  </a:lnTo>
                  <a:lnTo>
                    <a:pt x="432" y="193"/>
                  </a:lnTo>
                  <a:lnTo>
                    <a:pt x="432" y="197"/>
                  </a:lnTo>
                  <a:lnTo>
                    <a:pt x="430" y="202"/>
                  </a:lnTo>
                  <a:lnTo>
                    <a:pt x="427" y="206"/>
                  </a:lnTo>
                  <a:lnTo>
                    <a:pt x="319" y="320"/>
                  </a:lnTo>
                  <a:lnTo>
                    <a:pt x="315" y="323"/>
                  </a:lnTo>
                  <a:lnTo>
                    <a:pt x="311" y="325"/>
                  </a:lnTo>
                  <a:lnTo>
                    <a:pt x="307" y="325"/>
                  </a:lnTo>
                  <a:lnTo>
                    <a:pt x="302" y="325"/>
                  </a:lnTo>
                  <a:lnTo>
                    <a:pt x="298" y="323"/>
                  </a:lnTo>
                  <a:lnTo>
                    <a:pt x="295" y="320"/>
                  </a:lnTo>
                  <a:lnTo>
                    <a:pt x="292" y="316"/>
                  </a:lnTo>
                  <a:lnTo>
                    <a:pt x="290" y="311"/>
                  </a:lnTo>
                  <a:lnTo>
                    <a:pt x="290" y="307"/>
                  </a:lnTo>
                  <a:lnTo>
                    <a:pt x="290" y="302"/>
                  </a:lnTo>
                  <a:lnTo>
                    <a:pt x="292" y="298"/>
                  </a:lnTo>
                  <a:lnTo>
                    <a:pt x="295" y="294"/>
                  </a:lnTo>
                  <a:lnTo>
                    <a:pt x="403" y="180"/>
                  </a:lnTo>
                  <a:lnTo>
                    <a:pt x="407" y="177"/>
                  </a:lnTo>
                  <a:lnTo>
                    <a:pt x="411" y="175"/>
                  </a:lnTo>
                  <a:lnTo>
                    <a:pt x="415" y="175"/>
                  </a:lnTo>
                  <a:close/>
                </a:path>
                <a:path w="804" h="557">
                  <a:moveTo>
                    <a:pt x="479" y="241"/>
                  </a:moveTo>
                  <a:lnTo>
                    <a:pt x="483" y="241"/>
                  </a:lnTo>
                  <a:lnTo>
                    <a:pt x="487" y="243"/>
                  </a:lnTo>
                  <a:lnTo>
                    <a:pt x="491" y="246"/>
                  </a:lnTo>
                  <a:lnTo>
                    <a:pt x="494" y="250"/>
                  </a:lnTo>
                  <a:lnTo>
                    <a:pt x="495" y="254"/>
                  </a:lnTo>
                  <a:lnTo>
                    <a:pt x="496" y="259"/>
                  </a:lnTo>
                  <a:lnTo>
                    <a:pt x="495" y="264"/>
                  </a:lnTo>
                  <a:lnTo>
                    <a:pt x="494" y="268"/>
                  </a:lnTo>
                  <a:lnTo>
                    <a:pt x="491" y="272"/>
                  </a:lnTo>
                  <a:lnTo>
                    <a:pt x="448" y="317"/>
                  </a:lnTo>
                  <a:lnTo>
                    <a:pt x="445" y="320"/>
                  </a:lnTo>
                  <a:lnTo>
                    <a:pt x="440" y="322"/>
                  </a:lnTo>
                  <a:lnTo>
                    <a:pt x="436" y="323"/>
                  </a:lnTo>
                  <a:lnTo>
                    <a:pt x="432" y="322"/>
                  </a:lnTo>
                  <a:lnTo>
                    <a:pt x="428" y="320"/>
                  </a:lnTo>
                  <a:lnTo>
                    <a:pt x="424" y="317"/>
                  </a:lnTo>
                  <a:lnTo>
                    <a:pt x="421" y="313"/>
                  </a:lnTo>
                  <a:lnTo>
                    <a:pt x="420" y="309"/>
                  </a:lnTo>
                  <a:lnTo>
                    <a:pt x="419" y="304"/>
                  </a:lnTo>
                  <a:lnTo>
                    <a:pt x="420" y="300"/>
                  </a:lnTo>
                  <a:lnTo>
                    <a:pt x="421" y="295"/>
                  </a:lnTo>
                  <a:lnTo>
                    <a:pt x="424" y="292"/>
                  </a:lnTo>
                  <a:lnTo>
                    <a:pt x="467" y="246"/>
                  </a:lnTo>
                  <a:lnTo>
                    <a:pt x="471" y="243"/>
                  </a:lnTo>
                  <a:lnTo>
                    <a:pt x="475" y="241"/>
                  </a:lnTo>
                  <a:lnTo>
                    <a:pt x="479" y="241"/>
                  </a:lnTo>
                  <a:close/>
                </a:path>
              </a:pathLst>
            </a:custGeom>
            <a:solidFill>
              <a:srgbClr val="FFFFFF">
                <a:alpha val="100000"/>
              </a:srgbClr>
            </a:solidFill>
            <a:ln cap="flat">
              <a:noFill/>
              <a:prstDash val="solid"/>
              <a:miter lim="0"/>
            </a:ln>
          </p:spPr>
          <p:txBody>
            <a:bodyPr rtlCol="0"/>
            <a:lstStyle/>
            <a:p>
              <a:pPr algn="ctr"/>
              <a:endParaRPr lang="zh-CN" altLang="en-US"/>
            </a:p>
          </p:txBody>
        </p:sp>
        <p:pic>
          <p:nvPicPr>
            <p:cNvPr id="342" name="picture 342"/>
            <p:cNvPicPr>
              <a:picLocks noChangeAspect="1"/>
            </p:cNvPicPr>
            <p:nvPr/>
          </p:nvPicPr>
          <p:blipFill>
            <a:blip r:embed="rId16"/>
            <a:stretch>
              <a:fillRect/>
            </a:stretch>
          </p:blipFill>
          <p:spPr>
            <a:xfrm rot="21600000">
              <a:off x="545719" y="0"/>
              <a:ext cx="108082" cy="989329"/>
            </a:xfrm>
            <a:prstGeom prst="rect">
              <a:avLst/>
            </a:prstGeom>
          </p:spPr>
        </p:pic>
        <p:pic>
          <p:nvPicPr>
            <p:cNvPr id="344" name="picture 344"/>
            <p:cNvPicPr>
              <a:picLocks noChangeAspect="1"/>
            </p:cNvPicPr>
            <p:nvPr/>
          </p:nvPicPr>
          <p:blipFill>
            <a:blip r:embed="rId17"/>
            <a:stretch>
              <a:fillRect/>
            </a:stretch>
          </p:blipFill>
          <p:spPr>
            <a:xfrm rot="21600000">
              <a:off x="1431670" y="543052"/>
              <a:ext cx="58801" cy="207264"/>
            </a:xfrm>
            <a:prstGeom prst="rect">
              <a:avLst/>
            </a:prstGeom>
          </p:spPr>
        </p:pic>
      </p:grpSp>
      <p:pic>
        <p:nvPicPr>
          <p:cNvPr id="346" name="picture 346"/>
          <p:cNvPicPr>
            <a:picLocks noChangeAspect="1"/>
          </p:cNvPicPr>
          <p:nvPr/>
        </p:nvPicPr>
        <p:blipFill>
          <a:blip r:embed="rId18"/>
          <a:stretch>
            <a:fillRect/>
          </a:stretch>
        </p:blipFill>
        <p:spPr>
          <a:xfrm rot="21600000">
            <a:off x="1480947" y="4971160"/>
            <a:ext cx="2481262" cy="691489"/>
          </a:xfrm>
          <a:prstGeom prst="rect">
            <a:avLst/>
          </a:prstGeom>
        </p:spPr>
      </p:pic>
      <p:pic>
        <p:nvPicPr>
          <p:cNvPr id="348" name="picture 348"/>
          <p:cNvPicPr>
            <a:picLocks noChangeAspect="1"/>
          </p:cNvPicPr>
          <p:nvPr/>
        </p:nvPicPr>
        <p:blipFill>
          <a:blip r:embed="rId19"/>
          <a:stretch>
            <a:fillRect/>
          </a:stretch>
        </p:blipFill>
        <p:spPr>
          <a:xfrm rot="21600000">
            <a:off x="3519804" y="5210429"/>
            <a:ext cx="2053463" cy="989279"/>
          </a:xfrm>
          <a:prstGeom prst="rect">
            <a:avLst/>
          </a:prstGeom>
        </p:spPr>
      </p:pic>
      <p:sp>
        <p:nvSpPr>
          <p:cNvPr id="350" name="textbox 350"/>
          <p:cNvSpPr/>
          <p:nvPr/>
        </p:nvSpPr>
        <p:spPr>
          <a:xfrm>
            <a:off x="5809868" y="1797939"/>
            <a:ext cx="462915" cy="3980815"/>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97000"/>
              </a:lnSpc>
            </a:pPr>
            <a:r>
              <a:rPr sz="15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a:t>
            </a:r>
            <a:endParaRPr lang="en-US" altLang="en-US" sz="1500" dirty="0"/>
          </a:p>
          <a:p>
            <a:pPr algn="l" rtl="0" eaLnBrk="0">
              <a:lnSpc>
                <a:spcPct val="108000"/>
              </a:lnSpc>
            </a:pPr>
            <a:endParaRPr lang="en-US" altLang="en-US" sz="1000" dirty="0"/>
          </a:p>
          <a:p>
            <a:pPr algn="l" rtl="0" eaLnBrk="0">
              <a:lnSpc>
                <a:spcPct val="108000"/>
              </a:lnSpc>
            </a:pPr>
            <a:endParaRPr lang="en-US" altLang="en-US" sz="1000" dirty="0"/>
          </a:p>
          <a:p>
            <a:pPr algn="l" rtl="0" eaLnBrk="0">
              <a:lnSpc>
                <a:spcPct val="109000"/>
              </a:lnSpc>
            </a:pPr>
            <a:endParaRPr lang="en-US" altLang="en-US" sz="1000" dirty="0"/>
          </a:p>
          <a:p>
            <a:pPr algn="l" rtl="0" eaLnBrk="0">
              <a:lnSpc>
                <a:spcPct val="109000"/>
              </a:lnSpc>
            </a:pPr>
            <a:endParaRPr lang="en-US" altLang="en-US" sz="1000" dirty="0"/>
          </a:p>
          <a:p>
            <a:pPr algn="l" rtl="0" eaLnBrk="0">
              <a:lnSpc>
                <a:spcPct val="109000"/>
              </a:lnSpc>
            </a:pPr>
            <a:endParaRPr lang="en-US" altLang="en-US" sz="1000" dirty="0"/>
          </a:p>
          <a:p>
            <a:pPr algn="l" rtl="0" eaLnBrk="0">
              <a:lnSpc>
                <a:spcPct val="109000"/>
              </a:lnSpc>
            </a:pPr>
            <a:endParaRPr lang="en-US" altLang="en-US" sz="1000" dirty="0"/>
          </a:p>
          <a:p>
            <a:pPr marL="62865" algn="l" rtl="0" eaLnBrk="0">
              <a:lnSpc>
                <a:spcPct val="98000"/>
              </a:lnSpc>
              <a:spcBef>
                <a:spcPts val="455"/>
              </a:spcBef>
            </a:pPr>
            <a:r>
              <a:rPr sz="15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连接</a:t>
            </a:r>
            <a:endParaRPr lang="en-US" altLang="en-US" sz="1500" dirty="0"/>
          </a:p>
          <a:p>
            <a:pPr algn="l" rtl="0" eaLnBrk="0">
              <a:lnSpc>
                <a:spcPct val="106000"/>
              </a:lnSpc>
            </a:pPr>
            <a:endParaRPr lang="en-US" altLang="en-US" sz="1000" dirty="0"/>
          </a:p>
          <a:p>
            <a:pPr algn="l" rtl="0" eaLnBrk="0">
              <a:lnSpc>
                <a:spcPct val="106000"/>
              </a:lnSpc>
            </a:pPr>
            <a:endParaRPr lang="en-US" altLang="en-US" sz="1000" dirty="0"/>
          </a:p>
          <a:p>
            <a:pPr algn="l" rtl="0" eaLnBrk="0">
              <a:lnSpc>
                <a:spcPct val="106000"/>
              </a:lnSpc>
            </a:pPr>
            <a:endParaRPr lang="en-US" altLang="en-US" sz="1000" dirty="0"/>
          </a:p>
          <a:p>
            <a:pPr algn="l" rtl="0" eaLnBrk="0">
              <a:lnSpc>
                <a:spcPct val="106000"/>
              </a:lnSpc>
            </a:pPr>
            <a:endParaRPr lang="en-US" altLang="en-US" sz="1000" dirty="0"/>
          </a:p>
          <a:p>
            <a:pPr algn="l" rtl="0" eaLnBrk="0">
              <a:lnSpc>
                <a:spcPct val="106000"/>
              </a:lnSpc>
            </a:pPr>
            <a:endParaRPr lang="en-US" altLang="en-US" sz="1000" dirty="0"/>
          </a:p>
          <a:p>
            <a:pPr algn="l" rtl="0" eaLnBrk="0">
              <a:lnSpc>
                <a:spcPct val="106000"/>
              </a:lnSpc>
            </a:pPr>
            <a:endParaRPr lang="en-US" altLang="en-US" sz="1000" dirty="0"/>
          </a:p>
          <a:p>
            <a:pPr marL="61595" algn="l" rtl="0" eaLnBrk="0">
              <a:lnSpc>
                <a:spcPct val="97000"/>
              </a:lnSpc>
              <a:spcBef>
                <a:spcPts val="455"/>
              </a:spcBef>
            </a:pPr>
            <a:r>
              <a:rPr sz="15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计算</a:t>
            </a:r>
            <a:endParaRPr lang="en-US" altLang="en-US" sz="15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algn="l" rtl="0" eaLnBrk="0">
              <a:lnSpc>
                <a:spcPct val="102000"/>
              </a:lnSpc>
            </a:pPr>
            <a:endParaRPr lang="en-US" altLang="en-US" sz="1000" dirty="0"/>
          </a:p>
          <a:p>
            <a:pPr algn="l" rtl="0" eaLnBrk="0">
              <a:lnSpc>
                <a:spcPct val="102000"/>
              </a:lnSpc>
            </a:pPr>
            <a:endParaRPr lang="en-US" altLang="en-US" sz="1000" dirty="0"/>
          </a:p>
          <a:p>
            <a:pPr algn="l" rtl="0" eaLnBrk="0">
              <a:lnSpc>
                <a:spcPct val="126000"/>
              </a:lnSpc>
            </a:pPr>
            <a:endParaRPr lang="en-US" altLang="en-US" sz="300" dirty="0"/>
          </a:p>
          <a:p>
            <a:pPr algn="r" rtl="0" eaLnBrk="0">
              <a:lnSpc>
                <a:spcPct val="98000"/>
              </a:lnSpc>
              <a:spcBef>
                <a:spcPts val="0"/>
              </a:spcBef>
            </a:pPr>
            <a:r>
              <a:rPr sz="15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管理</a:t>
            </a:r>
            <a:endParaRPr lang="en-US" altLang="en-US" sz="1500" dirty="0"/>
          </a:p>
        </p:txBody>
      </p:sp>
      <p:sp>
        <p:nvSpPr>
          <p:cNvPr id="352" name="textbox 352"/>
          <p:cNvSpPr/>
          <p:nvPr/>
        </p:nvSpPr>
        <p:spPr>
          <a:xfrm>
            <a:off x="1062429" y="524979"/>
            <a:ext cx="2153920" cy="44005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3260"/>
              </a:lnSpc>
            </a:pP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endParaRPr lang="en-US" altLang="en-US" sz="2700" dirty="0"/>
          </a:p>
        </p:txBody>
      </p:sp>
      <p:sp>
        <p:nvSpPr>
          <p:cNvPr id="354" name="path"/>
          <p:cNvSpPr/>
          <p:nvPr/>
        </p:nvSpPr>
        <p:spPr>
          <a:xfrm>
            <a:off x="1605407" y="3396488"/>
            <a:ext cx="799845" cy="828166"/>
          </a:xfrm>
          <a:custGeom>
            <a:avLst/>
            <a:gdLst/>
            <a:ahLst/>
            <a:cxnLst/>
            <a:rect l="0" t="0" r="0" b="0"/>
            <a:pathLst>
              <a:path w="1259" h="1304">
                <a:moveTo>
                  <a:pt x="387" y="1026"/>
                </a:moveTo>
                <a:lnTo>
                  <a:pt x="387" y="1248"/>
                </a:lnTo>
                <a:lnTo>
                  <a:pt x="869" y="1248"/>
                </a:lnTo>
                <a:lnTo>
                  <a:pt x="869" y="1026"/>
                </a:lnTo>
                <a:lnTo>
                  <a:pt x="387" y="1026"/>
                </a:lnTo>
                <a:close/>
                <a:moveTo>
                  <a:pt x="422" y="55"/>
                </a:moveTo>
                <a:lnTo>
                  <a:pt x="403" y="56"/>
                </a:lnTo>
                <a:lnTo>
                  <a:pt x="385" y="60"/>
                </a:lnTo>
                <a:lnTo>
                  <a:pt x="367" y="65"/>
                </a:lnTo>
                <a:lnTo>
                  <a:pt x="350" y="72"/>
                </a:lnTo>
                <a:lnTo>
                  <a:pt x="335" y="80"/>
                </a:lnTo>
                <a:lnTo>
                  <a:pt x="320" y="91"/>
                </a:lnTo>
                <a:lnTo>
                  <a:pt x="307" y="103"/>
                </a:lnTo>
                <a:lnTo>
                  <a:pt x="294" y="117"/>
                </a:lnTo>
                <a:lnTo>
                  <a:pt x="283" y="132"/>
                </a:lnTo>
                <a:lnTo>
                  <a:pt x="274" y="149"/>
                </a:lnTo>
                <a:lnTo>
                  <a:pt x="267" y="166"/>
                </a:lnTo>
                <a:lnTo>
                  <a:pt x="248" y="185"/>
                </a:lnTo>
                <a:lnTo>
                  <a:pt x="226" y="191"/>
                </a:lnTo>
                <a:lnTo>
                  <a:pt x="205" y="199"/>
                </a:lnTo>
                <a:lnTo>
                  <a:pt x="185" y="208"/>
                </a:lnTo>
                <a:lnTo>
                  <a:pt x="166" y="219"/>
                </a:lnTo>
                <a:lnTo>
                  <a:pt x="148" y="232"/>
                </a:lnTo>
                <a:lnTo>
                  <a:pt x="131" y="247"/>
                </a:lnTo>
                <a:lnTo>
                  <a:pt x="115" y="262"/>
                </a:lnTo>
                <a:lnTo>
                  <a:pt x="102" y="280"/>
                </a:lnTo>
                <a:lnTo>
                  <a:pt x="89" y="299"/>
                </a:lnTo>
                <a:lnTo>
                  <a:pt x="78" y="318"/>
                </a:lnTo>
                <a:lnTo>
                  <a:pt x="70" y="339"/>
                </a:lnTo>
                <a:lnTo>
                  <a:pt x="62" y="361"/>
                </a:lnTo>
                <a:lnTo>
                  <a:pt x="57" y="383"/>
                </a:lnTo>
                <a:lnTo>
                  <a:pt x="54" y="406"/>
                </a:lnTo>
                <a:lnTo>
                  <a:pt x="53" y="430"/>
                </a:lnTo>
                <a:lnTo>
                  <a:pt x="54" y="453"/>
                </a:lnTo>
                <a:lnTo>
                  <a:pt x="57" y="477"/>
                </a:lnTo>
                <a:lnTo>
                  <a:pt x="62" y="500"/>
                </a:lnTo>
                <a:lnTo>
                  <a:pt x="70" y="522"/>
                </a:lnTo>
                <a:lnTo>
                  <a:pt x="78" y="542"/>
                </a:lnTo>
                <a:lnTo>
                  <a:pt x="90" y="562"/>
                </a:lnTo>
                <a:lnTo>
                  <a:pt x="102" y="581"/>
                </a:lnTo>
                <a:lnTo>
                  <a:pt x="115" y="598"/>
                </a:lnTo>
                <a:lnTo>
                  <a:pt x="131" y="614"/>
                </a:lnTo>
                <a:lnTo>
                  <a:pt x="148" y="629"/>
                </a:lnTo>
                <a:lnTo>
                  <a:pt x="166" y="642"/>
                </a:lnTo>
                <a:lnTo>
                  <a:pt x="185" y="653"/>
                </a:lnTo>
                <a:lnTo>
                  <a:pt x="205" y="662"/>
                </a:lnTo>
                <a:lnTo>
                  <a:pt x="226" y="669"/>
                </a:lnTo>
                <a:lnTo>
                  <a:pt x="248" y="675"/>
                </a:lnTo>
                <a:lnTo>
                  <a:pt x="270" y="678"/>
                </a:lnTo>
                <a:lnTo>
                  <a:pt x="293" y="680"/>
                </a:lnTo>
                <a:lnTo>
                  <a:pt x="1040" y="680"/>
                </a:lnTo>
                <a:lnTo>
                  <a:pt x="1059" y="678"/>
                </a:lnTo>
                <a:lnTo>
                  <a:pt x="1078" y="675"/>
                </a:lnTo>
                <a:lnTo>
                  <a:pt x="1095" y="670"/>
                </a:lnTo>
                <a:lnTo>
                  <a:pt x="1112" y="663"/>
                </a:lnTo>
                <a:lnTo>
                  <a:pt x="1128" y="653"/>
                </a:lnTo>
                <a:lnTo>
                  <a:pt x="1143" y="643"/>
                </a:lnTo>
                <a:lnTo>
                  <a:pt x="1156" y="630"/>
                </a:lnTo>
                <a:lnTo>
                  <a:pt x="1168" y="616"/>
                </a:lnTo>
                <a:lnTo>
                  <a:pt x="1178" y="601"/>
                </a:lnTo>
                <a:lnTo>
                  <a:pt x="1187" y="585"/>
                </a:lnTo>
                <a:lnTo>
                  <a:pt x="1194" y="568"/>
                </a:lnTo>
                <a:lnTo>
                  <a:pt x="1199" y="549"/>
                </a:lnTo>
                <a:lnTo>
                  <a:pt x="1202" y="530"/>
                </a:lnTo>
                <a:lnTo>
                  <a:pt x="1203" y="510"/>
                </a:lnTo>
                <a:lnTo>
                  <a:pt x="1202" y="490"/>
                </a:lnTo>
                <a:lnTo>
                  <a:pt x="1199" y="471"/>
                </a:lnTo>
                <a:lnTo>
                  <a:pt x="1194" y="453"/>
                </a:lnTo>
                <a:lnTo>
                  <a:pt x="1187" y="435"/>
                </a:lnTo>
                <a:lnTo>
                  <a:pt x="1178" y="419"/>
                </a:lnTo>
                <a:lnTo>
                  <a:pt x="1168" y="404"/>
                </a:lnTo>
                <a:lnTo>
                  <a:pt x="1156" y="391"/>
                </a:lnTo>
                <a:lnTo>
                  <a:pt x="1143" y="378"/>
                </a:lnTo>
                <a:lnTo>
                  <a:pt x="1128" y="367"/>
                </a:lnTo>
                <a:lnTo>
                  <a:pt x="1112" y="358"/>
                </a:lnTo>
                <a:lnTo>
                  <a:pt x="1095" y="351"/>
                </a:lnTo>
                <a:lnTo>
                  <a:pt x="1078" y="346"/>
                </a:lnTo>
                <a:lnTo>
                  <a:pt x="1059" y="342"/>
                </a:lnTo>
                <a:lnTo>
                  <a:pt x="1040" y="341"/>
                </a:lnTo>
                <a:lnTo>
                  <a:pt x="1029" y="341"/>
                </a:lnTo>
                <a:lnTo>
                  <a:pt x="1018" y="342"/>
                </a:lnTo>
                <a:lnTo>
                  <a:pt x="1007" y="344"/>
                </a:lnTo>
                <a:lnTo>
                  <a:pt x="996" y="347"/>
                </a:lnTo>
                <a:lnTo>
                  <a:pt x="987" y="349"/>
                </a:lnTo>
                <a:lnTo>
                  <a:pt x="978" y="352"/>
                </a:lnTo>
                <a:lnTo>
                  <a:pt x="970" y="355"/>
                </a:lnTo>
                <a:lnTo>
                  <a:pt x="962" y="357"/>
                </a:lnTo>
                <a:lnTo>
                  <a:pt x="957" y="360"/>
                </a:lnTo>
                <a:lnTo>
                  <a:pt x="952" y="361"/>
                </a:lnTo>
                <a:lnTo>
                  <a:pt x="950" y="363"/>
                </a:lnTo>
                <a:lnTo>
                  <a:pt x="949" y="363"/>
                </a:lnTo>
                <a:lnTo>
                  <a:pt x="949" y="362"/>
                </a:lnTo>
                <a:lnTo>
                  <a:pt x="950" y="359"/>
                </a:lnTo>
                <a:lnTo>
                  <a:pt x="951" y="354"/>
                </a:lnTo>
                <a:lnTo>
                  <a:pt x="952" y="347"/>
                </a:lnTo>
                <a:lnTo>
                  <a:pt x="954" y="339"/>
                </a:lnTo>
                <a:lnTo>
                  <a:pt x="955" y="330"/>
                </a:lnTo>
                <a:lnTo>
                  <a:pt x="956" y="320"/>
                </a:lnTo>
                <a:lnTo>
                  <a:pt x="957" y="308"/>
                </a:lnTo>
                <a:lnTo>
                  <a:pt x="957" y="297"/>
                </a:lnTo>
                <a:lnTo>
                  <a:pt x="956" y="273"/>
                </a:lnTo>
                <a:lnTo>
                  <a:pt x="952" y="250"/>
                </a:lnTo>
                <a:lnTo>
                  <a:pt x="947" y="228"/>
                </a:lnTo>
                <a:lnTo>
                  <a:pt x="939" y="206"/>
                </a:lnTo>
                <a:lnTo>
                  <a:pt x="930" y="186"/>
                </a:lnTo>
                <a:lnTo>
                  <a:pt x="918" y="166"/>
                </a:lnTo>
                <a:lnTo>
                  <a:pt x="905" y="149"/>
                </a:lnTo>
                <a:lnTo>
                  <a:pt x="891" y="132"/>
                </a:lnTo>
                <a:lnTo>
                  <a:pt x="875" y="117"/>
                </a:lnTo>
                <a:lnTo>
                  <a:pt x="857" y="103"/>
                </a:lnTo>
                <a:lnTo>
                  <a:pt x="839" y="92"/>
                </a:lnTo>
                <a:lnTo>
                  <a:pt x="819" y="82"/>
                </a:lnTo>
                <a:lnTo>
                  <a:pt x="799" y="74"/>
                </a:lnTo>
                <a:lnTo>
                  <a:pt x="777" y="68"/>
                </a:lnTo>
                <a:lnTo>
                  <a:pt x="755" y="65"/>
                </a:lnTo>
                <a:lnTo>
                  <a:pt x="732" y="64"/>
                </a:lnTo>
                <a:lnTo>
                  <a:pt x="715" y="64"/>
                </a:lnTo>
                <a:lnTo>
                  <a:pt x="699" y="66"/>
                </a:lnTo>
                <a:lnTo>
                  <a:pt x="683" y="70"/>
                </a:lnTo>
                <a:lnTo>
                  <a:pt x="668" y="74"/>
                </a:lnTo>
                <a:lnTo>
                  <a:pt x="654" y="78"/>
                </a:lnTo>
                <a:lnTo>
                  <a:pt x="642" y="84"/>
                </a:lnTo>
                <a:lnTo>
                  <a:pt x="629" y="90"/>
                </a:lnTo>
                <a:lnTo>
                  <a:pt x="618" y="96"/>
                </a:lnTo>
                <a:lnTo>
                  <a:pt x="608" y="102"/>
                </a:lnTo>
                <a:lnTo>
                  <a:pt x="599" y="109"/>
                </a:lnTo>
                <a:lnTo>
                  <a:pt x="591" y="115"/>
                </a:lnTo>
                <a:lnTo>
                  <a:pt x="585" y="120"/>
                </a:lnTo>
                <a:lnTo>
                  <a:pt x="579" y="125"/>
                </a:lnTo>
                <a:lnTo>
                  <a:pt x="575" y="130"/>
                </a:lnTo>
                <a:lnTo>
                  <a:pt x="572" y="133"/>
                </a:lnTo>
                <a:lnTo>
                  <a:pt x="569" y="135"/>
                </a:lnTo>
                <a:lnTo>
                  <a:pt x="569" y="135"/>
                </a:lnTo>
                <a:lnTo>
                  <a:pt x="568" y="135"/>
                </a:lnTo>
                <a:lnTo>
                  <a:pt x="566" y="132"/>
                </a:lnTo>
                <a:lnTo>
                  <a:pt x="564" y="129"/>
                </a:lnTo>
                <a:lnTo>
                  <a:pt x="559" y="124"/>
                </a:lnTo>
                <a:lnTo>
                  <a:pt x="555" y="119"/>
                </a:lnTo>
                <a:lnTo>
                  <a:pt x="548" y="113"/>
                </a:lnTo>
                <a:lnTo>
                  <a:pt x="541" y="106"/>
                </a:lnTo>
                <a:lnTo>
                  <a:pt x="533" y="99"/>
                </a:lnTo>
                <a:lnTo>
                  <a:pt x="524" y="92"/>
                </a:lnTo>
                <a:lnTo>
                  <a:pt x="514" y="85"/>
                </a:lnTo>
                <a:lnTo>
                  <a:pt x="503" y="78"/>
                </a:lnTo>
                <a:lnTo>
                  <a:pt x="491" y="72"/>
                </a:lnTo>
                <a:lnTo>
                  <a:pt x="479" y="66"/>
                </a:lnTo>
                <a:lnTo>
                  <a:pt x="465" y="62"/>
                </a:lnTo>
                <a:lnTo>
                  <a:pt x="452" y="58"/>
                </a:lnTo>
                <a:lnTo>
                  <a:pt x="437" y="56"/>
                </a:lnTo>
                <a:lnTo>
                  <a:pt x="422" y="55"/>
                </a:lnTo>
                <a:close/>
                <a:moveTo>
                  <a:pt x="425" y="0"/>
                </a:moveTo>
                <a:lnTo>
                  <a:pt x="445" y="1"/>
                </a:lnTo>
                <a:lnTo>
                  <a:pt x="464" y="3"/>
                </a:lnTo>
                <a:lnTo>
                  <a:pt x="484" y="8"/>
                </a:lnTo>
                <a:lnTo>
                  <a:pt x="503" y="15"/>
                </a:lnTo>
                <a:lnTo>
                  <a:pt x="521" y="24"/>
                </a:lnTo>
                <a:lnTo>
                  <a:pt x="539" y="34"/>
                </a:lnTo>
                <a:lnTo>
                  <a:pt x="556" y="45"/>
                </a:lnTo>
                <a:lnTo>
                  <a:pt x="572" y="58"/>
                </a:lnTo>
                <a:lnTo>
                  <a:pt x="592" y="45"/>
                </a:lnTo>
                <a:lnTo>
                  <a:pt x="613" y="33"/>
                </a:lnTo>
                <a:lnTo>
                  <a:pt x="635" y="23"/>
                </a:lnTo>
                <a:lnTo>
                  <a:pt x="659" y="16"/>
                </a:lnTo>
                <a:lnTo>
                  <a:pt x="682" y="10"/>
                </a:lnTo>
                <a:lnTo>
                  <a:pt x="707" y="6"/>
                </a:lnTo>
                <a:lnTo>
                  <a:pt x="732" y="5"/>
                </a:lnTo>
                <a:lnTo>
                  <a:pt x="757" y="6"/>
                </a:lnTo>
                <a:lnTo>
                  <a:pt x="781" y="10"/>
                </a:lnTo>
                <a:lnTo>
                  <a:pt x="804" y="15"/>
                </a:lnTo>
                <a:lnTo>
                  <a:pt x="827" y="23"/>
                </a:lnTo>
                <a:lnTo>
                  <a:pt x="849" y="32"/>
                </a:lnTo>
                <a:lnTo>
                  <a:pt x="870" y="44"/>
                </a:lnTo>
                <a:lnTo>
                  <a:pt x="890" y="57"/>
                </a:lnTo>
                <a:lnTo>
                  <a:pt x="909" y="72"/>
                </a:lnTo>
                <a:lnTo>
                  <a:pt x="926" y="87"/>
                </a:lnTo>
                <a:lnTo>
                  <a:pt x="942" y="105"/>
                </a:lnTo>
                <a:lnTo>
                  <a:pt x="957" y="124"/>
                </a:lnTo>
                <a:lnTo>
                  <a:pt x="970" y="144"/>
                </a:lnTo>
                <a:lnTo>
                  <a:pt x="981" y="166"/>
                </a:lnTo>
                <a:lnTo>
                  <a:pt x="991" y="189"/>
                </a:lnTo>
                <a:lnTo>
                  <a:pt x="999" y="212"/>
                </a:lnTo>
                <a:lnTo>
                  <a:pt x="1005" y="237"/>
                </a:lnTo>
                <a:lnTo>
                  <a:pt x="1009" y="262"/>
                </a:lnTo>
                <a:lnTo>
                  <a:pt x="1010" y="288"/>
                </a:lnTo>
                <a:lnTo>
                  <a:pt x="1021" y="286"/>
                </a:lnTo>
                <a:lnTo>
                  <a:pt x="1031" y="285"/>
                </a:lnTo>
                <a:lnTo>
                  <a:pt x="1042" y="285"/>
                </a:lnTo>
                <a:lnTo>
                  <a:pt x="1065" y="287"/>
                </a:lnTo>
                <a:lnTo>
                  <a:pt x="1086" y="290"/>
                </a:lnTo>
                <a:lnTo>
                  <a:pt x="1107" y="295"/>
                </a:lnTo>
                <a:lnTo>
                  <a:pt x="1127" y="303"/>
                </a:lnTo>
                <a:lnTo>
                  <a:pt x="1146" y="312"/>
                </a:lnTo>
                <a:lnTo>
                  <a:pt x="1163" y="324"/>
                </a:lnTo>
                <a:lnTo>
                  <a:pt x="1180" y="337"/>
                </a:lnTo>
                <a:lnTo>
                  <a:pt x="1196" y="351"/>
                </a:lnTo>
                <a:lnTo>
                  <a:pt x="1210" y="367"/>
                </a:lnTo>
                <a:lnTo>
                  <a:pt x="1222" y="384"/>
                </a:lnTo>
                <a:lnTo>
                  <a:pt x="1233" y="403"/>
                </a:lnTo>
                <a:lnTo>
                  <a:pt x="1242" y="422"/>
                </a:lnTo>
                <a:lnTo>
                  <a:pt x="1250" y="443"/>
                </a:lnTo>
                <a:lnTo>
                  <a:pt x="1255" y="465"/>
                </a:lnTo>
                <a:lnTo>
                  <a:pt x="1258" y="487"/>
                </a:lnTo>
                <a:lnTo>
                  <a:pt x="1259" y="510"/>
                </a:lnTo>
                <a:lnTo>
                  <a:pt x="1258" y="533"/>
                </a:lnTo>
                <a:lnTo>
                  <a:pt x="1255" y="556"/>
                </a:lnTo>
                <a:lnTo>
                  <a:pt x="1249" y="577"/>
                </a:lnTo>
                <a:lnTo>
                  <a:pt x="1242" y="598"/>
                </a:lnTo>
                <a:lnTo>
                  <a:pt x="1232" y="617"/>
                </a:lnTo>
                <a:lnTo>
                  <a:pt x="1221" y="636"/>
                </a:lnTo>
                <a:lnTo>
                  <a:pt x="1208" y="653"/>
                </a:lnTo>
                <a:lnTo>
                  <a:pt x="1195" y="669"/>
                </a:lnTo>
                <a:lnTo>
                  <a:pt x="1179" y="684"/>
                </a:lnTo>
                <a:lnTo>
                  <a:pt x="1162" y="697"/>
                </a:lnTo>
                <a:lnTo>
                  <a:pt x="1144" y="708"/>
                </a:lnTo>
                <a:lnTo>
                  <a:pt x="1125" y="717"/>
                </a:lnTo>
                <a:lnTo>
                  <a:pt x="1105" y="725"/>
                </a:lnTo>
                <a:lnTo>
                  <a:pt x="1084" y="730"/>
                </a:lnTo>
                <a:lnTo>
                  <a:pt x="1062" y="734"/>
                </a:lnTo>
                <a:lnTo>
                  <a:pt x="1040" y="735"/>
                </a:lnTo>
                <a:lnTo>
                  <a:pt x="655" y="735"/>
                </a:lnTo>
                <a:lnTo>
                  <a:pt x="655" y="971"/>
                </a:lnTo>
                <a:lnTo>
                  <a:pt x="922" y="971"/>
                </a:lnTo>
                <a:lnTo>
                  <a:pt x="922" y="1109"/>
                </a:lnTo>
                <a:lnTo>
                  <a:pt x="1229" y="1109"/>
                </a:lnTo>
                <a:lnTo>
                  <a:pt x="1229" y="1165"/>
                </a:lnTo>
                <a:lnTo>
                  <a:pt x="922" y="1165"/>
                </a:lnTo>
                <a:lnTo>
                  <a:pt x="922" y="1304"/>
                </a:lnTo>
                <a:lnTo>
                  <a:pt x="334" y="1304"/>
                </a:lnTo>
                <a:lnTo>
                  <a:pt x="334" y="1165"/>
                </a:lnTo>
                <a:lnTo>
                  <a:pt x="26" y="1165"/>
                </a:lnTo>
                <a:lnTo>
                  <a:pt x="26" y="1109"/>
                </a:lnTo>
                <a:lnTo>
                  <a:pt x="334" y="1109"/>
                </a:lnTo>
                <a:lnTo>
                  <a:pt x="334" y="971"/>
                </a:lnTo>
                <a:lnTo>
                  <a:pt x="601" y="971"/>
                </a:lnTo>
                <a:lnTo>
                  <a:pt x="601" y="735"/>
                </a:lnTo>
                <a:lnTo>
                  <a:pt x="293" y="735"/>
                </a:lnTo>
                <a:lnTo>
                  <a:pt x="267" y="734"/>
                </a:lnTo>
                <a:lnTo>
                  <a:pt x="241" y="730"/>
                </a:lnTo>
                <a:lnTo>
                  <a:pt x="215" y="724"/>
                </a:lnTo>
                <a:lnTo>
                  <a:pt x="191" y="716"/>
                </a:lnTo>
                <a:lnTo>
                  <a:pt x="167" y="706"/>
                </a:lnTo>
                <a:lnTo>
                  <a:pt x="145" y="693"/>
                </a:lnTo>
                <a:lnTo>
                  <a:pt x="124" y="679"/>
                </a:lnTo>
                <a:lnTo>
                  <a:pt x="103" y="663"/>
                </a:lnTo>
                <a:lnTo>
                  <a:pt x="85" y="646"/>
                </a:lnTo>
                <a:lnTo>
                  <a:pt x="69" y="627"/>
                </a:lnTo>
                <a:lnTo>
                  <a:pt x="53" y="606"/>
                </a:lnTo>
                <a:lnTo>
                  <a:pt x="39" y="584"/>
                </a:lnTo>
                <a:lnTo>
                  <a:pt x="28" y="561"/>
                </a:lnTo>
                <a:lnTo>
                  <a:pt x="18" y="537"/>
                </a:lnTo>
                <a:lnTo>
                  <a:pt x="10" y="511"/>
                </a:lnTo>
                <a:lnTo>
                  <a:pt x="4" y="485"/>
                </a:lnTo>
                <a:lnTo>
                  <a:pt x="1" y="457"/>
                </a:lnTo>
                <a:lnTo>
                  <a:pt x="0" y="430"/>
                </a:lnTo>
                <a:lnTo>
                  <a:pt x="1" y="403"/>
                </a:lnTo>
                <a:lnTo>
                  <a:pt x="4" y="378"/>
                </a:lnTo>
                <a:lnTo>
                  <a:pt x="9" y="353"/>
                </a:lnTo>
                <a:lnTo>
                  <a:pt x="16" y="328"/>
                </a:lnTo>
                <a:lnTo>
                  <a:pt x="25" y="305"/>
                </a:lnTo>
                <a:lnTo>
                  <a:pt x="36" y="282"/>
                </a:lnTo>
                <a:lnTo>
                  <a:pt x="48" y="261"/>
                </a:lnTo>
                <a:lnTo>
                  <a:pt x="63" y="240"/>
                </a:lnTo>
                <a:lnTo>
                  <a:pt x="78" y="222"/>
                </a:lnTo>
                <a:lnTo>
                  <a:pt x="95" y="204"/>
                </a:lnTo>
                <a:lnTo>
                  <a:pt x="114" y="188"/>
                </a:lnTo>
                <a:lnTo>
                  <a:pt x="134" y="174"/>
                </a:lnTo>
                <a:lnTo>
                  <a:pt x="155" y="160"/>
                </a:lnTo>
                <a:lnTo>
                  <a:pt x="177" y="150"/>
                </a:lnTo>
                <a:lnTo>
                  <a:pt x="200" y="140"/>
                </a:lnTo>
                <a:lnTo>
                  <a:pt x="225" y="133"/>
                </a:lnTo>
                <a:lnTo>
                  <a:pt x="234" y="113"/>
                </a:lnTo>
                <a:lnTo>
                  <a:pt x="245" y="95"/>
                </a:lnTo>
                <a:lnTo>
                  <a:pt x="258" y="78"/>
                </a:lnTo>
                <a:lnTo>
                  <a:pt x="272" y="62"/>
                </a:lnTo>
                <a:lnTo>
                  <a:pt x="288" y="48"/>
                </a:lnTo>
                <a:lnTo>
                  <a:pt x="305" y="36"/>
                </a:lnTo>
                <a:lnTo>
                  <a:pt x="323" y="25"/>
                </a:lnTo>
                <a:lnTo>
                  <a:pt x="342" y="16"/>
                </a:lnTo>
                <a:lnTo>
                  <a:pt x="362" y="9"/>
                </a:lnTo>
                <a:lnTo>
                  <a:pt x="382" y="4"/>
                </a:lnTo>
                <a:lnTo>
                  <a:pt x="403" y="1"/>
                </a:lnTo>
                <a:lnTo>
                  <a:pt x="425" y="0"/>
                </a:lnTo>
                <a:close/>
              </a:path>
            </a:pathLst>
          </a:custGeom>
          <a:solidFill>
            <a:srgbClr val="FFFFFF">
              <a:alpha val="100000"/>
            </a:srgbClr>
          </a:solidFill>
          <a:ln cap="flat">
            <a:noFill/>
            <a:prstDash val="solid"/>
            <a:miter lim="0"/>
          </a:ln>
        </p:spPr>
        <p:txBody>
          <a:bodyPr rtlCol="0"/>
          <a:lstStyle/>
          <a:p>
            <a:pPr algn="ctr"/>
            <a:endParaRPr lang="zh-CN" altLang="en-US"/>
          </a:p>
        </p:txBody>
      </p:sp>
      <p:sp>
        <p:nvSpPr>
          <p:cNvPr id="356" name="textbox 356"/>
          <p:cNvSpPr/>
          <p:nvPr/>
        </p:nvSpPr>
        <p:spPr>
          <a:xfrm rot="16200000">
            <a:off x="3347957" y="2814933"/>
            <a:ext cx="993775" cy="658494"/>
          </a:xfrm>
          <a:prstGeom prst="rect">
            <a:avLst/>
          </a:prstGeom>
          <a:solidFill>
            <a:srgbClr val="C0504D"/>
          </a:solidFill>
        </p:spPr>
        <p:txBody>
          <a:bodyPr vert="horz" wrap="square" lIns="0" tIns="0" rIns="0" bIns="0"/>
          <a:lstStyle/>
          <a:p>
            <a:pPr algn="l" rtl="0" eaLnBrk="0">
              <a:lnSpc>
                <a:spcPct val="171000"/>
              </a:lnSpc>
            </a:pPr>
            <a:endParaRPr lang="en-US" altLang="en-US" sz="1000" dirty="0"/>
          </a:p>
          <a:p>
            <a:pPr marL="404495" algn="l" rtl="0" eaLnBrk="0">
              <a:lnSpc>
                <a:spcPct val="73000"/>
              </a:lnSpc>
            </a:pPr>
            <a:r>
              <a:rPr sz="1500" b="1" kern="0" spc="-20" dirty="0">
                <a:solidFill>
                  <a:srgbClr val="FFFFFF">
                    <a:alpha val="100000"/>
                  </a:srgbClr>
                </a:solidFill>
                <a:latin typeface="Calibri" panose="020F07020304040A0204"/>
                <a:ea typeface="Calibri" panose="020F07020304040A0204"/>
                <a:cs typeface="Calibri" panose="020F07020304040A0204"/>
              </a:rPr>
              <a:t>02</a:t>
            </a:r>
            <a:endParaRPr lang="en-US" altLang="en-US" sz="1500" dirty="0"/>
          </a:p>
        </p:txBody>
      </p:sp>
      <p:sp>
        <p:nvSpPr>
          <p:cNvPr id="358" name="textbox 358"/>
          <p:cNvSpPr/>
          <p:nvPr/>
        </p:nvSpPr>
        <p:spPr>
          <a:xfrm rot="16200000">
            <a:off x="3331955" y="4094839"/>
            <a:ext cx="993775" cy="658494"/>
          </a:xfrm>
          <a:prstGeom prst="rect">
            <a:avLst/>
          </a:prstGeom>
          <a:solidFill>
            <a:srgbClr val="9BBB59"/>
          </a:solidFill>
        </p:spPr>
        <p:txBody>
          <a:bodyPr vert="horz" wrap="square" lIns="0" tIns="0" rIns="0" bIns="0"/>
          <a:lstStyle/>
          <a:p>
            <a:pPr algn="l" rtl="0" eaLnBrk="0">
              <a:lnSpc>
                <a:spcPct val="170000"/>
              </a:lnSpc>
            </a:pPr>
            <a:endParaRPr lang="en-US" altLang="en-US" sz="1000" dirty="0"/>
          </a:p>
          <a:p>
            <a:pPr algn="l" rtl="0" eaLnBrk="0">
              <a:lnSpc>
                <a:spcPct val="10000"/>
              </a:lnSpc>
            </a:pPr>
            <a:endParaRPr lang="en-US" altLang="en-US" sz="100" dirty="0"/>
          </a:p>
          <a:p>
            <a:pPr marL="403860" algn="l" rtl="0" eaLnBrk="0">
              <a:lnSpc>
                <a:spcPct val="73000"/>
              </a:lnSpc>
            </a:pPr>
            <a:r>
              <a:rPr sz="1500" b="1" kern="0" spc="-20" dirty="0">
                <a:solidFill>
                  <a:srgbClr val="FFFFFF">
                    <a:alpha val="100000"/>
                  </a:srgbClr>
                </a:solidFill>
                <a:latin typeface="Calibri" panose="020F07020304040A0204"/>
                <a:ea typeface="Calibri" panose="020F07020304040A0204"/>
                <a:cs typeface="Calibri" panose="020F07020304040A0204"/>
              </a:rPr>
              <a:t>03</a:t>
            </a:r>
            <a:endParaRPr lang="en-US" altLang="en-US" sz="1500" dirty="0"/>
          </a:p>
        </p:txBody>
      </p:sp>
      <p:sp>
        <p:nvSpPr>
          <p:cNvPr id="360" name="rect"/>
          <p:cNvSpPr/>
          <p:nvPr/>
        </p:nvSpPr>
        <p:spPr>
          <a:xfrm>
            <a:off x="3515740" y="1372577"/>
            <a:ext cx="635139" cy="993431"/>
          </a:xfrm>
          <a:prstGeom prst="rect">
            <a:avLst/>
          </a:prstGeom>
          <a:solidFill>
            <a:srgbClr val="4F81BD">
              <a:alpha val="100000"/>
            </a:srgbClr>
          </a:solidFill>
          <a:ln cap="flat">
            <a:noFill/>
            <a:prstDash val="solid"/>
            <a:miter lim="0"/>
          </a:ln>
        </p:spPr>
        <p:txBody>
          <a:bodyPr rtlCol="0"/>
          <a:lstStyle/>
          <a:p>
            <a:pPr algn="ctr"/>
            <a:endParaRPr lang="zh-CN" altLang="en-US"/>
          </a:p>
        </p:txBody>
      </p:sp>
      <p:pic>
        <p:nvPicPr>
          <p:cNvPr id="362" name="picture 362"/>
          <p:cNvPicPr>
            <a:picLocks noChangeAspect="1"/>
          </p:cNvPicPr>
          <p:nvPr/>
        </p:nvPicPr>
        <p:blipFill>
          <a:blip r:embed="rId20"/>
          <a:stretch>
            <a:fillRect/>
          </a:stretch>
        </p:blipFill>
        <p:spPr>
          <a:xfrm rot="21600000">
            <a:off x="4065523" y="5210429"/>
            <a:ext cx="108082" cy="989279"/>
          </a:xfrm>
          <a:prstGeom prst="rect">
            <a:avLst/>
          </a:prstGeom>
        </p:spPr>
      </p:pic>
      <p:sp>
        <p:nvSpPr>
          <p:cNvPr id="364" name="rect"/>
          <p:cNvSpPr/>
          <p:nvPr/>
        </p:nvSpPr>
        <p:spPr>
          <a:xfrm>
            <a:off x="3515740" y="5206276"/>
            <a:ext cx="635139" cy="993431"/>
          </a:xfrm>
          <a:prstGeom prst="rect">
            <a:avLst/>
          </a:prstGeom>
          <a:solidFill>
            <a:srgbClr val="8064A2">
              <a:alpha val="100000"/>
            </a:srgbClr>
          </a:solidFill>
          <a:ln cap="flat">
            <a:noFill/>
            <a:prstDash val="solid"/>
            <a:miter lim="0"/>
          </a:ln>
        </p:spPr>
        <p:txBody>
          <a:bodyPr rtlCol="0"/>
          <a:lstStyle/>
          <a:p>
            <a:pPr algn="ctr"/>
            <a:endParaRPr lang="zh-CN" altLang="en-US"/>
          </a:p>
        </p:txBody>
      </p:sp>
      <p:sp>
        <p:nvSpPr>
          <p:cNvPr id="366" name="textbox 366"/>
          <p:cNvSpPr/>
          <p:nvPr/>
        </p:nvSpPr>
        <p:spPr>
          <a:xfrm rot="16200000">
            <a:off x="5277739" y="5319267"/>
            <a:ext cx="448309" cy="77215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5875"/>
              </a:lnSpc>
            </a:pPr>
            <a:r>
              <a:rPr sz="2200" kern="0" spc="10" dirty="0">
                <a:solidFill>
                  <a:srgbClr val="8064A2">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2200" dirty="0"/>
          </a:p>
        </p:txBody>
      </p:sp>
      <p:sp>
        <p:nvSpPr>
          <p:cNvPr id="368" name="textbox 368"/>
          <p:cNvSpPr/>
          <p:nvPr/>
        </p:nvSpPr>
        <p:spPr>
          <a:xfrm rot="16200000">
            <a:off x="5072252" y="5319267"/>
            <a:ext cx="379729" cy="77215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5875"/>
              </a:lnSpc>
            </a:pPr>
            <a:r>
              <a:rPr sz="1800" kern="0" spc="50" dirty="0">
                <a:solidFill>
                  <a:srgbClr val="8064A2">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1800" dirty="0"/>
          </a:p>
        </p:txBody>
      </p:sp>
      <p:sp>
        <p:nvSpPr>
          <p:cNvPr id="370" name="textbox 370"/>
          <p:cNvSpPr/>
          <p:nvPr/>
        </p:nvSpPr>
        <p:spPr>
          <a:xfrm rot="16200000">
            <a:off x="5072252" y="1485646"/>
            <a:ext cx="379729" cy="77152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5875"/>
              </a:lnSpc>
            </a:pPr>
            <a:r>
              <a:rPr sz="1800" kern="0" spc="50" dirty="0">
                <a:solidFill>
                  <a:srgbClr val="4F81BD">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1800" dirty="0"/>
          </a:p>
        </p:txBody>
      </p:sp>
      <p:sp>
        <p:nvSpPr>
          <p:cNvPr id="372" name="path"/>
          <p:cNvSpPr/>
          <p:nvPr/>
        </p:nvSpPr>
        <p:spPr>
          <a:xfrm>
            <a:off x="4243578" y="5418708"/>
            <a:ext cx="491362" cy="508609"/>
          </a:xfrm>
          <a:custGeom>
            <a:avLst/>
            <a:gdLst/>
            <a:ahLst/>
            <a:cxnLst/>
            <a:rect l="0" t="0" r="0" b="0"/>
            <a:pathLst>
              <a:path w="773" h="800">
                <a:moveTo>
                  <a:pt x="143" y="582"/>
                </a:moveTo>
                <a:lnTo>
                  <a:pt x="53" y="674"/>
                </a:lnTo>
                <a:lnTo>
                  <a:pt x="48" y="680"/>
                </a:lnTo>
                <a:lnTo>
                  <a:pt x="44" y="687"/>
                </a:lnTo>
                <a:lnTo>
                  <a:pt x="42" y="694"/>
                </a:lnTo>
                <a:lnTo>
                  <a:pt x="40" y="701"/>
                </a:lnTo>
                <a:lnTo>
                  <a:pt x="40" y="709"/>
                </a:lnTo>
                <a:lnTo>
                  <a:pt x="40" y="717"/>
                </a:lnTo>
                <a:lnTo>
                  <a:pt x="42" y="725"/>
                </a:lnTo>
                <a:lnTo>
                  <a:pt x="44" y="732"/>
                </a:lnTo>
                <a:lnTo>
                  <a:pt x="48" y="739"/>
                </a:lnTo>
                <a:lnTo>
                  <a:pt x="53" y="745"/>
                </a:lnTo>
                <a:lnTo>
                  <a:pt x="59" y="750"/>
                </a:lnTo>
                <a:lnTo>
                  <a:pt x="66" y="754"/>
                </a:lnTo>
                <a:lnTo>
                  <a:pt x="73" y="757"/>
                </a:lnTo>
                <a:lnTo>
                  <a:pt x="80" y="759"/>
                </a:lnTo>
                <a:lnTo>
                  <a:pt x="87" y="759"/>
                </a:lnTo>
                <a:lnTo>
                  <a:pt x="95" y="759"/>
                </a:lnTo>
                <a:lnTo>
                  <a:pt x="103" y="757"/>
                </a:lnTo>
                <a:lnTo>
                  <a:pt x="109" y="754"/>
                </a:lnTo>
                <a:lnTo>
                  <a:pt x="116" y="750"/>
                </a:lnTo>
                <a:lnTo>
                  <a:pt x="122" y="745"/>
                </a:lnTo>
                <a:lnTo>
                  <a:pt x="210" y="652"/>
                </a:lnTo>
                <a:lnTo>
                  <a:pt x="143" y="582"/>
                </a:lnTo>
                <a:close/>
                <a:moveTo>
                  <a:pt x="199" y="523"/>
                </a:moveTo>
                <a:lnTo>
                  <a:pt x="171" y="553"/>
                </a:lnTo>
                <a:lnTo>
                  <a:pt x="239" y="623"/>
                </a:lnTo>
                <a:lnTo>
                  <a:pt x="267" y="594"/>
                </a:lnTo>
                <a:lnTo>
                  <a:pt x="199" y="523"/>
                </a:lnTo>
                <a:close/>
                <a:moveTo>
                  <a:pt x="492" y="41"/>
                </a:moveTo>
                <a:lnTo>
                  <a:pt x="477" y="41"/>
                </a:lnTo>
                <a:lnTo>
                  <a:pt x="462" y="43"/>
                </a:lnTo>
                <a:lnTo>
                  <a:pt x="446" y="45"/>
                </a:lnTo>
                <a:lnTo>
                  <a:pt x="431" y="49"/>
                </a:lnTo>
                <a:lnTo>
                  <a:pt x="417" y="53"/>
                </a:lnTo>
                <a:lnTo>
                  <a:pt x="402" y="59"/>
                </a:lnTo>
                <a:lnTo>
                  <a:pt x="388" y="66"/>
                </a:lnTo>
                <a:lnTo>
                  <a:pt x="373" y="73"/>
                </a:lnTo>
                <a:lnTo>
                  <a:pt x="360" y="82"/>
                </a:lnTo>
                <a:lnTo>
                  <a:pt x="347" y="91"/>
                </a:lnTo>
                <a:lnTo>
                  <a:pt x="334" y="102"/>
                </a:lnTo>
                <a:lnTo>
                  <a:pt x="322" y="114"/>
                </a:lnTo>
                <a:lnTo>
                  <a:pt x="310" y="127"/>
                </a:lnTo>
                <a:lnTo>
                  <a:pt x="300" y="141"/>
                </a:lnTo>
                <a:lnTo>
                  <a:pt x="290" y="155"/>
                </a:lnTo>
                <a:lnTo>
                  <a:pt x="281" y="171"/>
                </a:lnTo>
                <a:lnTo>
                  <a:pt x="273" y="186"/>
                </a:lnTo>
                <a:lnTo>
                  <a:pt x="267" y="203"/>
                </a:lnTo>
                <a:lnTo>
                  <a:pt x="261" y="219"/>
                </a:lnTo>
                <a:lnTo>
                  <a:pt x="257" y="236"/>
                </a:lnTo>
                <a:lnTo>
                  <a:pt x="254" y="254"/>
                </a:lnTo>
                <a:lnTo>
                  <a:pt x="252" y="272"/>
                </a:lnTo>
                <a:lnTo>
                  <a:pt x="252" y="290"/>
                </a:lnTo>
                <a:lnTo>
                  <a:pt x="252" y="308"/>
                </a:lnTo>
                <a:lnTo>
                  <a:pt x="254" y="326"/>
                </a:lnTo>
                <a:lnTo>
                  <a:pt x="257" y="343"/>
                </a:lnTo>
                <a:lnTo>
                  <a:pt x="261" y="361"/>
                </a:lnTo>
                <a:lnTo>
                  <a:pt x="267" y="377"/>
                </a:lnTo>
                <a:lnTo>
                  <a:pt x="273" y="393"/>
                </a:lnTo>
                <a:lnTo>
                  <a:pt x="281" y="409"/>
                </a:lnTo>
                <a:lnTo>
                  <a:pt x="290" y="424"/>
                </a:lnTo>
                <a:lnTo>
                  <a:pt x="300" y="439"/>
                </a:lnTo>
                <a:lnTo>
                  <a:pt x="310" y="453"/>
                </a:lnTo>
                <a:lnTo>
                  <a:pt x="322" y="466"/>
                </a:lnTo>
                <a:lnTo>
                  <a:pt x="335" y="478"/>
                </a:lnTo>
                <a:lnTo>
                  <a:pt x="348" y="489"/>
                </a:lnTo>
                <a:lnTo>
                  <a:pt x="362" y="499"/>
                </a:lnTo>
                <a:lnTo>
                  <a:pt x="376" y="508"/>
                </a:lnTo>
                <a:lnTo>
                  <a:pt x="391" y="516"/>
                </a:lnTo>
                <a:lnTo>
                  <a:pt x="406" y="523"/>
                </a:lnTo>
                <a:lnTo>
                  <a:pt x="421" y="528"/>
                </a:lnTo>
                <a:lnTo>
                  <a:pt x="437" y="532"/>
                </a:lnTo>
                <a:lnTo>
                  <a:pt x="452" y="536"/>
                </a:lnTo>
                <a:lnTo>
                  <a:pt x="468" y="538"/>
                </a:lnTo>
                <a:lnTo>
                  <a:pt x="484" y="539"/>
                </a:lnTo>
                <a:lnTo>
                  <a:pt x="501" y="539"/>
                </a:lnTo>
                <a:lnTo>
                  <a:pt x="517" y="538"/>
                </a:lnTo>
                <a:lnTo>
                  <a:pt x="533" y="536"/>
                </a:lnTo>
                <a:lnTo>
                  <a:pt x="548" y="532"/>
                </a:lnTo>
                <a:lnTo>
                  <a:pt x="564" y="528"/>
                </a:lnTo>
                <a:lnTo>
                  <a:pt x="579" y="523"/>
                </a:lnTo>
                <a:lnTo>
                  <a:pt x="594" y="516"/>
                </a:lnTo>
                <a:lnTo>
                  <a:pt x="609" y="508"/>
                </a:lnTo>
                <a:lnTo>
                  <a:pt x="623" y="499"/>
                </a:lnTo>
                <a:lnTo>
                  <a:pt x="637" y="489"/>
                </a:lnTo>
                <a:lnTo>
                  <a:pt x="650" y="478"/>
                </a:lnTo>
                <a:lnTo>
                  <a:pt x="663" y="466"/>
                </a:lnTo>
                <a:lnTo>
                  <a:pt x="675" y="453"/>
                </a:lnTo>
                <a:lnTo>
                  <a:pt x="685" y="439"/>
                </a:lnTo>
                <a:lnTo>
                  <a:pt x="695" y="424"/>
                </a:lnTo>
                <a:lnTo>
                  <a:pt x="704" y="409"/>
                </a:lnTo>
                <a:lnTo>
                  <a:pt x="712" y="393"/>
                </a:lnTo>
                <a:lnTo>
                  <a:pt x="718" y="377"/>
                </a:lnTo>
                <a:lnTo>
                  <a:pt x="724" y="361"/>
                </a:lnTo>
                <a:lnTo>
                  <a:pt x="728" y="343"/>
                </a:lnTo>
                <a:lnTo>
                  <a:pt x="731" y="326"/>
                </a:lnTo>
                <a:lnTo>
                  <a:pt x="733" y="308"/>
                </a:lnTo>
                <a:lnTo>
                  <a:pt x="733" y="290"/>
                </a:lnTo>
                <a:lnTo>
                  <a:pt x="733" y="272"/>
                </a:lnTo>
                <a:lnTo>
                  <a:pt x="731" y="254"/>
                </a:lnTo>
                <a:lnTo>
                  <a:pt x="728" y="236"/>
                </a:lnTo>
                <a:lnTo>
                  <a:pt x="724" y="219"/>
                </a:lnTo>
                <a:lnTo>
                  <a:pt x="718" y="203"/>
                </a:lnTo>
                <a:lnTo>
                  <a:pt x="712" y="186"/>
                </a:lnTo>
                <a:lnTo>
                  <a:pt x="704" y="171"/>
                </a:lnTo>
                <a:lnTo>
                  <a:pt x="695" y="155"/>
                </a:lnTo>
                <a:lnTo>
                  <a:pt x="685" y="141"/>
                </a:lnTo>
                <a:lnTo>
                  <a:pt x="675" y="127"/>
                </a:lnTo>
                <a:lnTo>
                  <a:pt x="663" y="114"/>
                </a:lnTo>
                <a:lnTo>
                  <a:pt x="651" y="102"/>
                </a:lnTo>
                <a:lnTo>
                  <a:pt x="638" y="91"/>
                </a:lnTo>
                <a:lnTo>
                  <a:pt x="625" y="82"/>
                </a:lnTo>
                <a:lnTo>
                  <a:pt x="612" y="73"/>
                </a:lnTo>
                <a:lnTo>
                  <a:pt x="598" y="65"/>
                </a:lnTo>
                <a:lnTo>
                  <a:pt x="583" y="59"/>
                </a:lnTo>
                <a:lnTo>
                  <a:pt x="568" y="53"/>
                </a:lnTo>
                <a:lnTo>
                  <a:pt x="554" y="49"/>
                </a:lnTo>
                <a:lnTo>
                  <a:pt x="538" y="45"/>
                </a:lnTo>
                <a:lnTo>
                  <a:pt x="523" y="43"/>
                </a:lnTo>
                <a:lnTo>
                  <a:pt x="508" y="41"/>
                </a:lnTo>
                <a:lnTo>
                  <a:pt x="492" y="41"/>
                </a:lnTo>
                <a:close/>
                <a:moveTo>
                  <a:pt x="492" y="0"/>
                </a:moveTo>
                <a:lnTo>
                  <a:pt x="511" y="0"/>
                </a:lnTo>
                <a:lnTo>
                  <a:pt x="528" y="2"/>
                </a:lnTo>
                <a:lnTo>
                  <a:pt x="546" y="5"/>
                </a:lnTo>
                <a:lnTo>
                  <a:pt x="564" y="9"/>
                </a:lnTo>
                <a:lnTo>
                  <a:pt x="581" y="14"/>
                </a:lnTo>
                <a:lnTo>
                  <a:pt x="598" y="21"/>
                </a:lnTo>
                <a:lnTo>
                  <a:pt x="615" y="28"/>
                </a:lnTo>
                <a:lnTo>
                  <a:pt x="631" y="37"/>
                </a:lnTo>
                <a:lnTo>
                  <a:pt x="647" y="47"/>
                </a:lnTo>
                <a:lnTo>
                  <a:pt x="662" y="58"/>
                </a:lnTo>
                <a:lnTo>
                  <a:pt x="677" y="71"/>
                </a:lnTo>
                <a:lnTo>
                  <a:pt x="691" y="84"/>
                </a:lnTo>
                <a:lnTo>
                  <a:pt x="704" y="98"/>
                </a:lnTo>
                <a:lnTo>
                  <a:pt x="715" y="113"/>
                </a:lnTo>
                <a:lnTo>
                  <a:pt x="726" y="129"/>
                </a:lnTo>
                <a:lnTo>
                  <a:pt x="736" y="145"/>
                </a:lnTo>
                <a:lnTo>
                  <a:pt x="744" y="162"/>
                </a:lnTo>
                <a:lnTo>
                  <a:pt x="752" y="178"/>
                </a:lnTo>
                <a:lnTo>
                  <a:pt x="758" y="196"/>
                </a:lnTo>
                <a:lnTo>
                  <a:pt x="764" y="214"/>
                </a:lnTo>
                <a:lnTo>
                  <a:pt x="768" y="233"/>
                </a:lnTo>
                <a:lnTo>
                  <a:pt x="771" y="252"/>
                </a:lnTo>
                <a:lnTo>
                  <a:pt x="772" y="271"/>
                </a:lnTo>
                <a:lnTo>
                  <a:pt x="773" y="290"/>
                </a:lnTo>
                <a:lnTo>
                  <a:pt x="772" y="309"/>
                </a:lnTo>
                <a:lnTo>
                  <a:pt x="771" y="328"/>
                </a:lnTo>
                <a:lnTo>
                  <a:pt x="768" y="347"/>
                </a:lnTo>
                <a:lnTo>
                  <a:pt x="764" y="365"/>
                </a:lnTo>
                <a:lnTo>
                  <a:pt x="758" y="384"/>
                </a:lnTo>
                <a:lnTo>
                  <a:pt x="752" y="401"/>
                </a:lnTo>
                <a:lnTo>
                  <a:pt x="744" y="418"/>
                </a:lnTo>
                <a:lnTo>
                  <a:pt x="736" y="435"/>
                </a:lnTo>
                <a:lnTo>
                  <a:pt x="726" y="451"/>
                </a:lnTo>
                <a:lnTo>
                  <a:pt x="715" y="467"/>
                </a:lnTo>
                <a:lnTo>
                  <a:pt x="704" y="481"/>
                </a:lnTo>
                <a:lnTo>
                  <a:pt x="691" y="496"/>
                </a:lnTo>
                <a:lnTo>
                  <a:pt x="677" y="509"/>
                </a:lnTo>
                <a:lnTo>
                  <a:pt x="662" y="521"/>
                </a:lnTo>
                <a:lnTo>
                  <a:pt x="647" y="533"/>
                </a:lnTo>
                <a:lnTo>
                  <a:pt x="631" y="543"/>
                </a:lnTo>
                <a:lnTo>
                  <a:pt x="615" y="551"/>
                </a:lnTo>
                <a:lnTo>
                  <a:pt x="598" y="559"/>
                </a:lnTo>
                <a:lnTo>
                  <a:pt x="581" y="566"/>
                </a:lnTo>
                <a:lnTo>
                  <a:pt x="564" y="571"/>
                </a:lnTo>
                <a:lnTo>
                  <a:pt x="546" y="575"/>
                </a:lnTo>
                <a:lnTo>
                  <a:pt x="528" y="578"/>
                </a:lnTo>
                <a:lnTo>
                  <a:pt x="511" y="580"/>
                </a:lnTo>
                <a:lnTo>
                  <a:pt x="492" y="581"/>
                </a:lnTo>
                <a:lnTo>
                  <a:pt x="475" y="580"/>
                </a:lnTo>
                <a:lnTo>
                  <a:pt x="457" y="578"/>
                </a:lnTo>
                <a:lnTo>
                  <a:pt x="439" y="575"/>
                </a:lnTo>
                <a:lnTo>
                  <a:pt x="422" y="571"/>
                </a:lnTo>
                <a:lnTo>
                  <a:pt x="404" y="566"/>
                </a:lnTo>
                <a:lnTo>
                  <a:pt x="387" y="559"/>
                </a:lnTo>
                <a:lnTo>
                  <a:pt x="371" y="552"/>
                </a:lnTo>
                <a:lnTo>
                  <a:pt x="354" y="543"/>
                </a:lnTo>
                <a:lnTo>
                  <a:pt x="338" y="533"/>
                </a:lnTo>
                <a:lnTo>
                  <a:pt x="323" y="522"/>
                </a:lnTo>
                <a:lnTo>
                  <a:pt x="309" y="509"/>
                </a:lnTo>
                <a:lnTo>
                  <a:pt x="275" y="544"/>
                </a:lnTo>
                <a:lnTo>
                  <a:pt x="309" y="579"/>
                </a:lnTo>
                <a:lnTo>
                  <a:pt x="312" y="582"/>
                </a:lnTo>
                <a:lnTo>
                  <a:pt x="314" y="586"/>
                </a:lnTo>
                <a:lnTo>
                  <a:pt x="315" y="590"/>
                </a:lnTo>
                <a:lnTo>
                  <a:pt x="315" y="594"/>
                </a:lnTo>
                <a:lnTo>
                  <a:pt x="315" y="598"/>
                </a:lnTo>
                <a:lnTo>
                  <a:pt x="314" y="602"/>
                </a:lnTo>
                <a:lnTo>
                  <a:pt x="312" y="605"/>
                </a:lnTo>
                <a:lnTo>
                  <a:pt x="309" y="608"/>
                </a:lnTo>
                <a:lnTo>
                  <a:pt x="150" y="774"/>
                </a:lnTo>
                <a:lnTo>
                  <a:pt x="142" y="780"/>
                </a:lnTo>
                <a:lnTo>
                  <a:pt x="134" y="787"/>
                </a:lnTo>
                <a:lnTo>
                  <a:pt x="126" y="791"/>
                </a:lnTo>
                <a:lnTo>
                  <a:pt x="116" y="795"/>
                </a:lnTo>
                <a:lnTo>
                  <a:pt x="107" y="798"/>
                </a:lnTo>
                <a:lnTo>
                  <a:pt x="97" y="800"/>
                </a:lnTo>
                <a:lnTo>
                  <a:pt x="87" y="800"/>
                </a:lnTo>
                <a:lnTo>
                  <a:pt x="77" y="800"/>
                </a:lnTo>
                <a:lnTo>
                  <a:pt x="68" y="798"/>
                </a:lnTo>
                <a:lnTo>
                  <a:pt x="58" y="795"/>
                </a:lnTo>
                <a:lnTo>
                  <a:pt x="50" y="791"/>
                </a:lnTo>
                <a:lnTo>
                  <a:pt x="41" y="787"/>
                </a:lnTo>
                <a:lnTo>
                  <a:pt x="33" y="780"/>
                </a:lnTo>
                <a:lnTo>
                  <a:pt x="25" y="774"/>
                </a:lnTo>
                <a:lnTo>
                  <a:pt x="19" y="766"/>
                </a:lnTo>
                <a:lnTo>
                  <a:pt x="13" y="758"/>
                </a:lnTo>
                <a:lnTo>
                  <a:pt x="8" y="749"/>
                </a:lnTo>
                <a:lnTo>
                  <a:pt x="4" y="739"/>
                </a:lnTo>
                <a:lnTo>
                  <a:pt x="2" y="730"/>
                </a:lnTo>
                <a:lnTo>
                  <a:pt x="0" y="720"/>
                </a:lnTo>
                <a:lnTo>
                  <a:pt x="0" y="709"/>
                </a:lnTo>
                <a:lnTo>
                  <a:pt x="0" y="699"/>
                </a:lnTo>
                <a:lnTo>
                  <a:pt x="2" y="689"/>
                </a:lnTo>
                <a:lnTo>
                  <a:pt x="4" y="679"/>
                </a:lnTo>
                <a:lnTo>
                  <a:pt x="8" y="670"/>
                </a:lnTo>
                <a:lnTo>
                  <a:pt x="13" y="661"/>
                </a:lnTo>
                <a:lnTo>
                  <a:pt x="19" y="653"/>
                </a:lnTo>
                <a:lnTo>
                  <a:pt x="25" y="645"/>
                </a:lnTo>
                <a:lnTo>
                  <a:pt x="185" y="480"/>
                </a:lnTo>
                <a:lnTo>
                  <a:pt x="188" y="477"/>
                </a:lnTo>
                <a:lnTo>
                  <a:pt x="192" y="475"/>
                </a:lnTo>
                <a:lnTo>
                  <a:pt x="195" y="474"/>
                </a:lnTo>
                <a:lnTo>
                  <a:pt x="199" y="474"/>
                </a:lnTo>
                <a:lnTo>
                  <a:pt x="203" y="474"/>
                </a:lnTo>
                <a:lnTo>
                  <a:pt x="207" y="475"/>
                </a:lnTo>
                <a:lnTo>
                  <a:pt x="210" y="477"/>
                </a:lnTo>
                <a:lnTo>
                  <a:pt x="213" y="480"/>
                </a:lnTo>
                <a:lnTo>
                  <a:pt x="247" y="515"/>
                </a:lnTo>
                <a:lnTo>
                  <a:pt x="281" y="480"/>
                </a:lnTo>
                <a:lnTo>
                  <a:pt x="269" y="466"/>
                </a:lnTo>
                <a:lnTo>
                  <a:pt x="258" y="450"/>
                </a:lnTo>
                <a:lnTo>
                  <a:pt x="249" y="434"/>
                </a:lnTo>
                <a:lnTo>
                  <a:pt x="240" y="418"/>
                </a:lnTo>
                <a:lnTo>
                  <a:pt x="233" y="400"/>
                </a:lnTo>
                <a:lnTo>
                  <a:pt x="226" y="383"/>
                </a:lnTo>
                <a:lnTo>
                  <a:pt x="221" y="365"/>
                </a:lnTo>
                <a:lnTo>
                  <a:pt x="217" y="347"/>
                </a:lnTo>
                <a:lnTo>
                  <a:pt x="214" y="328"/>
                </a:lnTo>
                <a:lnTo>
                  <a:pt x="212" y="309"/>
                </a:lnTo>
                <a:lnTo>
                  <a:pt x="212" y="290"/>
                </a:lnTo>
                <a:lnTo>
                  <a:pt x="212" y="271"/>
                </a:lnTo>
                <a:lnTo>
                  <a:pt x="214" y="252"/>
                </a:lnTo>
                <a:lnTo>
                  <a:pt x="217" y="233"/>
                </a:lnTo>
                <a:lnTo>
                  <a:pt x="221" y="214"/>
                </a:lnTo>
                <a:lnTo>
                  <a:pt x="227" y="196"/>
                </a:lnTo>
                <a:lnTo>
                  <a:pt x="233" y="178"/>
                </a:lnTo>
                <a:lnTo>
                  <a:pt x="240" y="162"/>
                </a:lnTo>
                <a:lnTo>
                  <a:pt x="249" y="145"/>
                </a:lnTo>
                <a:lnTo>
                  <a:pt x="259" y="129"/>
                </a:lnTo>
                <a:lnTo>
                  <a:pt x="270" y="113"/>
                </a:lnTo>
                <a:lnTo>
                  <a:pt x="281" y="98"/>
                </a:lnTo>
                <a:lnTo>
                  <a:pt x="294" y="84"/>
                </a:lnTo>
                <a:lnTo>
                  <a:pt x="308" y="71"/>
                </a:lnTo>
                <a:lnTo>
                  <a:pt x="323" y="58"/>
                </a:lnTo>
                <a:lnTo>
                  <a:pt x="338" y="47"/>
                </a:lnTo>
                <a:lnTo>
                  <a:pt x="354" y="37"/>
                </a:lnTo>
                <a:lnTo>
                  <a:pt x="370" y="28"/>
                </a:lnTo>
                <a:lnTo>
                  <a:pt x="387" y="21"/>
                </a:lnTo>
                <a:lnTo>
                  <a:pt x="404" y="14"/>
                </a:lnTo>
                <a:lnTo>
                  <a:pt x="421" y="9"/>
                </a:lnTo>
                <a:lnTo>
                  <a:pt x="439" y="5"/>
                </a:lnTo>
                <a:lnTo>
                  <a:pt x="457" y="2"/>
                </a:lnTo>
                <a:lnTo>
                  <a:pt x="474" y="0"/>
                </a:lnTo>
                <a:lnTo>
                  <a:pt x="492" y="0"/>
                </a:lnTo>
                <a:close/>
              </a:path>
              <a:path w="773" h="800">
                <a:moveTo>
                  <a:pt x="492" y="131"/>
                </a:moveTo>
                <a:lnTo>
                  <a:pt x="479" y="131"/>
                </a:lnTo>
                <a:lnTo>
                  <a:pt x="466" y="133"/>
                </a:lnTo>
                <a:lnTo>
                  <a:pt x="453" y="136"/>
                </a:lnTo>
                <a:lnTo>
                  <a:pt x="440" y="140"/>
                </a:lnTo>
                <a:lnTo>
                  <a:pt x="428" y="145"/>
                </a:lnTo>
                <a:lnTo>
                  <a:pt x="416" y="151"/>
                </a:lnTo>
                <a:lnTo>
                  <a:pt x="405" y="159"/>
                </a:lnTo>
                <a:lnTo>
                  <a:pt x="394" y="167"/>
                </a:lnTo>
                <a:lnTo>
                  <a:pt x="383" y="178"/>
                </a:lnTo>
                <a:lnTo>
                  <a:pt x="374" y="188"/>
                </a:lnTo>
                <a:lnTo>
                  <a:pt x="366" y="199"/>
                </a:lnTo>
                <a:lnTo>
                  <a:pt x="358" y="211"/>
                </a:lnTo>
                <a:lnTo>
                  <a:pt x="352" y="224"/>
                </a:lnTo>
                <a:lnTo>
                  <a:pt x="347" y="236"/>
                </a:lnTo>
                <a:lnTo>
                  <a:pt x="343" y="250"/>
                </a:lnTo>
                <a:lnTo>
                  <a:pt x="340" y="263"/>
                </a:lnTo>
                <a:lnTo>
                  <a:pt x="339" y="277"/>
                </a:lnTo>
                <a:lnTo>
                  <a:pt x="338" y="290"/>
                </a:lnTo>
                <a:lnTo>
                  <a:pt x="339" y="304"/>
                </a:lnTo>
                <a:lnTo>
                  <a:pt x="340" y="317"/>
                </a:lnTo>
                <a:lnTo>
                  <a:pt x="343" y="331"/>
                </a:lnTo>
                <a:lnTo>
                  <a:pt x="347" y="344"/>
                </a:lnTo>
                <a:lnTo>
                  <a:pt x="352" y="357"/>
                </a:lnTo>
                <a:lnTo>
                  <a:pt x="358" y="369"/>
                </a:lnTo>
                <a:lnTo>
                  <a:pt x="366" y="381"/>
                </a:lnTo>
                <a:lnTo>
                  <a:pt x="374" y="392"/>
                </a:lnTo>
                <a:lnTo>
                  <a:pt x="383" y="403"/>
                </a:lnTo>
                <a:lnTo>
                  <a:pt x="394" y="413"/>
                </a:lnTo>
                <a:lnTo>
                  <a:pt x="405" y="421"/>
                </a:lnTo>
                <a:lnTo>
                  <a:pt x="416" y="429"/>
                </a:lnTo>
                <a:lnTo>
                  <a:pt x="428" y="436"/>
                </a:lnTo>
                <a:lnTo>
                  <a:pt x="440" y="441"/>
                </a:lnTo>
                <a:lnTo>
                  <a:pt x="453" y="445"/>
                </a:lnTo>
                <a:lnTo>
                  <a:pt x="466" y="448"/>
                </a:lnTo>
                <a:lnTo>
                  <a:pt x="479" y="449"/>
                </a:lnTo>
                <a:lnTo>
                  <a:pt x="492" y="450"/>
                </a:lnTo>
                <a:lnTo>
                  <a:pt x="505" y="449"/>
                </a:lnTo>
                <a:lnTo>
                  <a:pt x="518" y="448"/>
                </a:lnTo>
                <a:lnTo>
                  <a:pt x="532" y="445"/>
                </a:lnTo>
                <a:lnTo>
                  <a:pt x="544" y="441"/>
                </a:lnTo>
                <a:lnTo>
                  <a:pt x="556" y="436"/>
                </a:lnTo>
                <a:lnTo>
                  <a:pt x="569" y="429"/>
                </a:lnTo>
                <a:lnTo>
                  <a:pt x="580" y="421"/>
                </a:lnTo>
                <a:lnTo>
                  <a:pt x="591" y="413"/>
                </a:lnTo>
                <a:lnTo>
                  <a:pt x="601" y="403"/>
                </a:lnTo>
                <a:lnTo>
                  <a:pt x="611" y="392"/>
                </a:lnTo>
                <a:lnTo>
                  <a:pt x="619" y="381"/>
                </a:lnTo>
                <a:lnTo>
                  <a:pt x="626" y="369"/>
                </a:lnTo>
                <a:lnTo>
                  <a:pt x="632" y="357"/>
                </a:lnTo>
                <a:lnTo>
                  <a:pt x="638" y="344"/>
                </a:lnTo>
                <a:lnTo>
                  <a:pt x="642" y="331"/>
                </a:lnTo>
                <a:lnTo>
                  <a:pt x="644" y="317"/>
                </a:lnTo>
                <a:lnTo>
                  <a:pt x="646" y="304"/>
                </a:lnTo>
                <a:lnTo>
                  <a:pt x="646" y="290"/>
                </a:lnTo>
                <a:lnTo>
                  <a:pt x="646" y="277"/>
                </a:lnTo>
                <a:lnTo>
                  <a:pt x="644" y="263"/>
                </a:lnTo>
                <a:lnTo>
                  <a:pt x="642" y="250"/>
                </a:lnTo>
                <a:lnTo>
                  <a:pt x="638" y="236"/>
                </a:lnTo>
                <a:lnTo>
                  <a:pt x="632" y="224"/>
                </a:lnTo>
                <a:lnTo>
                  <a:pt x="626" y="211"/>
                </a:lnTo>
                <a:lnTo>
                  <a:pt x="619" y="199"/>
                </a:lnTo>
                <a:lnTo>
                  <a:pt x="611" y="188"/>
                </a:lnTo>
                <a:lnTo>
                  <a:pt x="601" y="178"/>
                </a:lnTo>
                <a:lnTo>
                  <a:pt x="591" y="167"/>
                </a:lnTo>
                <a:lnTo>
                  <a:pt x="580" y="159"/>
                </a:lnTo>
                <a:lnTo>
                  <a:pt x="569" y="151"/>
                </a:lnTo>
                <a:lnTo>
                  <a:pt x="556" y="145"/>
                </a:lnTo>
                <a:lnTo>
                  <a:pt x="544" y="140"/>
                </a:lnTo>
                <a:lnTo>
                  <a:pt x="532" y="136"/>
                </a:lnTo>
                <a:lnTo>
                  <a:pt x="518" y="133"/>
                </a:lnTo>
                <a:lnTo>
                  <a:pt x="505" y="131"/>
                </a:lnTo>
                <a:lnTo>
                  <a:pt x="492" y="131"/>
                </a:lnTo>
                <a:close/>
                <a:moveTo>
                  <a:pt x="492" y="89"/>
                </a:moveTo>
                <a:lnTo>
                  <a:pt x="507" y="90"/>
                </a:lnTo>
                <a:lnTo>
                  <a:pt x="522" y="92"/>
                </a:lnTo>
                <a:lnTo>
                  <a:pt x="537" y="95"/>
                </a:lnTo>
                <a:lnTo>
                  <a:pt x="551" y="99"/>
                </a:lnTo>
                <a:lnTo>
                  <a:pt x="565" y="104"/>
                </a:lnTo>
                <a:lnTo>
                  <a:pt x="579" y="111"/>
                </a:lnTo>
                <a:lnTo>
                  <a:pt x="592" y="118"/>
                </a:lnTo>
                <a:lnTo>
                  <a:pt x="605" y="127"/>
                </a:lnTo>
                <a:lnTo>
                  <a:pt x="618" y="137"/>
                </a:lnTo>
                <a:lnTo>
                  <a:pt x="630" y="148"/>
                </a:lnTo>
                <a:lnTo>
                  <a:pt x="640" y="160"/>
                </a:lnTo>
                <a:lnTo>
                  <a:pt x="650" y="173"/>
                </a:lnTo>
                <a:lnTo>
                  <a:pt x="658" y="187"/>
                </a:lnTo>
                <a:lnTo>
                  <a:pt x="666" y="201"/>
                </a:lnTo>
                <a:lnTo>
                  <a:pt x="672" y="215"/>
                </a:lnTo>
                <a:lnTo>
                  <a:pt x="677" y="229"/>
                </a:lnTo>
                <a:lnTo>
                  <a:pt x="681" y="244"/>
                </a:lnTo>
                <a:lnTo>
                  <a:pt x="684" y="259"/>
                </a:lnTo>
                <a:lnTo>
                  <a:pt x="686" y="275"/>
                </a:lnTo>
                <a:lnTo>
                  <a:pt x="686" y="290"/>
                </a:lnTo>
                <a:lnTo>
                  <a:pt x="686" y="306"/>
                </a:lnTo>
                <a:lnTo>
                  <a:pt x="684" y="321"/>
                </a:lnTo>
                <a:lnTo>
                  <a:pt x="681" y="336"/>
                </a:lnTo>
                <a:lnTo>
                  <a:pt x="677" y="351"/>
                </a:lnTo>
                <a:lnTo>
                  <a:pt x="672" y="366"/>
                </a:lnTo>
                <a:lnTo>
                  <a:pt x="666" y="380"/>
                </a:lnTo>
                <a:lnTo>
                  <a:pt x="658" y="394"/>
                </a:lnTo>
                <a:lnTo>
                  <a:pt x="650" y="407"/>
                </a:lnTo>
                <a:lnTo>
                  <a:pt x="640" y="420"/>
                </a:lnTo>
                <a:lnTo>
                  <a:pt x="630" y="432"/>
                </a:lnTo>
                <a:lnTo>
                  <a:pt x="630" y="432"/>
                </a:lnTo>
                <a:lnTo>
                  <a:pt x="618" y="443"/>
                </a:lnTo>
                <a:lnTo>
                  <a:pt x="605" y="453"/>
                </a:lnTo>
                <a:lnTo>
                  <a:pt x="592" y="462"/>
                </a:lnTo>
                <a:lnTo>
                  <a:pt x="579" y="470"/>
                </a:lnTo>
                <a:lnTo>
                  <a:pt x="565" y="476"/>
                </a:lnTo>
                <a:lnTo>
                  <a:pt x="551" y="482"/>
                </a:lnTo>
                <a:lnTo>
                  <a:pt x="537" y="486"/>
                </a:lnTo>
                <a:lnTo>
                  <a:pt x="522" y="489"/>
                </a:lnTo>
                <a:lnTo>
                  <a:pt x="507" y="490"/>
                </a:lnTo>
                <a:lnTo>
                  <a:pt x="492" y="491"/>
                </a:lnTo>
                <a:lnTo>
                  <a:pt x="477" y="490"/>
                </a:lnTo>
                <a:lnTo>
                  <a:pt x="463" y="489"/>
                </a:lnTo>
                <a:lnTo>
                  <a:pt x="448" y="486"/>
                </a:lnTo>
                <a:lnTo>
                  <a:pt x="433" y="482"/>
                </a:lnTo>
                <a:lnTo>
                  <a:pt x="420" y="476"/>
                </a:lnTo>
                <a:lnTo>
                  <a:pt x="406" y="470"/>
                </a:lnTo>
                <a:lnTo>
                  <a:pt x="392" y="462"/>
                </a:lnTo>
                <a:lnTo>
                  <a:pt x="379" y="453"/>
                </a:lnTo>
                <a:lnTo>
                  <a:pt x="367" y="443"/>
                </a:lnTo>
                <a:lnTo>
                  <a:pt x="355" y="432"/>
                </a:lnTo>
                <a:lnTo>
                  <a:pt x="344" y="420"/>
                </a:lnTo>
                <a:lnTo>
                  <a:pt x="335" y="407"/>
                </a:lnTo>
                <a:lnTo>
                  <a:pt x="326" y="394"/>
                </a:lnTo>
                <a:lnTo>
                  <a:pt x="319" y="380"/>
                </a:lnTo>
                <a:lnTo>
                  <a:pt x="313" y="366"/>
                </a:lnTo>
                <a:lnTo>
                  <a:pt x="307" y="351"/>
                </a:lnTo>
                <a:lnTo>
                  <a:pt x="303" y="336"/>
                </a:lnTo>
                <a:lnTo>
                  <a:pt x="301" y="321"/>
                </a:lnTo>
                <a:lnTo>
                  <a:pt x="299" y="306"/>
                </a:lnTo>
                <a:lnTo>
                  <a:pt x="298" y="290"/>
                </a:lnTo>
                <a:lnTo>
                  <a:pt x="299" y="275"/>
                </a:lnTo>
                <a:lnTo>
                  <a:pt x="301" y="259"/>
                </a:lnTo>
                <a:lnTo>
                  <a:pt x="303" y="244"/>
                </a:lnTo>
                <a:lnTo>
                  <a:pt x="307" y="229"/>
                </a:lnTo>
                <a:lnTo>
                  <a:pt x="313" y="215"/>
                </a:lnTo>
                <a:lnTo>
                  <a:pt x="319" y="201"/>
                </a:lnTo>
                <a:lnTo>
                  <a:pt x="326" y="187"/>
                </a:lnTo>
                <a:lnTo>
                  <a:pt x="335" y="173"/>
                </a:lnTo>
                <a:lnTo>
                  <a:pt x="344" y="160"/>
                </a:lnTo>
                <a:lnTo>
                  <a:pt x="355" y="148"/>
                </a:lnTo>
                <a:lnTo>
                  <a:pt x="367" y="137"/>
                </a:lnTo>
                <a:lnTo>
                  <a:pt x="379" y="127"/>
                </a:lnTo>
                <a:lnTo>
                  <a:pt x="392" y="118"/>
                </a:lnTo>
                <a:lnTo>
                  <a:pt x="406" y="111"/>
                </a:lnTo>
                <a:lnTo>
                  <a:pt x="420" y="104"/>
                </a:lnTo>
                <a:lnTo>
                  <a:pt x="433" y="99"/>
                </a:lnTo>
                <a:lnTo>
                  <a:pt x="448" y="95"/>
                </a:lnTo>
                <a:lnTo>
                  <a:pt x="463" y="92"/>
                </a:lnTo>
                <a:lnTo>
                  <a:pt x="477" y="90"/>
                </a:lnTo>
                <a:lnTo>
                  <a:pt x="492" y="89"/>
                </a:lnTo>
                <a:close/>
              </a:path>
              <a:path w="773" h="800">
                <a:moveTo>
                  <a:pt x="487" y="182"/>
                </a:moveTo>
                <a:lnTo>
                  <a:pt x="498" y="182"/>
                </a:lnTo>
                <a:lnTo>
                  <a:pt x="508" y="183"/>
                </a:lnTo>
                <a:lnTo>
                  <a:pt x="519" y="185"/>
                </a:lnTo>
                <a:lnTo>
                  <a:pt x="529" y="188"/>
                </a:lnTo>
                <a:lnTo>
                  <a:pt x="539" y="193"/>
                </a:lnTo>
                <a:lnTo>
                  <a:pt x="549" y="198"/>
                </a:lnTo>
                <a:lnTo>
                  <a:pt x="558" y="205"/>
                </a:lnTo>
                <a:lnTo>
                  <a:pt x="566" y="213"/>
                </a:lnTo>
                <a:lnTo>
                  <a:pt x="569" y="216"/>
                </a:lnTo>
                <a:lnTo>
                  <a:pt x="571" y="220"/>
                </a:lnTo>
                <a:lnTo>
                  <a:pt x="572" y="225"/>
                </a:lnTo>
                <a:lnTo>
                  <a:pt x="572" y="229"/>
                </a:lnTo>
                <a:lnTo>
                  <a:pt x="571" y="234"/>
                </a:lnTo>
                <a:lnTo>
                  <a:pt x="569" y="238"/>
                </a:lnTo>
                <a:lnTo>
                  <a:pt x="566" y="241"/>
                </a:lnTo>
                <a:lnTo>
                  <a:pt x="563" y="244"/>
                </a:lnTo>
                <a:lnTo>
                  <a:pt x="560" y="246"/>
                </a:lnTo>
                <a:lnTo>
                  <a:pt x="556" y="247"/>
                </a:lnTo>
                <a:lnTo>
                  <a:pt x="552" y="248"/>
                </a:lnTo>
                <a:lnTo>
                  <a:pt x="549" y="247"/>
                </a:lnTo>
                <a:lnTo>
                  <a:pt x="545" y="246"/>
                </a:lnTo>
                <a:lnTo>
                  <a:pt x="541" y="244"/>
                </a:lnTo>
                <a:lnTo>
                  <a:pt x="538" y="241"/>
                </a:lnTo>
                <a:lnTo>
                  <a:pt x="532" y="236"/>
                </a:lnTo>
                <a:lnTo>
                  <a:pt x="524" y="231"/>
                </a:lnTo>
                <a:lnTo>
                  <a:pt x="517" y="227"/>
                </a:lnTo>
                <a:lnTo>
                  <a:pt x="509" y="224"/>
                </a:lnTo>
                <a:lnTo>
                  <a:pt x="501" y="223"/>
                </a:lnTo>
                <a:lnTo>
                  <a:pt x="492" y="222"/>
                </a:lnTo>
                <a:lnTo>
                  <a:pt x="484" y="223"/>
                </a:lnTo>
                <a:lnTo>
                  <a:pt x="476" y="224"/>
                </a:lnTo>
                <a:lnTo>
                  <a:pt x="468" y="227"/>
                </a:lnTo>
                <a:lnTo>
                  <a:pt x="461" y="231"/>
                </a:lnTo>
                <a:lnTo>
                  <a:pt x="453" y="236"/>
                </a:lnTo>
                <a:lnTo>
                  <a:pt x="447" y="241"/>
                </a:lnTo>
                <a:lnTo>
                  <a:pt x="443" y="244"/>
                </a:lnTo>
                <a:lnTo>
                  <a:pt x="439" y="246"/>
                </a:lnTo>
                <a:lnTo>
                  <a:pt x="435" y="247"/>
                </a:lnTo>
                <a:lnTo>
                  <a:pt x="431" y="247"/>
                </a:lnTo>
                <a:lnTo>
                  <a:pt x="426" y="246"/>
                </a:lnTo>
                <a:lnTo>
                  <a:pt x="422" y="244"/>
                </a:lnTo>
                <a:lnTo>
                  <a:pt x="419" y="241"/>
                </a:lnTo>
                <a:lnTo>
                  <a:pt x="416" y="238"/>
                </a:lnTo>
                <a:lnTo>
                  <a:pt x="414" y="234"/>
                </a:lnTo>
                <a:lnTo>
                  <a:pt x="413" y="229"/>
                </a:lnTo>
                <a:lnTo>
                  <a:pt x="413" y="225"/>
                </a:lnTo>
                <a:lnTo>
                  <a:pt x="414" y="220"/>
                </a:lnTo>
                <a:lnTo>
                  <a:pt x="416" y="216"/>
                </a:lnTo>
                <a:lnTo>
                  <a:pt x="419" y="213"/>
                </a:lnTo>
                <a:lnTo>
                  <a:pt x="427" y="205"/>
                </a:lnTo>
                <a:lnTo>
                  <a:pt x="436" y="198"/>
                </a:lnTo>
                <a:lnTo>
                  <a:pt x="446" y="193"/>
                </a:lnTo>
                <a:lnTo>
                  <a:pt x="455" y="188"/>
                </a:lnTo>
                <a:lnTo>
                  <a:pt x="466" y="185"/>
                </a:lnTo>
                <a:lnTo>
                  <a:pt x="476" y="183"/>
                </a:lnTo>
                <a:lnTo>
                  <a:pt x="487" y="182"/>
                </a:lnTo>
                <a:close/>
              </a:path>
            </a:pathLst>
          </a:custGeom>
          <a:solidFill>
            <a:srgbClr val="FFFFFF">
              <a:alpha val="100000"/>
            </a:srgbClr>
          </a:solidFill>
          <a:ln cap="flat">
            <a:noFill/>
            <a:prstDash val="solid"/>
            <a:miter lim="0"/>
          </a:ln>
        </p:spPr>
        <p:txBody>
          <a:bodyPr rtlCol="0"/>
          <a:lstStyle/>
          <a:p>
            <a:pPr algn="ctr"/>
            <a:endParaRPr lang="zh-CN" altLang="en-US"/>
          </a:p>
        </p:txBody>
      </p:sp>
      <p:sp>
        <p:nvSpPr>
          <p:cNvPr id="374" name="textbox 374"/>
          <p:cNvSpPr/>
          <p:nvPr/>
        </p:nvSpPr>
        <p:spPr>
          <a:xfrm rot="16200000">
            <a:off x="3328047" y="1794395"/>
            <a:ext cx="1019175" cy="14986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980"/>
              </a:lnSpc>
              <a:tabLst>
                <a:tab pos="416560" algn="l"/>
              </a:tabLst>
            </a:pPr>
            <a:r>
              <a:rPr sz="1500" kern="0" spc="0" dirty="0">
                <a:solidFill>
                  <a:srgbClr val="FFFFFF">
                    <a:alpha val="100000"/>
                  </a:srgbClr>
                </a:solidFill>
                <a:latin typeface="Calibri" panose="020F07020304040A0204"/>
                <a:ea typeface="Calibri" panose="020F07020304040A0204"/>
                <a:cs typeface="Calibri" panose="020F07020304040A0204"/>
              </a:rPr>
              <a:t>	</a:t>
            </a:r>
            <a:r>
              <a:rPr sz="1500" b="1" kern="0" spc="-30" dirty="0">
                <a:solidFill>
                  <a:srgbClr val="FFFFFF">
                    <a:alpha val="100000"/>
                  </a:srgbClr>
                </a:solidFill>
                <a:latin typeface="Calibri" panose="020F07020304040A0204"/>
                <a:ea typeface="Calibri" panose="020F07020304040A0204"/>
                <a:cs typeface="Calibri" panose="020F07020304040A0204"/>
              </a:rPr>
              <a:t>01</a:t>
            </a:r>
            <a:r>
              <a:rPr sz="1500" b="1" kern="0" spc="0" dirty="0">
                <a:solidFill>
                  <a:srgbClr val="FFFFFF">
                    <a:alpha val="100000"/>
                  </a:srgbClr>
                </a:solidFill>
                <a:latin typeface="Calibri" panose="020F07020304040A0204"/>
                <a:ea typeface="Calibri" panose="020F07020304040A0204"/>
                <a:cs typeface="Calibri" panose="020F07020304040A0204"/>
              </a:rPr>
              <a:t>          </a:t>
            </a:r>
            <a:endParaRPr lang="en-US" altLang="en-US" sz="1500" dirty="0"/>
          </a:p>
        </p:txBody>
      </p:sp>
      <p:sp>
        <p:nvSpPr>
          <p:cNvPr id="376" name="textbox 376"/>
          <p:cNvSpPr/>
          <p:nvPr/>
        </p:nvSpPr>
        <p:spPr>
          <a:xfrm rot="16200000">
            <a:off x="3328047" y="5628093"/>
            <a:ext cx="1019175" cy="14986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980"/>
              </a:lnSpc>
              <a:tabLst>
                <a:tab pos="415925" algn="l"/>
              </a:tabLst>
            </a:pPr>
            <a:r>
              <a:rPr sz="1500" kern="0" spc="0" dirty="0">
                <a:solidFill>
                  <a:srgbClr val="FFFFFF">
                    <a:alpha val="100000"/>
                  </a:srgbClr>
                </a:solidFill>
                <a:latin typeface="Calibri" panose="020F07020304040A0204"/>
                <a:ea typeface="Calibri" panose="020F07020304040A0204"/>
                <a:cs typeface="Calibri" panose="020F07020304040A0204"/>
              </a:rPr>
              <a:t>	</a:t>
            </a:r>
            <a:r>
              <a:rPr sz="1500" b="1" kern="0" spc="-30" dirty="0">
                <a:solidFill>
                  <a:srgbClr val="FFFFFF">
                    <a:alpha val="100000"/>
                  </a:srgbClr>
                </a:solidFill>
                <a:latin typeface="Calibri" panose="020F07020304040A0204"/>
                <a:ea typeface="Calibri" panose="020F07020304040A0204"/>
                <a:cs typeface="Calibri" panose="020F07020304040A0204"/>
              </a:rPr>
              <a:t>04</a:t>
            </a:r>
            <a:r>
              <a:rPr sz="1500" b="1" kern="0" spc="0" dirty="0">
                <a:solidFill>
                  <a:srgbClr val="FFFFFF">
                    <a:alpha val="100000"/>
                  </a:srgbClr>
                </a:solidFill>
                <a:latin typeface="Calibri" panose="020F07020304040A0204"/>
                <a:ea typeface="Calibri" panose="020F07020304040A0204"/>
                <a:cs typeface="Calibri" panose="020F07020304040A0204"/>
              </a:rPr>
              <a:t>         </a:t>
            </a:r>
            <a:r>
              <a:rPr sz="1500" b="1" kern="0" spc="-10" dirty="0">
                <a:solidFill>
                  <a:srgbClr val="FFFFFF">
                    <a:alpha val="100000"/>
                  </a:srgbClr>
                </a:solidFill>
                <a:latin typeface="Calibri" panose="020F07020304040A0204"/>
                <a:ea typeface="Calibri" panose="020F07020304040A0204"/>
                <a:cs typeface="Calibri" panose="020F07020304040A0204"/>
              </a:rPr>
              <a:t> </a:t>
            </a:r>
            <a:endParaRPr lang="en-US" altLang="en-US" sz="1500" dirty="0"/>
          </a:p>
        </p:txBody>
      </p:sp>
      <p:pic>
        <p:nvPicPr>
          <p:cNvPr id="378" name="picture 378"/>
          <p:cNvPicPr>
            <a:picLocks noChangeAspect="1"/>
          </p:cNvPicPr>
          <p:nvPr/>
        </p:nvPicPr>
        <p:blipFill>
          <a:blip r:embed="rId21"/>
          <a:stretch>
            <a:fillRect/>
          </a:stretch>
        </p:blipFill>
        <p:spPr>
          <a:xfrm rot="21600000">
            <a:off x="4951475" y="5452236"/>
            <a:ext cx="58801" cy="508444"/>
          </a:xfrm>
          <a:prstGeom prst="rect">
            <a:avLst/>
          </a:prstGeom>
        </p:spPr>
      </p:pic>
      <p:pic>
        <p:nvPicPr>
          <p:cNvPr id="380" name="picture 380"/>
          <p:cNvPicPr>
            <a:picLocks noChangeAspect="1"/>
          </p:cNvPicPr>
          <p:nvPr/>
        </p:nvPicPr>
        <p:blipFill>
          <a:blip r:embed="rId22"/>
          <a:stretch>
            <a:fillRect/>
          </a:stretch>
        </p:blipFill>
        <p:spPr>
          <a:xfrm rot="21600000">
            <a:off x="3055239" y="4418076"/>
            <a:ext cx="133857" cy="141732"/>
          </a:xfrm>
          <a:prstGeom prst="rect">
            <a:avLst/>
          </a:prstGeom>
        </p:spPr>
      </p:pic>
      <p:pic>
        <p:nvPicPr>
          <p:cNvPr id="382" name="picture 382"/>
          <p:cNvPicPr>
            <a:picLocks noChangeAspect="1"/>
          </p:cNvPicPr>
          <p:nvPr/>
        </p:nvPicPr>
        <p:blipFill>
          <a:blip r:embed="rId23"/>
          <a:stretch>
            <a:fillRect/>
          </a:stretch>
        </p:blipFill>
        <p:spPr>
          <a:xfrm rot="21600000">
            <a:off x="3006851" y="3123438"/>
            <a:ext cx="133730" cy="141732"/>
          </a:xfrm>
          <a:prstGeom prst="rect">
            <a:avLst/>
          </a:prstGeom>
        </p:spPr>
      </p:pic>
      <p:pic>
        <p:nvPicPr>
          <p:cNvPr id="384" name="picture 384"/>
          <p:cNvPicPr>
            <a:picLocks noChangeAspect="1"/>
          </p:cNvPicPr>
          <p:nvPr/>
        </p:nvPicPr>
        <p:blipFill>
          <a:blip r:embed="rId24"/>
          <a:stretch>
            <a:fillRect/>
          </a:stretch>
        </p:blipFill>
        <p:spPr>
          <a:xfrm rot="21600000">
            <a:off x="4951475" y="1618488"/>
            <a:ext cx="58801" cy="2086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 name="picture 386"/>
          <p:cNvPicPr>
            <a:picLocks noChangeAspect="1"/>
          </p:cNvPicPr>
          <p:nvPr/>
        </p:nvPicPr>
        <p:blipFill>
          <a:blip r:embed="rId1"/>
          <a:stretch>
            <a:fillRect/>
          </a:stretch>
        </p:blipFill>
        <p:spPr>
          <a:xfrm rot="21600000">
            <a:off x="0" y="0"/>
            <a:ext cx="12192000" cy="6857998"/>
          </a:xfrm>
          <a:prstGeom prst="rect">
            <a:avLst/>
          </a:prstGeom>
        </p:spPr>
      </p:pic>
      <p:sp>
        <p:nvSpPr>
          <p:cNvPr id="388" name="textbox 388"/>
          <p:cNvSpPr/>
          <p:nvPr/>
        </p:nvSpPr>
        <p:spPr>
          <a:xfrm>
            <a:off x="5529111" y="4627104"/>
            <a:ext cx="6369684" cy="201104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440"/>
              </a:lnSpc>
              <a:tabLst>
                <a:tab pos="123825" algn="l"/>
              </a:tabLst>
            </a:pPr>
            <a:r>
              <a:rPr sz="1200" kern="0" spc="0" dirty="0">
                <a:solidFill>
                  <a:srgbClr val="000000">
                    <a:alpha val="100000"/>
                  </a:srgbClr>
                </a:solidFill>
                <a:latin typeface="Wingdings" panose="05000000000000000000"/>
                <a:ea typeface="Wingdings" panose="05000000000000000000"/>
                <a:cs typeface="Wingdings" panose="05000000000000000000"/>
              </a:rPr>
              <a:t>	</a:t>
            </a:r>
            <a:r>
              <a:rPr sz="1000" kern="0" spc="0" dirty="0">
                <a:solidFill>
                  <a:srgbClr val="000000">
                    <a:alpha val="100000"/>
                  </a:srgbClr>
                </a:solidFill>
                <a:latin typeface="Arial" panose="020B0704020202020204"/>
                <a:ea typeface="Arial" panose="020B0704020202020204"/>
                <a:cs typeface="Arial" panose="020B0704020202020204"/>
              </a:rPr>
              <a:t>                                                                                                                                                </a:t>
            </a:r>
            <a:r>
              <a:rPr sz="1000" kern="0" spc="-10" dirty="0">
                <a:solidFill>
                  <a:srgbClr val="000000">
                    <a:alpha val="100000"/>
                  </a:srgbClr>
                </a:solidFill>
                <a:latin typeface="Arial" panose="020B0704020202020204"/>
                <a:ea typeface="Arial" panose="020B0704020202020204"/>
                <a:cs typeface="Arial" panose="020B0704020202020204"/>
              </a:rPr>
              <a:t>  </a:t>
            </a:r>
            <a:endParaRPr lang="en-US" altLang="en-US" sz="1000" dirty="0"/>
          </a:p>
          <a:p>
            <a:pPr marL="12700" algn="l" rtl="0" eaLnBrk="0">
              <a:lnSpc>
                <a:spcPct val="98000"/>
              </a:lnSpc>
              <a:spcBef>
                <a:spcPts val="930"/>
              </a:spcBef>
              <a:tabLst>
                <a:tab pos="123825"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验真溯源                                       找店找烟     </a:t>
            </a:r>
            <a:r>
              <a:rPr sz="12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一体化产业链数字孪生</a:t>
            </a:r>
            <a:endParaRPr lang="en-US" altLang="en-US" sz="1200" dirty="0"/>
          </a:p>
          <a:p>
            <a:pPr marL="12700" algn="l" rtl="0" eaLnBrk="0">
              <a:lnSpc>
                <a:spcPct val="98000"/>
              </a:lnSpc>
              <a:spcBef>
                <a:spcPts val="900"/>
              </a:spcBef>
              <a:tabLst>
                <a:tab pos="123825"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数字店铺        </a:t>
            </a:r>
            <a:r>
              <a:rPr sz="12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投诉建议                              供给侧结构性改革</a:t>
            </a:r>
            <a:endParaRPr lang="en-US" altLang="en-US" sz="1200" dirty="0"/>
          </a:p>
          <a:p>
            <a:pPr marL="12700" algn="l" rtl="0" eaLnBrk="0">
              <a:lnSpc>
                <a:spcPct val="99000"/>
              </a:lnSpc>
              <a:spcBef>
                <a:spcPts val="985"/>
              </a:spcBef>
              <a:tabLst>
                <a:tab pos="123825"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客户信任                                       烟民社交             </a:t>
            </a:r>
            <a:r>
              <a:rPr sz="12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三品战略</a:t>
            </a:r>
            <a:endParaRPr lang="en-US" altLang="en-US" sz="1200" dirty="0"/>
          </a:p>
          <a:p>
            <a:pPr marL="12700" algn="l" rtl="0" eaLnBrk="0">
              <a:lnSpc>
                <a:spcPct val="97000"/>
              </a:lnSpc>
              <a:spcBef>
                <a:spcPts val="890"/>
              </a:spcBef>
              <a:tabLst>
                <a:tab pos="123825"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多元收益</a:t>
            </a:r>
            <a:endParaRPr lang="en-US" altLang="en-US" sz="1200" dirty="0"/>
          </a:p>
          <a:p>
            <a:pPr algn="l" rtl="0" eaLnBrk="0">
              <a:lnSpc>
                <a:spcPct val="151000"/>
              </a:lnSpc>
            </a:pPr>
            <a:endParaRPr lang="en-US" altLang="en-US" sz="1000" dirty="0"/>
          </a:p>
          <a:p>
            <a:pPr algn="l" rtl="0" eaLnBrk="0">
              <a:lnSpc>
                <a:spcPct val="106000"/>
              </a:lnSpc>
            </a:pPr>
            <a:endParaRPr lang="en-US" altLang="en-US" sz="500" dirty="0"/>
          </a:p>
          <a:p>
            <a:pPr marL="109220" algn="l" rtl="0" eaLnBrk="0">
              <a:lnSpc>
                <a:spcPct val="95000"/>
              </a:lnSpc>
              <a:spcBef>
                <a:spcPts val="5"/>
              </a:spcBef>
            </a:pPr>
            <a:r>
              <a:rPr sz="21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零售户</a:t>
            </a:r>
            <a:r>
              <a:rPr sz="21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1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1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消费者</a:t>
            </a:r>
            <a:r>
              <a:rPr sz="21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1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烟草行业</a:t>
            </a:r>
            <a:endParaRPr lang="en-US" altLang="en-US" sz="2100" dirty="0"/>
          </a:p>
        </p:txBody>
      </p:sp>
      <p:pic>
        <p:nvPicPr>
          <p:cNvPr id="390" name="picture 390"/>
          <p:cNvPicPr>
            <a:picLocks noChangeAspect="1"/>
          </p:cNvPicPr>
          <p:nvPr/>
        </p:nvPicPr>
        <p:blipFill>
          <a:blip r:embed="rId2"/>
          <a:stretch>
            <a:fillRect/>
          </a:stretch>
        </p:blipFill>
        <p:spPr>
          <a:xfrm rot="21600000">
            <a:off x="5541811" y="5844058"/>
            <a:ext cx="111593" cy="107643"/>
          </a:xfrm>
          <a:prstGeom prst="rect">
            <a:avLst/>
          </a:prstGeom>
        </p:spPr>
      </p:pic>
      <p:pic>
        <p:nvPicPr>
          <p:cNvPr id="392" name="picture 392"/>
          <p:cNvPicPr>
            <a:picLocks noChangeAspect="1"/>
          </p:cNvPicPr>
          <p:nvPr/>
        </p:nvPicPr>
        <p:blipFill>
          <a:blip r:embed="rId3"/>
          <a:stretch>
            <a:fillRect/>
          </a:stretch>
        </p:blipFill>
        <p:spPr>
          <a:xfrm rot="21600000">
            <a:off x="10551753" y="5551450"/>
            <a:ext cx="111593" cy="107643"/>
          </a:xfrm>
          <a:prstGeom prst="rect">
            <a:avLst/>
          </a:prstGeom>
        </p:spPr>
      </p:pic>
      <p:pic>
        <p:nvPicPr>
          <p:cNvPr id="394" name="picture 394"/>
          <p:cNvPicPr>
            <a:picLocks noChangeAspect="1"/>
          </p:cNvPicPr>
          <p:nvPr/>
        </p:nvPicPr>
        <p:blipFill>
          <a:blip r:embed="rId2"/>
          <a:stretch>
            <a:fillRect/>
          </a:stretch>
        </p:blipFill>
        <p:spPr>
          <a:xfrm rot="21600000">
            <a:off x="8073215" y="5554498"/>
            <a:ext cx="111593" cy="107643"/>
          </a:xfrm>
          <a:prstGeom prst="rect">
            <a:avLst/>
          </a:prstGeom>
        </p:spPr>
      </p:pic>
      <p:pic>
        <p:nvPicPr>
          <p:cNvPr id="396" name="picture 396"/>
          <p:cNvPicPr>
            <a:picLocks noChangeAspect="1"/>
          </p:cNvPicPr>
          <p:nvPr/>
        </p:nvPicPr>
        <p:blipFill>
          <a:blip r:embed="rId3"/>
          <a:stretch>
            <a:fillRect/>
          </a:stretch>
        </p:blipFill>
        <p:spPr>
          <a:xfrm rot="21600000">
            <a:off x="5541811" y="5551450"/>
            <a:ext cx="111593" cy="107643"/>
          </a:xfrm>
          <a:prstGeom prst="rect">
            <a:avLst/>
          </a:prstGeom>
        </p:spPr>
      </p:pic>
      <p:pic>
        <p:nvPicPr>
          <p:cNvPr id="398" name="picture 398"/>
          <p:cNvPicPr>
            <a:picLocks noChangeAspect="1"/>
          </p:cNvPicPr>
          <p:nvPr/>
        </p:nvPicPr>
        <p:blipFill>
          <a:blip r:embed="rId3"/>
          <a:stretch>
            <a:fillRect/>
          </a:stretch>
        </p:blipFill>
        <p:spPr>
          <a:xfrm rot="21600000">
            <a:off x="10237807" y="5246371"/>
            <a:ext cx="111593" cy="107643"/>
          </a:xfrm>
          <a:prstGeom prst="rect">
            <a:avLst/>
          </a:prstGeom>
        </p:spPr>
      </p:pic>
      <p:pic>
        <p:nvPicPr>
          <p:cNvPr id="400" name="picture 400"/>
          <p:cNvPicPr>
            <a:picLocks noChangeAspect="1"/>
          </p:cNvPicPr>
          <p:nvPr/>
        </p:nvPicPr>
        <p:blipFill>
          <a:blip r:embed="rId2"/>
          <a:stretch>
            <a:fillRect/>
          </a:stretch>
        </p:blipFill>
        <p:spPr>
          <a:xfrm rot="21600000">
            <a:off x="8078296" y="5249672"/>
            <a:ext cx="111593" cy="107643"/>
          </a:xfrm>
          <a:prstGeom prst="rect">
            <a:avLst/>
          </a:prstGeom>
        </p:spPr>
      </p:pic>
      <p:pic>
        <p:nvPicPr>
          <p:cNvPr id="402" name="picture 402"/>
          <p:cNvPicPr>
            <a:picLocks noChangeAspect="1"/>
          </p:cNvPicPr>
          <p:nvPr/>
        </p:nvPicPr>
        <p:blipFill>
          <a:blip r:embed="rId3"/>
          <a:stretch>
            <a:fillRect/>
          </a:stretch>
        </p:blipFill>
        <p:spPr>
          <a:xfrm rot="21600000">
            <a:off x="5541811" y="5246371"/>
            <a:ext cx="111593" cy="107643"/>
          </a:xfrm>
          <a:prstGeom prst="rect">
            <a:avLst/>
          </a:prstGeom>
        </p:spPr>
      </p:pic>
      <p:pic>
        <p:nvPicPr>
          <p:cNvPr id="404" name="picture 404"/>
          <p:cNvPicPr>
            <a:picLocks noChangeAspect="1"/>
          </p:cNvPicPr>
          <p:nvPr/>
        </p:nvPicPr>
        <p:blipFill>
          <a:blip r:embed="rId4"/>
          <a:stretch>
            <a:fillRect/>
          </a:stretch>
        </p:blipFill>
        <p:spPr>
          <a:xfrm rot="21600000">
            <a:off x="10117654" y="4953762"/>
            <a:ext cx="111593" cy="107643"/>
          </a:xfrm>
          <a:prstGeom prst="rect">
            <a:avLst/>
          </a:prstGeom>
        </p:spPr>
      </p:pic>
      <p:pic>
        <p:nvPicPr>
          <p:cNvPr id="406" name="picture 406"/>
          <p:cNvPicPr>
            <a:picLocks noChangeAspect="1"/>
          </p:cNvPicPr>
          <p:nvPr/>
        </p:nvPicPr>
        <p:blipFill>
          <a:blip r:embed="rId2"/>
          <a:stretch>
            <a:fillRect/>
          </a:stretch>
        </p:blipFill>
        <p:spPr>
          <a:xfrm rot="21600000">
            <a:off x="8078296" y="4953762"/>
            <a:ext cx="111593" cy="107643"/>
          </a:xfrm>
          <a:prstGeom prst="rect">
            <a:avLst/>
          </a:prstGeom>
        </p:spPr>
      </p:pic>
      <p:pic>
        <p:nvPicPr>
          <p:cNvPr id="408" name="picture 408"/>
          <p:cNvPicPr>
            <a:picLocks noChangeAspect="1"/>
          </p:cNvPicPr>
          <p:nvPr/>
        </p:nvPicPr>
        <p:blipFill>
          <a:blip r:embed="rId2"/>
          <a:stretch>
            <a:fillRect/>
          </a:stretch>
        </p:blipFill>
        <p:spPr>
          <a:xfrm rot="21600000">
            <a:off x="5541811" y="4953762"/>
            <a:ext cx="111593" cy="107643"/>
          </a:xfrm>
          <a:prstGeom prst="rect">
            <a:avLst/>
          </a:prstGeom>
        </p:spPr>
      </p:pic>
      <p:pic>
        <p:nvPicPr>
          <p:cNvPr id="410" name="picture 410"/>
          <p:cNvPicPr>
            <a:picLocks noChangeAspect="1"/>
          </p:cNvPicPr>
          <p:nvPr/>
        </p:nvPicPr>
        <p:blipFill>
          <a:blip r:embed="rId5"/>
          <a:stretch>
            <a:fillRect/>
          </a:stretch>
        </p:blipFill>
        <p:spPr>
          <a:xfrm rot="21600000">
            <a:off x="10671302" y="4639804"/>
            <a:ext cx="48225" cy="182697"/>
          </a:xfrm>
          <a:prstGeom prst="rect">
            <a:avLst/>
          </a:prstGeom>
        </p:spPr>
      </p:pic>
      <p:pic>
        <p:nvPicPr>
          <p:cNvPr id="412" name="picture 412"/>
          <p:cNvPicPr>
            <a:picLocks noChangeAspect="1"/>
          </p:cNvPicPr>
          <p:nvPr/>
        </p:nvPicPr>
        <p:blipFill>
          <a:blip r:embed="rId2"/>
          <a:stretch>
            <a:fillRect/>
          </a:stretch>
        </p:blipFill>
        <p:spPr>
          <a:xfrm rot="21600000">
            <a:off x="10553612" y="4659885"/>
            <a:ext cx="111593" cy="107643"/>
          </a:xfrm>
          <a:prstGeom prst="rect">
            <a:avLst/>
          </a:prstGeom>
        </p:spPr>
      </p:pic>
      <p:pic>
        <p:nvPicPr>
          <p:cNvPr id="414" name="picture 414"/>
          <p:cNvPicPr>
            <a:picLocks noChangeAspect="1"/>
          </p:cNvPicPr>
          <p:nvPr/>
        </p:nvPicPr>
        <p:blipFill>
          <a:blip r:embed="rId5"/>
          <a:stretch>
            <a:fillRect/>
          </a:stretch>
        </p:blipFill>
        <p:spPr>
          <a:xfrm rot="21600000">
            <a:off x="8136635" y="4639804"/>
            <a:ext cx="48225" cy="182697"/>
          </a:xfrm>
          <a:prstGeom prst="rect">
            <a:avLst/>
          </a:prstGeom>
        </p:spPr>
      </p:pic>
      <p:pic>
        <p:nvPicPr>
          <p:cNvPr id="416" name="picture 416"/>
          <p:cNvPicPr>
            <a:picLocks noChangeAspect="1"/>
          </p:cNvPicPr>
          <p:nvPr/>
        </p:nvPicPr>
        <p:blipFill>
          <a:blip r:embed="rId2"/>
          <a:stretch>
            <a:fillRect/>
          </a:stretch>
        </p:blipFill>
        <p:spPr>
          <a:xfrm rot="21600000">
            <a:off x="8018946" y="4659885"/>
            <a:ext cx="111593" cy="107643"/>
          </a:xfrm>
          <a:prstGeom prst="rect">
            <a:avLst/>
          </a:prstGeom>
        </p:spPr>
      </p:pic>
      <p:pic>
        <p:nvPicPr>
          <p:cNvPr id="418" name="picture 418"/>
          <p:cNvPicPr>
            <a:picLocks noChangeAspect="1"/>
          </p:cNvPicPr>
          <p:nvPr/>
        </p:nvPicPr>
        <p:blipFill>
          <a:blip r:embed="rId5"/>
          <a:stretch>
            <a:fillRect/>
          </a:stretch>
        </p:blipFill>
        <p:spPr>
          <a:xfrm rot="21600000">
            <a:off x="5659501" y="4639804"/>
            <a:ext cx="48225" cy="182697"/>
          </a:xfrm>
          <a:prstGeom prst="rect">
            <a:avLst/>
          </a:prstGeom>
        </p:spPr>
      </p:pic>
      <p:pic>
        <p:nvPicPr>
          <p:cNvPr id="420" name="picture 420"/>
          <p:cNvPicPr>
            <a:picLocks noChangeAspect="1"/>
          </p:cNvPicPr>
          <p:nvPr/>
        </p:nvPicPr>
        <p:blipFill>
          <a:blip r:embed="rId2"/>
          <a:stretch>
            <a:fillRect/>
          </a:stretch>
        </p:blipFill>
        <p:spPr>
          <a:xfrm rot="21600000">
            <a:off x="5541811" y="4659885"/>
            <a:ext cx="111593" cy="107643"/>
          </a:xfrm>
          <a:prstGeom prst="rect">
            <a:avLst/>
          </a:prstGeom>
        </p:spPr>
      </p:pic>
      <p:sp>
        <p:nvSpPr>
          <p:cNvPr id="422" name="textbox 422"/>
          <p:cNvSpPr/>
          <p:nvPr/>
        </p:nvSpPr>
        <p:spPr>
          <a:xfrm>
            <a:off x="377712" y="4493641"/>
            <a:ext cx="1358264" cy="2143760"/>
          </a:xfrm>
          <a:prstGeom prst="rect">
            <a:avLst/>
          </a:prstGeom>
        </p:spPr>
        <p:txBody>
          <a:bodyPr vert="horz" wrap="square" lIns="0" tIns="0" rIns="0" bIns="0"/>
          <a:lstStyle/>
          <a:p>
            <a:pPr algn="l" rtl="0" eaLnBrk="0">
              <a:lnSpc>
                <a:spcPct val="86000"/>
              </a:lnSpc>
            </a:pPr>
            <a:endParaRPr lang="en-US" altLang="en-US" sz="100" dirty="0"/>
          </a:p>
          <a:p>
            <a:pPr marL="177165" algn="l" rtl="0" eaLnBrk="0">
              <a:lnSpc>
                <a:spcPct val="90000"/>
              </a:lnSpc>
              <a:tabLst>
                <a:tab pos="288925"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a:t>
            </a:r>
            <a:endParaRPr lang="en-US" altLang="en-US" sz="1200" dirty="0"/>
          </a:p>
          <a:p>
            <a:pPr marL="106680" algn="l" rtl="0" eaLnBrk="0">
              <a:lnSpc>
                <a:spcPct val="98000"/>
              </a:lnSpc>
              <a:spcBef>
                <a:spcPts val="945"/>
              </a:spcBef>
              <a:tabLst>
                <a:tab pos="218440"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CPS</a:t>
            </a:r>
            <a:r>
              <a:rPr sz="1200"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数字孪生</a:t>
            </a:r>
            <a:endParaRPr lang="en-US" altLang="en-US" sz="1200" dirty="0"/>
          </a:p>
          <a:p>
            <a:pPr marL="12700" algn="l" rtl="0" eaLnBrk="0">
              <a:lnSpc>
                <a:spcPct val="98000"/>
              </a:lnSpc>
              <a:spcBef>
                <a:spcPts val="890"/>
              </a:spcBef>
              <a:tabLst>
                <a:tab pos="123825"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以市场推动研发</a:t>
            </a:r>
            <a:endParaRPr lang="en-US" altLang="en-US" sz="1200" dirty="0"/>
          </a:p>
          <a:p>
            <a:pPr marL="12700" algn="l" rtl="0" eaLnBrk="0">
              <a:lnSpc>
                <a:spcPct val="97000"/>
              </a:lnSpc>
              <a:spcBef>
                <a:spcPts val="1005"/>
              </a:spcBef>
              <a:tabLst>
                <a:tab pos="123825"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以需求推动生产</a:t>
            </a:r>
            <a:endParaRPr lang="en-US" altLang="en-US" sz="1200" dirty="0"/>
          </a:p>
          <a:p>
            <a:pPr marL="259080" algn="l" rtl="0" eaLnBrk="0">
              <a:lnSpc>
                <a:spcPct val="97000"/>
              </a:lnSpc>
              <a:spcBef>
                <a:spcPts val="910"/>
              </a:spcBef>
              <a:tabLst>
                <a:tab pos="370840"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工商协同</a:t>
            </a:r>
            <a:endParaRPr lang="en-US" altLang="en-US" sz="1200" dirty="0"/>
          </a:p>
          <a:p>
            <a:pPr algn="l" rtl="0" eaLnBrk="0">
              <a:lnSpc>
                <a:spcPct val="126000"/>
              </a:lnSpc>
            </a:pPr>
            <a:endParaRPr lang="en-US" altLang="en-US" sz="1000" dirty="0"/>
          </a:p>
          <a:p>
            <a:pPr algn="l" rtl="0" eaLnBrk="0">
              <a:lnSpc>
                <a:spcPct val="127000"/>
              </a:lnSpc>
            </a:pPr>
            <a:endParaRPr lang="en-US" altLang="en-US" sz="1000" dirty="0"/>
          </a:p>
          <a:p>
            <a:pPr algn="l" rtl="0" eaLnBrk="0">
              <a:lnSpc>
                <a:spcPct val="105000"/>
              </a:lnSpc>
            </a:pPr>
            <a:endParaRPr lang="en-US" altLang="en-US" sz="500" dirty="0"/>
          </a:p>
          <a:p>
            <a:pPr marL="218440" algn="l" rtl="0" eaLnBrk="0">
              <a:lnSpc>
                <a:spcPct val="93000"/>
              </a:lnSpc>
              <a:spcBef>
                <a:spcPts val="5"/>
              </a:spcBef>
            </a:pPr>
            <a:r>
              <a:rPr sz="2100" b="1"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工业企业</a:t>
            </a:r>
            <a:endParaRPr lang="en-US" altLang="en-US" sz="2100" dirty="0"/>
          </a:p>
        </p:txBody>
      </p:sp>
      <p:pic>
        <p:nvPicPr>
          <p:cNvPr id="424" name="picture 424"/>
          <p:cNvPicPr>
            <a:picLocks noChangeAspect="1"/>
          </p:cNvPicPr>
          <p:nvPr/>
        </p:nvPicPr>
        <p:blipFill>
          <a:blip r:embed="rId3"/>
          <a:stretch>
            <a:fillRect/>
          </a:stretch>
        </p:blipFill>
        <p:spPr>
          <a:xfrm rot="21600000">
            <a:off x="637300" y="5695011"/>
            <a:ext cx="111593" cy="107643"/>
          </a:xfrm>
          <a:prstGeom prst="rect">
            <a:avLst/>
          </a:prstGeom>
        </p:spPr>
      </p:pic>
      <p:pic>
        <p:nvPicPr>
          <p:cNvPr id="426" name="picture 426"/>
          <p:cNvPicPr>
            <a:picLocks noChangeAspect="1"/>
          </p:cNvPicPr>
          <p:nvPr/>
        </p:nvPicPr>
        <p:blipFill>
          <a:blip r:embed="rId2"/>
          <a:stretch>
            <a:fillRect/>
          </a:stretch>
        </p:blipFill>
        <p:spPr>
          <a:xfrm rot="21600000">
            <a:off x="390412" y="5402072"/>
            <a:ext cx="111593" cy="107643"/>
          </a:xfrm>
          <a:prstGeom prst="rect">
            <a:avLst/>
          </a:prstGeom>
        </p:spPr>
      </p:pic>
      <p:pic>
        <p:nvPicPr>
          <p:cNvPr id="428" name="picture 428"/>
          <p:cNvPicPr>
            <a:picLocks noChangeAspect="1"/>
          </p:cNvPicPr>
          <p:nvPr/>
        </p:nvPicPr>
        <p:blipFill>
          <a:blip r:embed="rId2"/>
          <a:stretch>
            <a:fillRect/>
          </a:stretch>
        </p:blipFill>
        <p:spPr>
          <a:xfrm rot="21600000">
            <a:off x="390412" y="5097272"/>
            <a:ext cx="111593" cy="107643"/>
          </a:xfrm>
          <a:prstGeom prst="rect">
            <a:avLst/>
          </a:prstGeom>
        </p:spPr>
      </p:pic>
      <p:pic>
        <p:nvPicPr>
          <p:cNvPr id="430" name="picture 430"/>
          <p:cNvPicPr>
            <a:picLocks noChangeAspect="1"/>
          </p:cNvPicPr>
          <p:nvPr/>
        </p:nvPicPr>
        <p:blipFill>
          <a:blip r:embed="rId2"/>
          <a:stretch>
            <a:fillRect/>
          </a:stretch>
        </p:blipFill>
        <p:spPr>
          <a:xfrm rot="21600000">
            <a:off x="484900" y="4804664"/>
            <a:ext cx="111593" cy="107643"/>
          </a:xfrm>
          <a:prstGeom prst="rect">
            <a:avLst/>
          </a:prstGeom>
        </p:spPr>
      </p:pic>
      <p:pic>
        <p:nvPicPr>
          <p:cNvPr id="432" name="picture 432"/>
          <p:cNvPicPr>
            <a:picLocks noChangeAspect="1"/>
          </p:cNvPicPr>
          <p:nvPr/>
        </p:nvPicPr>
        <p:blipFill>
          <a:blip r:embed="rId2"/>
          <a:stretch>
            <a:fillRect/>
          </a:stretch>
        </p:blipFill>
        <p:spPr>
          <a:xfrm rot="21600000">
            <a:off x="555309" y="4506341"/>
            <a:ext cx="111593" cy="107643"/>
          </a:xfrm>
          <a:prstGeom prst="rect">
            <a:avLst/>
          </a:prstGeom>
        </p:spPr>
      </p:pic>
      <p:sp>
        <p:nvSpPr>
          <p:cNvPr id="434" name="textbox 434"/>
          <p:cNvSpPr/>
          <p:nvPr/>
        </p:nvSpPr>
        <p:spPr>
          <a:xfrm>
            <a:off x="3039522" y="4478387"/>
            <a:ext cx="1130935" cy="2159635"/>
          </a:xfrm>
          <a:prstGeom prst="rect">
            <a:avLst/>
          </a:prstGeom>
        </p:spPr>
        <p:txBody>
          <a:bodyPr vert="horz" wrap="square" lIns="0" tIns="0" rIns="0" bIns="0"/>
          <a:lstStyle/>
          <a:p>
            <a:pPr algn="l" rtl="0" eaLnBrk="0">
              <a:lnSpc>
                <a:spcPct val="83000"/>
              </a:lnSpc>
            </a:pPr>
            <a:endParaRPr lang="en-US" altLang="en-US" sz="100" dirty="0"/>
          </a:p>
          <a:p>
            <a:pPr marL="50165" algn="l" rtl="0" eaLnBrk="0">
              <a:lnSpc>
                <a:spcPts val="1440"/>
              </a:lnSpc>
              <a:tabLst>
                <a:tab pos="160655" algn="l"/>
              </a:tabLst>
            </a:pPr>
            <a:r>
              <a:rPr sz="1200" kern="0" spc="0" dirty="0">
                <a:solidFill>
                  <a:srgbClr val="000000">
                    <a:alpha val="100000"/>
                  </a:srgbClr>
                </a:solidFill>
                <a:latin typeface="Wingdings" panose="05000000000000000000"/>
                <a:ea typeface="Wingdings" panose="05000000000000000000"/>
                <a:cs typeface="Wingdings" panose="05000000000000000000"/>
              </a:rPr>
              <a:t>	</a:t>
            </a:r>
            <a:r>
              <a:rPr sz="1000" kern="0" spc="-10" dirty="0">
                <a:solidFill>
                  <a:srgbClr val="000000">
                    <a:alpha val="100000"/>
                  </a:srgbClr>
                </a:solidFill>
                <a:latin typeface="Arial" panose="020B0704020202020204"/>
                <a:ea typeface="Arial" panose="020B0704020202020204"/>
                <a:cs typeface="Arial" panose="020B0704020202020204"/>
              </a:rPr>
              <a:t>  </a:t>
            </a:r>
            <a:endParaRPr lang="en-US" altLang="en-US" sz="1000" dirty="0"/>
          </a:p>
          <a:p>
            <a:pPr marL="50165" algn="l" rtl="0" eaLnBrk="0">
              <a:lnSpc>
                <a:spcPct val="98000"/>
              </a:lnSpc>
              <a:spcBef>
                <a:spcPts val="925"/>
              </a:spcBef>
              <a:tabLst>
                <a:tab pos="160655"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市场感知</a:t>
            </a:r>
            <a:endParaRPr lang="en-US" altLang="en-US" sz="1200" dirty="0"/>
          </a:p>
          <a:p>
            <a:pPr marL="50165" algn="l" rtl="0" eaLnBrk="0">
              <a:lnSpc>
                <a:spcPct val="97000"/>
              </a:lnSpc>
              <a:spcBef>
                <a:spcPts val="910"/>
              </a:spcBef>
              <a:tabLst>
                <a:tab pos="160655"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专卖管理</a:t>
            </a:r>
            <a:endParaRPr lang="en-US" altLang="en-US" sz="1200" dirty="0"/>
          </a:p>
          <a:p>
            <a:pPr marL="50165" algn="l" rtl="0" eaLnBrk="0">
              <a:lnSpc>
                <a:spcPct val="98000"/>
              </a:lnSpc>
              <a:spcBef>
                <a:spcPts val="990"/>
              </a:spcBef>
              <a:tabLst>
                <a:tab pos="160655"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产品追溯</a:t>
            </a:r>
            <a:endParaRPr lang="en-US" altLang="en-US" sz="1200" dirty="0"/>
          </a:p>
          <a:p>
            <a:pPr marL="50165" algn="l" rtl="0" eaLnBrk="0">
              <a:lnSpc>
                <a:spcPct val="97000"/>
              </a:lnSpc>
              <a:spcBef>
                <a:spcPts val="910"/>
              </a:spcBef>
              <a:tabLst>
                <a:tab pos="160655"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智慧营销</a:t>
            </a:r>
            <a:endParaRPr lang="en-US" altLang="en-US" sz="1200" dirty="0"/>
          </a:p>
          <a:p>
            <a:pPr marL="50165" algn="l" rtl="0" eaLnBrk="0">
              <a:lnSpc>
                <a:spcPct val="98000"/>
              </a:lnSpc>
              <a:spcBef>
                <a:spcPts val="990"/>
              </a:spcBef>
              <a:tabLst>
                <a:tab pos="160655"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智慧物流</a:t>
            </a:r>
            <a:endParaRPr lang="en-US" altLang="en-US" sz="1200" dirty="0"/>
          </a:p>
          <a:p>
            <a:pPr algn="l" rtl="0" eaLnBrk="0">
              <a:lnSpc>
                <a:spcPct val="104000"/>
              </a:lnSpc>
            </a:pPr>
            <a:endParaRPr lang="en-US" altLang="en-US" sz="1000" dirty="0"/>
          </a:p>
          <a:p>
            <a:pPr marL="12700" algn="l" rtl="0" eaLnBrk="0">
              <a:lnSpc>
                <a:spcPct val="94000"/>
              </a:lnSpc>
            </a:pPr>
            <a:r>
              <a:rPr sz="2100" b="1"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商业企业</a:t>
            </a:r>
            <a:endParaRPr lang="en-US" altLang="en-US" sz="2100" dirty="0"/>
          </a:p>
        </p:txBody>
      </p:sp>
      <p:pic>
        <p:nvPicPr>
          <p:cNvPr id="436" name="picture 436"/>
          <p:cNvPicPr>
            <a:picLocks noChangeAspect="1"/>
          </p:cNvPicPr>
          <p:nvPr/>
        </p:nvPicPr>
        <p:blipFill>
          <a:blip r:embed="rId3"/>
          <a:stretch>
            <a:fillRect/>
          </a:stretch>
        </p:blipFill>
        <p:spPr>
          <a:xfrm rot="21600000">
            <a:off x="3089695" y="5999811"/>
            <a:ext cx="111593" cy="107643"/>
          </a:xfrm>
          <a:prstGeom prst="rect">
            <a:avLst/>
          </a:prstGeom>
        </p:spPr>
      </p:pic>
      <p:pic>
        <p:nvPicPr>
          <p:cNvPr id="438" name="picture 438"/>
          <p:cNvPicPr>
            <a:picLocks noChangeAspect="1"/>
          </p:cNvPicPr>
          <p:nvPr/>
        </p:nvPicPr>
        <p:blipFill>
          <a:blip r:embed="rId3"/>
          <a:stretch>
            <a:fillRect/>
          </a:stretch>
        </p:blipFill>
        <p:spPr>
          <a:xfrm rot="21600000">
            <a:off x="3089695" y="5695011"/>
            <a:ext cx="111593" cy="107643"/>
          </a:xfrm>
          <a:prstGeom prst="rect">
            <a:avLst/>
          </a:prstGeom>
        </p:spPr>
      </p:pic>
      <p:pic>
        <p:nvPicPr>
          <p:cNvPr id="440" name="picture 440"/>
          <p:cNvPicPr>
            <a:picLocks noChangeAspect="1"/>
          </p:cNvPicPr>
          <p:nvPr/>
        </p:nvPicPr>
        <p:blipFill>
          <a:blip r:embed="rId2"/>
          <a:stretch>
            <a:fillRect/>
          </a:stretch>
        </p:blipFill>
        <p:spPr>
          <a:xfrm rot="21600000">
            <a:off x="3089695" y="5402072"/>
            <a:ext cx="111593" cy="107643"/>
          </a:xfrm>
          <a:prstGeom prst="rect">
            <a:avLst/>
          </a:prstGeom>
        </p:spPr>
      </p:pic>
      <p:pic>
        <p:nvPicPr>
          <p:cNvPr id="442" name="picture 442"/>
          <p:cNvPicPr>
            <a:picLocks noChangeAspect="1"/>
          </p:cNvPicPr>
          <p:nvPr/>
        </p:nvPicPr>
        <p:blipFill>
          <a:blip r:embed="rId2"/>
          <a:stretch>
            <a:fillRect/>
          </a:stretch>
        </p:blipFill>
        <p:spPr>
          <a:xfrm rot="21600000">
            <a:off x="3089695" y="5097272"/>
            <a:ext cx="111593" cy="107643"/>
          </a:xfrm>
          <a:prstGeom prst="rect">
            <a:avLst/>
          </a:prstGeom>
        </p:spPr>
      </p:pic>
      <p:pic>
        <p:nvPicPr>
          <p:cNvPr id="444" name="picture 444"/>
          <p:cNvPicPr>
            <a:picLocks noChangeAspect="1"/>
          </p:cNvPicPr>
          <p:nvPr/>
        </p:nvPicPr>
        <p:blipFill>
          <a:blip r:embed="rId2"/>
          <a:stretch>
            <a:fillRect/>
          </a:stretch>
        </p:blipFill>
        <p:spPr>
          <a:xfrm rot="21600000">
            <a:off x="3089695" y="4804664"/>
            <a:ext cx="111593" cy="107643"/>
          </a:xfrm>
          <a:prstGeom prst="rect">
            <a:avLst/>
          </a:prstGeom>
        </p:spPr>
      </p:pic>
      <p:pic>
        <p:nvPicPr>
          <p:cNvPr id="446" name="picture 446"/>
          <p:cNvPicPr>
            <a:picLocks noChangeAspect="1"/>
          </p:cNvPicPr>
          <p:nvPr/>
        </p:nvPicPr>
        <p:blipFill>
          <a:blip r:embed="rId5"/>
          <a:stretch>
            <a:fillRect/>
          </a:stretch>
        </p:blipFill>
        <p:spPr>
          <a:xfrm rot="21600000">
            <a:off x="3207385" y="4491087"/>
            <a:ext cx="48225" cy="182697"/>
          </a:xfrm>
          <a:prstGeom prst="rect">
            <a:avLst/>
          </a:prstGeom>
        </p:spPr>
      </p:pic>
      <p:pic>
        <p:nvPicPr>
          <p:cNvPr id="448" name="picture 448"/>
          <p:cNvPicPr>
            <a:picLocks noChangeAspect="1"/>
          </p:cNvPicPr>
          <p:nvPr/>
        </p:nvPicPr>
        <p:blipFill>
          <a:blip r:embed="rId2"/>
          <a:stretch>
            <a:fillRect/>
          </a:stretch>
        </p:blipFill>
        <p:spPr>
          <a:xfrm rot="21600000">
            <a:off x="3089695" y="4511168"/>
            <a:ext cx="111593" cy="107643"/>
          </a:xfrm>
          <a:prstGeom prst="rect">
            <a:avLst/>
          </a:prstGeom>
        </p:spPr>
      </p:pic>
      <p:sp>
        <p:nvSpPr>
          <p:cNvPr id="450" name="textbox 450"/>
          <p:cNvSpPr/>
          <p:nvPr/>
        </p:nvSpPr>
        <p:spPr>
          <a:xfrm>
            <a:off x="1062427" y="489609"/>
            <a:ext cx="2155189" cy="410844"/>
          </a:xfrm>
          <a:prstGeom prst="rect">
            <a:avLst/>
          </a:prstGeom>
        </p:spPr>
        <p:txBody>
          <a:bodyPr vert="horz" wrap="square" lIns="0" tIns="0" rIns="0" bIns="0"/>
          <a:lstStyle/>
          <a:p>
            <a:pPr algn="l" rtl="0" eaLnBrk="0">
              <a:lnSpc>
                <a:spcPct val="72000"/>
              </a:lnSpc>
            </a:pPr>
            <a:endParaRPr lang="en-US" altLang="en-US" sz="100" dirty="0"/>
          </a:p>
          <a:p>
            <a:pPr marL="12700" algn="l" rtl="0" eaLnBrk="0">
              <a:lnSpc>
                <a:spcPct val="94000"/>
              </a:lnSpc>
            </a:pP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endParaRPr lang="en-US" altLang="en-US" sz="27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2" name="picture 452"/>
          <p:cNvPicPr>
            <a:picLocks noChangeAspect="1"/>
          </p:cNvPicPr>
          <p:nvPr/>
        </p:nvPicPr>
        <p:blipFill>
          <a:blip r:embed="rId1"/>
          <a:stretch>
            <a:fillRect/>
          </a:stretch>
        </p:blipFill>
        <p:spPr>
          <a:xfrm rot="21600000">
            <a:off x="0" y="0"/>
            <a:ext cx="12192000" cy="6857998"/>
          </a:xfrm>
          <a:prstGeom prst="rect">
            <a:avLst/>
          </a:prstGeom>
        </p:spPr>
      </p:pic>
      <p:sp>
        <p:nvSpPr>
          <p:cNvPr id="454" name="textbox 454"/>
          <p:cNvSpPr/>
          <p:nvPr/>
        </p:nvSpPr>
        <p:spPr>
          <a:xfrm>
            <a:off x="8388464" y="4179158"/>
            <a:ext cx="3331845" cy="969644"/>
          </a:xfrm>
          <a:prstGeom prst="rect">
            <a:avLst/>
          </a:prstGeom>
        </p:spPr>
        <p:txBody>
          <a:bodyPr vert="horz" wrap="square" lIns="0" tIns="0" rIns="0" bIns="0"/>
          <a:lstStyle/>
          <a:p>
            <a:pPr algn="l" rtl="0" eaLnBrk="0">
              <a:lnSpc>
                <a:spcPct val="83000"/>
              </a:lnSpc>
            </a:pPr>
            <a:endParaRPr lang="en-US" altLang="en-US" sz="100" dirty="0"/>
          </a:p>
          <a:p>
            <a:pPr marL="15875" algn="l" rtl="0" eaLnBrk="0">
              <a:lnSpc>
                <a:spcPct val="95000"/>
              </a:lnSpc>
            </a:pP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烟叶配混、变形加工、加潮干燥、加料加香等工艺数据</a:t>
            </a:r>
            <a:endParaRPr lang="en-US" altLang="en-US" sz="800" dirty="0"/>
          </a:p>
          <a:p>
            <a:pPr marL="12700" indent="3175" algn="l" rtl="0" eaLnBrk="0">
              <a:lnSpc>
                <a:spcPct val="133000"/>
              </a:lnSpc>
              <a:spcBef>
                <a:spcPts val="720"/>
              </a:spcBef>
            </a:pPr>
            <a:r>
              <a:rPr sz="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烟丝配送、烟条成型、烟条分切、刈接</a:t>
            </a:r>
            <a:r>
              <a:rPr sz="8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、烟刉包装  刊小包、条包刋、 装刌 </a:t>
            </a: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等工艺数据</a:t>
            </a:r>
            <a:endParaRPr lang="en-US" altLang="en-US" sz="800" dirty="0"/>
          </a:p>
          <a:p>
            <a:pPr marL="15875" algn="l" rtl="0" eaLnBrk="0">
              <a:lnSpc>
                <a:spcPct val="87000"/>
              </a:lnSpc>
              <a:spcBef>
                <a:spcPts val="710"/>
              </a:spcBef>
            </a:pPr>
            <a:r>
              <a:rPr sz="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丝束刍包、丝束刎刏、刐刑</a:t>
            </a: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刍松、成型纸划刓、卷制、刔刕刖粘合列干、</a:t>
            </a:r>
            <a:endParaRPr lang="en-US" altLang="en-US" sz="800" dirty="0"/>
          </a:p>
          <a:p>
            <a:pPr marL="13335" algn="l" rtl="0" eaLnBrk="0">
              <a:lnSpc>
                <a:spcPts val="1705"/>
              </a:lnSpc>
            </a:pPr>
            <a:r>
              <a:rPr sz="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切刘、装则</a:t>
            </a:r>
            <a:endParaRPr lang="en-US" altLang="en-US" sz="800" dirty="0"/>
          </a:p>
        </p:txBody>
      </p:sp>
      <p:sp>
        <p:nvSpPr>
          <p:cNvPr id="456" name="textbox 456"/>
          <p:cNvSpPr/>
          <p:nvPr/>
        </p:nvSpPr>
        <p:spPr>
          <a:xfrm>
            <a:off x="7112234" y="1831817"/>
            <a:ext cx="3430270" cy="76454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6000"/>
              </a:lnSpc>
            </a:pPr>
            <a:r>
              <a:rPr sz="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含梗率、含叶率、含</a:t>
            </a: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水率、叶丝宽、温度、湿度、质量检测等数据</a:t>
            </a:r>
            <a:endParaRPr lang="en-US" altLang="en-US" sz="800" dirty="0"/>
          </a:p>
          <a:p>
            <a:pPr marL="12700" algn="l" rtl="0" eaLnBrk="0">
              <a:lnSpc>
                <a:spcPct val="96000"/>
              </a:lnSpc>
              <a:spcBef>
                <a:spcPts val="780"/>
              </a:spcBef>
            </a:pPr>
            <a:r>
              <a:rPr sz="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烟丝消耗、嘴棒消耗、水</a:t>
            </a: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松纸消耗、成品率、废品率、质量检测等数据</a:t>
            </a:r>
            <a:endParaRPr lang="en-US" altLang="en-US" sz="800" dirty="0"/>
          </a:p>
          <a:p>
            <a:pPr algn="l" rtl="0" eaLnBrk="0">
              <a:lnSpc>
                <a:spcPct val="112000"/>
              </a:lnSpc>
            </a:pPr>
            <a:endParaRPr lang="en-US" altLang="en-US" sz="500" dirty="0"/>
          </a:p>
          <a:p>
            <a:pPr marL="12700" algn="l" rtl="0" eaLnBrk="0">
              <a:lnSpc>
                <a:spcPct val="131000"/>
              </a:lnSpc>
              <a:spcBef>
                <a:spcPts val="5"/>
              </a:spcBef>
            </a:pPr>
            <a:r>
              <a:rPr sz="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小包纸消耗、条包纸消耗</a:t>
            </a: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、条透纸消耗、成品率、废品率、质量检测等数据 </a:t>
            </a:r>
            <a:r>
              <a:rPr sz="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纤维丝束消耗、吸阻、粘</a:t>
            </a: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合剂消耗、成品率、废品率、质量检测等数据</a:t>
            </a:r>
            <a:endParaRPr lang="en-US" altLang="en-US" sz="800" dirty="0"/>
          </a:p>
        </p:txBody>
      </p:sp>
      <p:sp>
        <p:nvSpPr>
          <p:cNvPr id="458" name="textbox 458"/>
          <p:cNvSpPr/>
          <p:nvPr/>
        </p:nvSpPr>
        <p:spPr>
          <a:xfrm>
            <a:off x="3697337" y="1783999"/>
            <a:ext cx="2464435" cy="1015364"/>
          </a:xfrm>
          <a:prstGeom prst="rect">
            <a:avLst/>
          </a:prstGeom>
        </p:spPr>
        <p:txBody>
          <a:bodyPr vert="horz" wrap="square" lIns="0" tIns="0" rIns="0" bIns="0"/>
          <a:lstStyle/>
          <a:p>
            <a:pPr algn="l" rtl="0" eaLnBrk="0">
              <a:lnSpc>
                <a:spcPct val="84000"/>
              </a:lnSpc>
            </a:pPr>
            <a:endParaRPr lang="en-US" altLang="en-US" sz="100" dirty="0"/>
          </a:p>
          <a:p>
            <a:pPr marL="267970" algn="l" rtl="0" eaLnBrk="0">
              <a:lnSpc>
                <a:spcPct val="96000"/>
              </a:lnSpc>
            </a:pPr>
            <a:r>
              <a:rPr sz="9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制丝生产 ·</a:t>
            </a:r>
            <a:endParaRPr lang="en-US" altLang="en-US" sz="900" dirty="0"/>
          </a:p>
          <a:p>
            <a:pPr marL="264160" algn="l" rtl="0" eaLnBrk="0">
              <a:lnSpc>
                <a:spcPts val="1800"/>
              </a:lnSpc>
            </a:pPr>
            <a:r>
              <a:rPr sz="9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卷接生产 ·</a:t>
            </a:r>
            <a:endParaRPr lang="en-US" altLang="en-US" sz="900" dirty="0"/>
          </a:p>
          <a:p>
            <a:pPr marL="265430" algn="l" rtl="0" eaLnBrk="0">
              <a:lnSpc>
                <a:spcPts val="1800"/>
              </a:lnSpc>
            </a:pPr>
            <a:r>
              <a:rPr sz="9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包装生产 ·</a:t>
            </a:r>
            <a:endParaRPr lang="en-US" altLang="en-US" sz="900" dirty="0"/>
          </a:p>
          <a:p>
            <a:pPr marL="12700" algn="l" rtl="0" eaLnBrk="0">
              <a:lnSpc>
                <a:spcPct val="94000"/>
              </a:lnSpc>
              <a:spcBef>
                <a:spcPts val="760"/>
              </a:spcBef>
            </a:pPr>
            <a:r>
              <a:rPr sz="900" b="1"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成型嘴棒生产 ·</a:t>
            </a:r>
            <a:endParaRPr lang="en-US" altLang="en-US" sz="900" dirty="0"/>
          </a:p>
          <a:p>
            <a:pPr algn="r" rtl="0" eaLnBrk="0">
              <a:lnSpc>
                <a:spcPct val="95000"/>
              </a:lnSpc>
              <a:spcBef>
                <a:spcPts val="10"/>
              </a:spcBef>
            </a:pPr>
            <a:r>
              <a:rPr sz="12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卷烟制造</a:t>
            </a:r>
            <a:endParaRPr lang="en-US" altLang="en-US" sz="1200" dirty="0"/>
          </a:p>
        </p:txBody>
      </p:sp>
      <p:sp>
        <p:nvSpPr>
          <p:cNvPr id="460" name="textbox 460"/>
          <p:cNvSpPr/>
          <p:nvPr/>
        </p:nvSpPr>
        <p:spPr>
          <a:xfrm>
            <a:off x="9112974" y="5597342"/>
            <a:ext cx="2620010" cy="691515"/>
          </a:xfrm>
          <a:prstGeom prst="rect">
            <a:avLst/>
          </a:prstGeom>
        </p:spPr>
        <p:txBody>
          <a:bodyPr vert="horz" wrap="square" lIns="0" tIns="0" rIns="0" bIns="0"/>
          <a:lstStyle/>
          <a:p>
            <a:pPr algn="l" rtl="0" eaLnBrk="0">
              <a:lnSpc>
                <a:spcPct val="83000"/>
              </a:lnSpc>
            </a:pPr>
            <a:endParaRPr lang="en-US" altLang="en-US" sz="100" dirty="0"/>
          </a:p>
          <a:p>
            <a:pPr marL="15875" algn="l" rtl="0" eaLnBrk="0">
              <a:lnSpc>
                <a:spcPct val="96000"/>
              </a:lnSpc>
            </a:pPr>
            <a:r>
              <a:rPr sz="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烟丝、刚香料配创等数据</a:t>
            </a:r>
            <a:endParaRPr lang="en-US" altLang="en-US" sz="800" dirty="0"/>
          </a:p>
          <a:p>
            <a:pPr marL="12700" indent="3175" algn="l" rtl="0" eaLnBrk="0">
              <a:lnSpc>
                <a:spcPct val="126000"/>
              </a:lnSpc>
              <a:spcBef>
                <a:spcPts val="525"/>
              </a:spcBef>
            </a:pP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包装纸、透刜纸、初刞、嘴棒刟删刡品刢刣判別数据等数 </a:t>
            </a: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据</a:t>
            </a:r>
            <a:endParaRPr lang="en-US" altLang="en-US" sz="800" dirty="0"/>
          </a:p>
          <a:p>
            <a:pPr algn="l" rtl="0" eaLnBrk="0">
              <a:lnSpc>
                <a:spcPct val="126000"/>
              </a:lnSpc>
            </a:pPr>
            <a:endParaRPr lang="en-US" altLang="en-US" sz="300" dirty="0"/>
          </a:p>
          <a:p>
            <a:pPr marL="15875" algn="l" rtl="0" eaLnBrk="0">
              <a:lnSpc>
                <a:spcPct val="96000"/>
              </a:lnSpc>
            </a:pP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烟刉、小包、条则刟刦宽刧数据、刨利含量等数据</a:t>
            </a:r>
            <a:endParaRPr lang="en-US" altLang="en-US" sz="800" dirty="0"/>
          </a:p>
        </p:txBody>
      </p:sp>
      <p:sp>
        <p:nvSpPr>
          <p:cNvPr id="462" name="textbox 462"/>
          <p:cNvSpPr/>
          <p:nvPr/>
        </p:nvSpPr>
        <p:spPr>
          <a:xfrm>
            <a:off x="1019336" y="489833"/>
            <a:ext cx="4349750" cy="386079"/>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1000"/>
              </a:lnSpc>
            </a:pPr>
            <a:r>
              <a:rPr sz="2600" b="1" kern="0" spc="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产品数字化—数字化管理架构</a:t>
            </a:r>
            <a:endParaRPr lang="en-US" altLang="en-US" sz="2600" dirty="0"/>
          </a:p>
        </p:txBody>
      </p:sp>
      <p:sp>
        <p:nvSpPr>
          <p:cNvPr id="464" name="textbox 464"/>
          <p:cNvSpPr/>
          <p:nvPr/>
        </p:nvSpPr>
        <p:spPr>
          <a:xfrm>
            <a:off x="7707185" y="2931002"/>
            <a:ext cx="1295400" cy="99568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6000"/>
              </a:lnSpc>
            </a:pPr>
            <a:r>
              <a:rPr sz="8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8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8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设备温度</a:t>
            </a:r>
            <a:endParaRPr lang="en-US" altLang="en-US" sz="800" dirty="0"/>
          </a:p>
          <a:p>
            <a:pPr marL="12700" algn="l" rtl="0" eaLnBrk="0">
              <a:lnSpc>
                <a:spcPct val="87000"/>
              </a:lnSpc>
              <a:spcBef>
                <a:spcPts val="485"/>
              </a:spcBef>
            </a:pPr>
            <a:r>
              <a:rPr sz="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水电气消耗</a:t>
            </a:r>
            <a:endParaRPr lang="en-US" altLang="en-US" sz="800" dirty="0"/>
          </a:p>
          <a:p>
            <a:pPr marL="12700" algn="l" rtl="0" eaLnBrk="0">
              <a:lnSpc>
                <a:spcPts val="1295"/>
              </a:lnSpc>
            </a:pPr>
            <a:r>
              <a:rPr sz="8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8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8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设备状态</a:t>
            </a:r>
            <a:endParaRPr lang="en-US" altLang="en-US" sz="800" dirty="0"/>
          </a:p>
          <a:p>
            <a:pPr marL="12700" algn="l" rtl="0" eaLnBrk="0">
              <a:lnSpc>
                <a:spcPct val="87000"/>
              </a:lnSpc>
              <a:spcBef>
                <a:spcPts val="500"/>
              </a:spcBef>
            </a:pPr>
            <a:r>
              <a:rPr sz="8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8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8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运行时长</a:t>
            </a:r>
            <a:endParaRPr lang="en-US" altLang="en-US" sz="800" dirty="0"/>
          </a:p>
          <a:p>
            <a:pPr marL="12700" algn="l" rtl="0" eaLnBrk="0">
              <a:lnSpc>
                <a:spcPts val="1345"/>
              </a:lnSpc>
            </a:pPr>
            <a:r>
              <a:rPr sz="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停机时长</a:t>
            </a:r>
            <a:endParaRPr lang="en-US" altLang="en-US" sz="800" dirty="0"/>
          </a:p>
          <a:p>
            <a:pPr algn="l" rtl="0" eaLnBrk="0">
              <a:lnSpc>
                <a:spcPct val="105000"/>
              </a:lnSpc>
            </a:pPr>
            <a:endParaRPr lang="en-US" altLang="en-US" sz="400" dirty="0"/>
          </a:p>
          <a:p>
            <a:pPr marL="12700" algn="l" rtl="0" eaLnBrk="0">
              <a:lnSpc>
                <a:spcPct val="95000"/>
              </a:lnSpc>
              <a:spcBef>
                <a:spcPts val="5"/>
              </a:spcBef>
            </a:pPr>
            <a:r>
              <a:rPr sz="8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故障报警等数据</a:t>
            </a: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等工艺数据</a:t>
            </a:r>
            <a:endParaRPr lang="en-US" altLang="en-US" sz="800" dirty="0"/>
          </a:p>
        </p:txBody>
      </p:sp>
      <p:sp>
        <p:nvSpPr>
          <p:cNvPr id="466" name="textbox 466"/>
          <p:cNvSpPr/>
          <p:nvPr/>
        </p:nvSpPr>
        <p:spPr>
          <a:xfrm>
            <a:off x="1888355" y="5683966"/>
            <a:ext cx="592455" cy="678180"/>
          </a:xfrm>
          <a:prstGeom prst="rect">
            <a:avLst/>
          </a:prstGeom>
        </p:spPr>
        <p:txBody>
          <a:bodyPr vert="horz" wrap="square" lIns="0" tIns="0" rIns="0" bIns="0"/>
          <a:lstStyle/>
          <a:p>
            <a:pPr algn="l" rtl="0" eaLnBrk="0">
              <a:lnSpc>
                <a:spcPct val="84000"/>
              </a:lnSpc>
            </a:pPr>
            <a:endParaRPr lang="en-US" altLang="en-US" sz="100" dirty="0"/>
          </a:p>
          <a:p>
            <a:pPr algn="r" rtl="0" eaLnBrk="0">
              <a:lnSpc>
                <a:spcPct val="96000"/>
              </a:lnSpc>
            </a:pPr>
            <a:r>
              <a:rPr sz="9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配方参数 ·</a:t>
            </a:r>
            <a:endParaRPr lang="en-US" altLang="en-US" sz="900" dirty="0"/>
          </a:p>
          <a:p>
            <a:pPr marL="12700" algn="l" rtl="0" eaLnBrk="0">
              <a:lnSpc>
                <a:spcPct val="189000"/>
              </a:lnSpc>
              <a:spcBef>
                <a:spcPts val="15"/>
              </a:spcBef>
            </a:pPr>
            <a:r>
              <a:rPr sz="9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物料参数 ·</a:t>
            </a: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产品参数 ·</a:t>
            </a:r>
            <a:endParaRPr lang="en-US" altLang="en-US" sz="900" dirty="0"/>
          </a:p>
        </p:txBody>
      </p:sp>
      <p:sp>
        <p:nvSpPr>
          <p:cNvPr id="468" name="textbox 468"/>
          <p:cNvSpPr/>
          <p:nvPr/>
        </p:nvSpPr>
        <p:spPr>
          <a:xfrm>
            <a:off x="3460740" y="3162076"/>
            <a:ext cx="592455" cy="678815"/>
          </a:xfrm>
          <a:prstGeom prst="rect">
            <a:avLst/>
          </a:prstGeom>
        </p:spPr>
        <p:txBody>
          <a:bodyPr vert="horz" wrap="square" lIns="0" tIns="0" rIns="0" bIns="0"/>
          <a:lstStyle/>
          <a:p>
            <a:pPr algn="l" rtl="0" eaLnBrk="0">
              <a:lnSpc>
                <a:spcPct val="84000"/>
              </a:lnSpc>
            </a:pPr>
            <a:endParaRPr lang="en-US" altLang="en-US" sz="100" dirty="0"/>
          </a:p>
          <a:p>
            <a:pPr algn="r" rtl="0" eaLnBrk="0">
              <a:lnSpc>
                <a:spcPct val="96000"/>
              </a:lnSpc>
            </a:pPr>
            <a:r>
              <a:rPr sz="9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制丝设备</a:t>
            </a:r>
            <a:r>
              <a:rPr sz="9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900" dirty="0"/>
          </a:p>
          <a:p>
            <a:pPr marL="12700" indent="-635" algn="l" rtl="0" eaLnBrk="0">
              <a:lnSpc>
                <a:spcPct val="189000"/>
              </a:lnSpc>
              <a:spcBef>
                <a:spcPts val="20"/>
              </a:spcBef>
            </a:pPr>
            <a:r>
              <a:rPr sz="9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卷包设备 ·</a:t>
            </a: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成型设备 ·</a:t>
            </a:r>
            <a:endParaRPr lang="en-US" altLang="en-US" sz="900" dirty="0"/>
          </a:p>
        </p:txBody>
      </p:sp>
      <p:sp>
        <p:nvSpPr>
          <p:cNvPr id="470" name="textbox 470"/>
          <p:cNvSpPr/>
          <p:nvPr/>
        </p:nvSpPr>
        <p:spPr>
          <a:xfrm>
            <a:off x="2791704" y="4405914"/>
            <a:ext cx="591819" cy="678815"/>
          </a:xfrm>
          <a:prstGeom prst="rect">
            <a:avLst/>
          </a:prstGeom>
        </p:spPr>
        <p:txBody>
          <a:bodyPr vert="horz" wrap="square" lIns="0" tIns="0" rIns="0" bIns="0"/>
          <a:lstStyle/>
          <a:p>
            <a:pPr algn="l" rtl="0" eaLnBrk="0">
              <a:lnSpc>
                <a:spcPct val="84000"/>
              </a:lnSpc>
            </a:pPr>
            <a:endParaRPr lang="en-US" altLang="en-US" sz="100" dirty="0"/>
          </a:p>
          <a:p>
            <a:pPr algn="r" rtl="0" eaLnBrk="0">
              <a:lnSpc>
                <a:spcPct val="96000"/>
              </a:lnSpc>
            </a:pPr>
            <a:r>
              <a:rPr sz="9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制丝工艺 ·</a:t>
            </a:r>
            <a:endParaRPr lang="en-US" altLang="en-US" sz="900" dirty="0"/>
          </a:p>
          <a:p>
            <a:pPr marL="12700" indent="-635" algn="l" rtl="0" eaLnBrk="0">
              <a:lnSpc>
                <a:spcPct val="189000"/>
              </a:lnSpc>
              <a:spcBef>
                <a:spcPts val="20"/>
              </a:spcBef>
            </a:pPr>
            <a:r>
              <a:rPr sz="9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卷包工艺 ·</a:t>
            </a:r>
            <a:r>
              <a:rPr sz="9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成型工艺 ·</a:t>
            </a:r>
            <a:endParaRPr lang="en-US" altLang="en-US" sz="900" dirty="0"/>
          </a:p>
        </p:txBody>
      </p:sp>
      <p:sp>
        <p:nvSpPr>
          <p:cNvPr id="472" name="textbox 472"/>
          <p:cNvSpPr/>
          <p:nvPr/>
        </p:nvSpPr>
        <p:spPr>
          <a:xfrm>
            <a:off x="829977" y="3450032"/>
            <a:ext cx="1040130" cy="302259"/>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1000"/>
              </a:lnSpc>
            </a:pPr>
            <a:r>
              <a:rPr sz="2000" b="1" kern="0" spc="-10" dirty="0">
                <a:solidFill>
                  <a:srgbClr val="05FFF3">
                    <a:alpha val="100000"/>
                  </a:srgbClr>
                </a:solidFill>
                <a:latin typeface="Microsoft YaHei" panose="020B0503020204020204" charset="-122"/>
                <a:ea typeface="Microsoft YaHei" panose="020B0503020204020204" charset="-122"/>
                <a:cs typeface="Microsoft YaHei" panose="020B0503020204020204" charset="-122"/>
              </a:rPr>
              <a:t>物理实体</a:t>
            </a:r>
            <a:endParaRPr lang="en-US" altLang="en-US" sz="2000" dirty="0"/>
          </a:p>
        </p:txBody>
      </p:sp>
      <p:sp>
        <p:nvSpPr>
          <p:cNvPr id="474" name="textbox 474"/>
          <p:cNvSpPr/>
          <p:nvPr/>
        </p:nvSpPr>
        <p:spPr>
          <a:xfrm>
            <a:off x="10287003" y="3449778"/>
            <a:ext cx="1041400" cy="30225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1000"/>
              </a:lnSpc>
            </a:pPr>
            <a:r>
              <a:rPr sz="2000" b="1" kern="0" spc="-10" dirty="0">
                <a:solidFill>
                  <a:srgbClr val="05FFF3">
                    <a:alpha val="100000"/>
                  </a:srgbClr>
                </a:solidFill>
                <a:latin typeface="Microsoft YaHei" panose="020B0503020204020204" charset="-122"/>
                <a:ea typeface="Microsoft YaHei" panose="020B0503020204020204" charset="-122"/>
                <a:cs typeface="Microsoft YaHei" panose="020B0503020204020204" charset="-122"/>
              </a:rPr>
              <a:t>数据虚体</a:t>
            </a:r>
            <a:endParaRPr lang="en-US" altLang="en-US" sz="2000" dirty="0"/>
          </a:p>
        </p:txBody>
      </p:sp>
      <p:sp>
        <p:nvSpPr>
          <p:cNvPr id="476" name="textbox 476"/>
          <p:cNvSpPr/>
          <p:nvPr/>
        </p:nvSpPr>
        <p:spPr>
          <a:xfrm>
            <a:off x="2681077" y="3170331"/>
            <a:ext cx="589280" cy="412115"/>
          </a:xfrm>
          <a:prstGeom prst="rect">
            <a:avLst/>
          </a:prstGeom>
        </p:spPr>
        <p:txBody>
          <a:bodyPr vert="horz" wrap="square" lIns="0" tIns="0" rIns="0" bIns="0"/>
          <a:lstStyle/>
          <a:p>
            <a:pPr algn="l" rtl="0" eaLnBrk="0">
              <a:lnSpc>
                <a:spcPct val="84000"/>
              </a:lnSpc>
            </a:pPr>
            <a:endParaRPr lang="en-US" altLang="en-US" sz="100" dirty="0"/>
          </a:p>
          <a:p>
            <a:pPr algn="r" rtl="0" eaLnBrk="0">
              <a:lnSpc>
                <a:spcPct val="96000"/>
              </a:lnSpc>
            </a:pPr>
            <a:r>
              <a:rPr sz="9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能源设备 ·</a:t>
            </a:r>
            <a:endParaRPr lang="en-US" altLang="en-US" sz="900" dirty="0"/>
          </a:p>
          <a:p>
            <a:pPr algn="r" rtl="0" eaLnBrk="0">
              <a:lnSpc>
                <a:spcPts val="2005"/>
              </a:lnSpc>
            </a:pPr>
            <a:r>
              <a:rPr sz="9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辅助设备 ·</a:t>
            </a:r>
            <a:endParaRPr lang="en-US" altLang="en-US" sz="900" dirty="0"/>
          </a:p>
        </p:txBody>
      </p:sp>
      <p:sp>
        <p:nvSpPr>
          <p:cNvPr id="478" name="textbox 478"/>
          <p:cNvSpPr/>
          <p:nvPr/>
        </p:nvSpPr>
        <p:spPr>
          <a:xfrm>
            <a:off x="5487119" y="5804267"/>
            <a:ext cx="682625" cy="203200"/>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7000"/>
              </a:lnSpc>
            </a:pPr>
            <a:r>
              <a:rPr sz="12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卷烟设计</a:t>
            </a:r>
            <a:endParaRPr lang="en-US" altLang="en-US" sz="1200" dirty="0"/>
          </a:p>
        </p:txBody>
      </p:sp>
      <p:sp>
        <p:nvSpPr>
          <p:cNvPr id="480" name="textbox 480"/>
          <p:cNvSpPr/>
          <p:nvPr/>
        </p:nvSpPr>
        <p:spPr>
          <a:xfrm>
            <a:off x="5480510" y="3433952"/>
            <a:ext cx="680719" cy="20320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7000"/>
              </a:lnSpc>
            </a:pPr>
            <a:r>
              <a:rPr sz="12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制造设备</a:t>
            </a:r>
            <a:endParaRPr lang="en-US" altLang="en-US" sz="1200" dirty="0"/>
          </a:p>
        </p:txBody>
      </p:sp>
      <p:sp>
        <p:nvSpPr>
          <p:cNvPr id="482" name="textbox 482"/>
          <p:cNvSpPr/>
          <p:nvPr/>
        </p:nvSpPr>
        <p:spPr>
          <a:xfrm>
            <a:off x="5487119" y="4482680"/>
            <a:ext cx="682625" cy="20320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7000"/>
              </a:lnSpc>
            </a:pPr>
            <a:r>
              <a:rPr sz="12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卷烟工艺</a:t>
            </a:r>
            <a:endParaRPr lang="en-US" altLang="en-US"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4" name="picture 484"/>
          <p:cNvPicPr>
            <a:picLocks noChangeAspect="1"/>
          </p:cNvPicPr>
          <p:nvPr/>
        </p:nvPicPr>
        <p:blipFill>
          <a:blip r:embed="rId1"/>
          <a:stretch>
            <a:fillRect/>
          </a:stretch>
        </p:blipFill>
        <p:spPr>
          <a:xfrm rot="21600000">
            <a:off x="0" y="0"/>
            <a:ext cx="12192000" cy="6857998"/>
          </a:xfrm>
          <a:prstGeom prst="rect">
            <a:avLst/>
          </a:prstGeom>
        </p:spPr>
      </p:pic>
      <p:sp>
        <p:nvSpPr>
          <p:cNvPr id="486" name="textbox 486"/>
          <p:cNvSpPr/>
          <p:nvPr/>
        </p:nvSpPr>
        <p:spPr>
          <a:xfrm>
            <a:off x="7115047" y="4062577"/>
            <a:ext cx="1685925" cy="2529204"/>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1000"/>
              </a:lnSpc>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生产前模拟仿真</a:t>
            </a:r>
            <a:endParaRPr lang="en-US" altLang="en-US" sz="1200" dirty="0"/>
          </a:p>
          <a:p>
            <a:pPr algn="l" rtl="0" eaLnBrk="0">
              <a:lnSpc>
                <a:spcPct val="160000"/>
              </a:lnSpc>
            </a:pPr>
            <a:endParaRPr lang="en-US" altLang="en-US" sz="1000" dirty="0"/>
          </a:p>
          <a:p>
            <a:pPr marL="12700" algn="l" rtl="0" eaLnBrk="0">
              <a:lnSpc>
                <a:spcPct val="91000"/>
              </a:lnSpc>
              <a:spcBef>
                <a:spcPts val="370"/>
              </a:spcBef>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生产中实时仿真</a:t>
            </a:r>
            <a:endParaRPr lang="en-US" altLang="en-US" sz="1200" dirty="0"/>
          </a:p>
          <a:p>
            <a:pPr algn="l" rtl="0" eaLnBrk="0">
              <a:lnSpc>
                <a:spcPct val="161000"/>
              </a:lnSpc>
            </a:pPr>
            <a:endParaRPr lang="en-US" altLang="en-US" sz="1000" dirty="0"/>
          </a:p>
          <a:p>
            <a:pPr marL="12700" algn="l" rtl="0" eaLnBrk="0">
              <a:lnSpc>
                <a:spcPct val="91000"/>
              </a:lnSpc>
              <a:spcBef>
                <a:spcPts val="360"/>
              </a:spcBef>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生产后回溯仿真</a:t>
            </a:r>
            <a:endParaRPr lang="en-US" altLang="en-US" sz="1200" dirty="0"/>
          </a:p>
          <a:p>
            <a:pPr algn="l" rtl="0" eaLnBrk="0">
              <a:lnSpc>
                <a:spcPct val="146000"/>
              </a:lnSpc>
            </a:pPr>
            <a:endParaRPr lang="en-US" altLang="en-US" sz="1000" dirty="0"/>
          </a:p>
          <a:p>
            <a:pPr marL="875030" indent="57150" algn="l" rtl="0" eaLnBrk="0">
              <a:lnSpc>
                <a:spcPct val="108000"/>
              </a:lnSpc>
              <a:spcBef>
                <a:spcPts val="365"/>
              </a:spcBef>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基地单元</a:t>
            </a:r>
            <a:r>
              <a:rPr sz="1200" b="1" kern="0" spc="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    </a:t>
            </a:r>
            <a:r>
              <a:rPr sz="1000" b="1" kern="0" spc="-6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（电子沙盘）</a:t>
            </a:r>
            <a:endParaRPr lang="en-US" altLang="en-US" sz="1000" dirty="0"/>
          </a:p>
          <a:p>
            <a:pPr marL="911225" algn="l" rtl="0" eaLnBrk="0">
              <a:lnSpc>
                <a:spcPct val="90000"/>
              </a:lnSpc>
              <a:spcBef>
                <a:spcPts val="940"/>
              </a:spcBef>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原烟调拨</a:t>
            </a:r>
            <a:endParaRPr lang="en-US" altLang="en-US" sz="1200" dirty="0"/>
          </a:p>
          <a:p>
            <a:pPr algn="l" rtl="0" eaLnBrk="0">
              <a:lnSpc>
                <a:spcPct val="108000"/>
              </a:lnSpc>
            </a:pPr>
            <a:endParaRPr lang="en-US" altLang="en-US" sz="900" dirty="0"/>
          </a:p>
          <a:p>
            <a:pPr algn="l" rtl="0" eaLnBrk="0">
              <a:lnSpc>
                <a:spcPct val="6000"/>
              </a:lnSpc>
            </a:pPr>
            <a:endParaRPr lang="en-US" altLang="en-US" sz="100" dirty="0"/>
          </a:p>
          <a:p>
            <a:pPr marL="912495" indent="-635" algn="l" rtl="0" eaLnBrk="0">
              <a:lnSpc>
                <a:spcPct val="98000"/>
              </a:lnSpc>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烟叶种植    </a:t>
            </a: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生产管理</a:t>
            </a:r>
            <a:endParaRPr lang="en-US" altLang="en-US" sz="1200" dirty="0"/>
          </a:p>
        </p:txBody>
      </p:sp>
      <p:sp>
        <p:nvSpPr>
          <p:cNvPr id="488" name="textbox 488"/>
          <p:cNvSpPr/>
          <p:nvPr/>
        </p:nvSpPr>
        <p:spPr>
          <a:xfrm>
            <a:off x="9072880" y="4057421"/>
            <a:ext cx="1567180" cy="2407920"/>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1000"/>
              </a:lnSpc>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设备运行生命周期仿真</a:t>
            </a:r>
            <a:endParaRPr lang="en-US" altLang="en-US" sz="1200" dirty="0"/>
          </a:p>
          <a:p>
            <a:pPr algn="l" rtl="0" eaLnBrk="0">
              <a:lnSpc>
                <a:spcPct val="160000"/>
              </a:lnSpc>
            </a:pPr>
            <a:endParaRPr lang="en-US" altLang="en-US" sz="1000" dirty="0"/>
          </a:p>
          <a:p>
            <a:pPr marL="31750" algn="l" rtl="0" eaLnBrk="0">
              <a:lnSpc>
                <a:spcPct val="91000"/>
              </a:lnSpc>
              <a:spcBef>
                <a:spcPts val="370"/>
              </a:spcBef>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产品制造生命周期仿真</a:t>
            </a:r>
            <a:endParaRPr lang="en-US" altLang="en-US" sz="1200" dirty="0"/>
          </a:p>
          <a:p>
            <a:pPr algn="l" rtl="0" eaLnBrk="0">
              <a:lnSpc>
                <a:spcPct val="162000"/>
              </a:lnSpc>
            </a:pPr>
            <a:endParaRPr lang="en-US" altLang="en-US" sz="1000" dirty="0"/>
          </a:p>
          <a:p>
            <a:pPr marL="488315" algn="l" rtl="0" eaLnBrk="0">
              <a:lnSpc>
                <a:spcPct val="90000"/>
              </a:lnSpc>
              <a:spcBef>
                <a:spcPts val="360"/>
              </a:spcBef>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工商物流</a:t>
            </a:r>
            <a:endParaRPr lang="en-US" altLang="en-US" sz="1200" dirty="0"/>
          </a:p>
          <a:p>
            <a:pPr algn="l" rtl="0" eaLnBrk="0">
              <a:lnSpc>
                <a:spcPct val="150000"/>
              </a:lnSpc>
            </a:pPr>
            <a:endParaRPr lang="en-US" altLang="en-US" sz="1000" dirty="0"/>
          </a:p>
          <a:p>
            <a:pPr marL="878205" indent="-228600" algn="l" rtl="0" eaLnBrk="0">
              <a:lnSpc>
                <a:spcPct val="98000"/>
              </a:lnSpc>
              <a:spcBef>
                <a:spcPts val="370"/>
              </a:spcBef>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农户及烟田</a:t>
            </a:r>
            <a:r>
              <a:rPr sz="1200" b="1" kern="0" spc="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管理</a:t>
            </a:r>
            <a:endParaRPr lang="en-US" altLang="en-US" sz="1200" dirty="0"/>
          </a:p>
          <a:p>
            <a:pPr marL="624205" algn="l" rtl="0" eaLnBrk="0">
              <a:lnSpc>
                <a:spcPct val="91000"/>
              </a:lnSpc>
              <a:spcBef>
                <a:spcPts val="950"/>
              </a:spcBef>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原烟工商交接</a:t>
            </a:r>
            <a:endParaRPr lang="en-US" altLang="en-US" sz="1200" dirty="0"/>
          </a:p>
          <a:p>
            <a:pPr algn="l" rtl="0" eaLnBrk="0">
              <a:lnSpc>
                <a:spcPct val="110000"/>
              </a:lnSpc>
            </a:pPr>
            <a:endParaRPr lang="en-US" altLang="en-US" sz="1000" dirty="0"/>
          </a:p>
          <a:p>
            <a:pPr algn="l" rtl="0" eaLnBrk="0">
              <a:lnSpc>
                <a:spcPct val="102000"/>
              </a:lnSpc>
            </a:pPr>
            <a:endParaRPr lang="en-US" altLang="en-US" sz="300" dirty="0"/>
          </a:p>
          <a:p>
            <a:pPr marL="749935" algn="l" rtl="0" eaLnBrk="0">
              <a:lnSpc>
                <a:spcPct val="91000"/>
              </a:lnSpc>
              <a:spcBef>
                <a:spcPts val="5"/>
              </a:spcBef>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初烤管理</a:t>
            </a:r>
            <a:endParaRPr lang="en-US" altLang="en-US" sz="1200" dirty="0"/>
          </a:p>
        </p:txBody>
      </p:sp>
      <p:sp>
        <p:nvSpPr>
          <p:cNvPr id="490" name="textbox 490"/>
          <p:cNvSpPr/>
          <p:nvPr/>
        </p:nvSpPr>
        <p:spPr>
          <a:xfrm>
            <a:off x="1019336" y="489833"/>
            <a:ext cx="4349750" cy="386079"/>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1000"/>
              </a:lnSpc>
            </a:pPr>
            <a:r>
              <a:rPr sz="26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产业数字化—数字化管理架构</a:t>
            </a:r>
            <a:endParaRPr lang="en-US" altLang="en-US" sz="2600" dirty="0"/>
          </a:p>
        </p:txBody>
      </p:sp>
      <p:sp>
        <p:nvSpPr>
          <p:cNvPr id="492" name="textbox 492"/>
          <p:cNvSpPr/>
          <p:nvPr/>
        </p:nvSpPr>
        <p:spPr>
          <a:xfrm>
            <a:off x="4856657" y="3223793"/>
            <a:ext cx="636269" cy="1945639"/>
          </a:xfrm>
          <a:prstGeom prst="rect">
            <a:avLst/>
          </a:prstGeom>
        </p:spPr>
        <p:txBody>
          <a:bodyPr vert="horz" wrap="square" lIns="0" tIns="0" rIns="0" bIns="0"/>
          <a:lstStyle/>
          <a:p>
            <a:pPr algn="l" rtl="0" eaLnBrk="0">
              <a:lnSpc>
                <a:spcPct val="79000"/>
              </a:lnSpc>
            </a:pPr>
            <a:endParaRPr lang="en-US" altLang="en-US" sz="100" dirty="0"/>
          </a:p>
          <a:p>
            <a:pPr marL="17780" algn="l" rtl="0" eaLnBrk="0">
              <a:lnSpc>
                <a:spcPct val="91000"/>
              </a:lnSpc>
            </a:pPr>
            <a:r>
              <a:rPr sz="1200" b="1"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商业仓储</a:t>
            </a:r>
            <a:endParaRPr lang="en-US" altLang="en-US" sz="1200" dirty="0"/>
          </a:p>
          <a:p>
            <a:pPr marL="14605" algn="l" rtl="0" eaLnBrk="0">
              <a:lnSpc>
                <a:spcPct val="91000"/>
              </a:lnSpc>
              <a:spcBef>
                <a:spcPts val="1390"/>
              </a:spcBef>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卷烟配送</a:t>
            </a:r>
            <a:endParaRPr lang="en-US" altLang="en-US" sz="1200" dirty="0"/>
          </a:p>
          <a:p>
            <a:pPr algn="l" rtl="0" eaLnBrk="0">
              <a:lnSpc>
                <a:spcPct val="186000"/>
              </a:lnSpc>
            </a:pPr>
            <a:endParaRPr lang="en-US" altLang="en-US" sz="1000" dirty="0"/>
          </a:p>
          <a:p>
            <a:pPr marL="12700" algn="l" rtl="0" eaLnBrk="0">
              <a:lnSpc>
                <a:spcPct val="91000"/>
              </a:lnSpc>
              <a:spcBef>
                <a:spcPts val="365"/>
              </a:spcBef>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整理挑选</a:t>
            </a:r>
            <a:endParaRPr lang="en-US" altLang="en-US" sz="1200" dirty="0"/>
          </a:p>
          <a:p>
            <a:pPr marL="13335" algn="l" rtl="0" eaLnBrk="0">
              <a:lnSpc>
                <a:spcPct val="90000"/>
              </a:lnSpc>
              <a:spcBef>
                <a:spcPts val="1105"/>
              </a:spcBef>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复烤加工</a:t>
            </a:r>
            <a:endParaRPr lang="en-US" altLang="en-US" sz="1200" dirty="0"/>
          </a:p>
          <a:p>
            <a:pPr marL="13970" algn="l" rtl="0" eaLnBrk="0">
              <a:lnSpc>
                <a:spcPct val="91000"/>
              </a:lnSpc>
              <a:spcBef>
                <a:spcPts val="1090"/>
              </a:spcBef>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投入产出</a:t>
            </a:r>
            <a:endParaRPr lang="en-US" altLang="en-US" sz="1200" dirty="0"/>
          </a:p>
          <a:p>
            <a:pPr algn="l" rtl="0" eaLnBrk="0">
              <a:lnSpc>
                <a:spcPct val="101000"/>
              </a:lnSpc>
            </a:pPr>
            <a:endParaRPr lang="en-US" altLang="en-US" sz="900" dirty="0"/>
          </a:p>
          <a:p>
            <a:pPr marL="13335" algn="l" rtl="0" eaLnBrk="0">
              <a:lnSpc>
                <a:spcPct val="91000"/>
              </a:lnSpc>
              <a:spcBef>
                <a:spcPts val="0"/>
              </a:spcBef>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成品交接</a:t>
            </a:r>
            <a:endParaRPr lang="en-US" altLang="en-US" sz="1200" dirty="0"/>
          </a:p>
        </p:txBody>
      </p:sp>
      <p:sp>
        <p:nvSpPr>
          <p:cNvPr id="494" name="textbox 494"/>
          <p:cNvSpPr/>
          <p:nvPr/>
        </p:nvSpPr>
        <p:spPr>
          <a:xfrm>
            <a:off x="6663359" y="3200269"/>
            <a:ext cx="1659889" cy="566419"/>
          </a:xfrm>
          <a:prstGeom prst="rect">
            <a:avLst/>
          </a:prstGeom>
        </p:spPr>
        <p:txBody>
          <a:bodyPr vert="horz" wrap="square" lIns="0" tIns="0" rIns="0" bIns="0"/>
          <a:lstStyle/>
          <a:p>
            <a:pPr algn="l" rtl="0" eaLnBrk="0">
              <a:lnSpc>
                <a:spcPct val="83000"/>
              </a:lnSpc>
            </a:pPr>
            <a:endParaRPr lang="en-US" altLang="en-US" sz="100" dirty="0"/>
          </a:p>
          <a:p>
            <a:pPr algn="r" rtl="0" eaLnBrk="0">
              <a:lnSpc>
                <a:spcPts val="1455"/>
              </a:lnSpc>
            </a:pPr>
            <a:r>
              <a:rPr sz="1200" b="1" kern="0" spc="-6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营销系统</a:t>
            </a:r>
            <a:r>
              <a:rPr sz="1100" b="1" kern="0" spc="-6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（订单/零售户）</a:t>
            </a:r>
            <a:endParaRPr lang="en-US" altLang="en-US" sz="1100" dirty="0"/>
          </a:p>
          <a:p>
            <a:pPr algn="l" rtl="0" eaLnBrk="0">
              <a:lnSpc>
                <a:spcPct val="103000"/>
              </a:lnSpc>
            </a:pPr>
            <a:endParaRPr lang="en-US" altLang="en-US" sz="1200" dirty="0"/>
          </a:p>
          <a:p>
            <a:pPr marL="540385" algn="l" rtl="0" eaLnBrk="0">
              <a:lnSpc>
                <a:spcPct val="91000"/>
              </a:lnSpc>
              <a:spcBef>
                <a:spcPts val="5"/>
              </a:spcBef>
            </a:pPr>
            <a:r>
              <a:rPr sz="1200" b="1"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品牌管理</a:t>
            </a:r>
            <a:endParaRPr lang="en-US" altLang="en-US" sz="1200" dirty="0"/>
          </a:p>
        </p:txBody>
      </p:sp>
      <p:sp>
        <p:nvSpPr>
          <p:cNvPr id="496" name="textbox 496"/>
          <p:cNvSpPr/>
          <p:nvPr/>
        </p:nvSpPr>
        <p:spPr>
          <a:xfrm>
            <a:off x="4217161" y="5504941"/>
            <a:ext cx="936625" cy="976630"/>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1000"/>
              </a:lnSpc>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工商购销协议</a:t>
            </a:r>
            <a:endParaRPr lang="en-US" altLang="en-US" sz="1200" dirty="0"/>
          </a:p>
          <a:p>
            <a:pPr algn="l" rtl="0" eaLnBrk="0">
              <a:lnSpc>
                <a:spcPct val="112000"/>
              </a:lnSpc>
            </a:pPr>
            <a:endParaRPr lang="en-US" altLang="en-US" sz="1000" dirty="0"/>
          </a:p>
          <a:p>
            <a:pPr marL="162560" algn="l" rtl="0" eaLnBrk="0">
              <a:lnSpc>
                <a:spcPct val="90000"/>
              </a:lnSpc>
              <a:spcBef>
                <a:spcPts val="360"/>
              </a:spcBef>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烟叶收购</a:t>
            </a:r>
            <a:endParaRPr lang="en-US" altLang="en-US" sz="1200" dirty="0"/>
          </a:p>
          <a:p>
            <a:pPr algn="l" rtl="0" eaLnBrk="0">
              <a:lnSpc>
                <a:spcPct val="127000"/>
              </a:lnSpc>
            </a:pPr>
            <a:endParaRPr lang="en-US" altLang="en-US" sz="1000" dirty="0"/>
          </a:p>
          <a:p>
            <a:pPr algn="l" rtl="0" eaLnBrk="0">
              <a:lnSpc>
                <a:spcPct val="100000"/>
              </a:lnSpc>
            </a:pPr>
            <a:endParaRPr lang="en-US" altLang="en-US" sz="300" dirty="0"/>
          </a:p>
          <a:p>
            <a:pPr marL="163195" algn="l" rtl="0" eaLnBrk="0">
              <a:lnSpc>
                <a:spcPct val="90000"/>
              </a:lnSpc>
              <a:spcBef>
                <a:spcPts val="5"/>
              </a:spcBef>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种子管理</a:t>
            </a:r>
            <a:endParaRPr lang="en-US" altLang="en-US" sz="1200" dirty="0"/>
          </a:p>
        </p:txBody>
      </p:sp>
      <p:sp>
        <p:nvSpPr>
          <p:cNvPr id="498" name="textbox 498"/>
          <p:cNvSpPr/>
          <p:nvPr/>
        </p:nvSpPr>
        <p:spPr>
          <a:xfrm>
            <a:off x="9148953" y="3213023"/>
            <a:ext cx="1375410" cy="554355"/>
          </a:xfrm>
          <a:prstGeom prst="rect">
            <a:avLst/>
          </a:prstGeom>
        </p:spPr>
        <p:txBody>
          <a:bodyPr vert="horz" wrap="square" lIns="0" tIns="0" rIns="0" bIns="0"/>
          <a:lstStyle/>
          <a:p>
            <a:pPr algn="l" rtl="0" eaLnBrk="0">
              <a:lnSpc>
                <a:spcPct val="83000"/>
              </a:lnSpc>
            </a:pPr>
            <a:endParaRPr lang="en-US" altLang="en-US" sz="100" dirty="0"/>
          </a:p>
          <a:p>
            <a:pPr algn="r" rtl="0" eaLnBrk="0">
              <a:lnSpc>
                <a:spcPts val="1585"/>
              </a:lnSpc>
            </a:pPr>
            <a:r>
              <a:rPr sz="1200" b="1" kern="0" spc="-9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分拣系统（送货单）</a:t>
            </a:r>
            <a:endParaRPr lang="en-US" altLang="en-US" sz="1200" dirty="0"/>
          </a:p>
          <a:p>
            <a:pPr algn="l" rtl="0" eaLnBrk="0">
              <a:lnSpc>
                <a:spcPct val="105000"/>
              </a:lnSpc>
            </a:pPr>
            <a:endParaRPr lang="en-US" altLang="en-US" sz="1000" dirty="0"/>
          </a:p>
          <a:p>
            <a:pPr algn="l" rtl="0" eaLnBrk="0">
              <a:lnSpc>
                <a:spcPct val="7000"/>
              </a:lnSpc>
            </a:pPr>
            <a:endParaRPr lang="en-US" altLang="en-US" sz="100" dirty="0"/>
          </a:p>
          <a:p>
            <a:pPr marL="388620" algn="l" rtl="0" eaLnBrk="0">
              <a:lnSpc>
                <a:spcPct val="91000"/>
              </a:lnSpc>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数据中心</a:t>
            </a:r>
            <a:endParaRPr lang="en-US" altLang="en-US" sz="1200" dirty="0"/>
          </a:p>
        </p:txBody>
      </p:sp>
      <p:sp>
        <p:nvSpPr>
          <p:cNvPr id="500" name="textbox 500"/>
          <p:cNvSpPr/>
          <p:nvPr/>
        </p:nvSpPr>
        <p:spPr>
          <a:xfrm>
            <a:off x="6190767" y="5505856"/>
            <a:ext cx="633730" cy="964564"/>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0000"/>
              </a:lnSpc>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种植合同</a:t>
            </a:r>
            <a:endParaRPr lang="en-US" altLang="en-US" sz="1200" dirty="0"/>
          </a:p>
          <a:p>
            <a:pPr algn="l" rtl="0" eaLnBrk="0">
              <a:lnSpc>
                <a:spcPct val="110000"/>
              </a:lnSpc>
            </a:pPr>
            <a:endParaRPr lang="en-US" altLang="en-US" sz="1000" dirty="0"/>
          </a:p>
          <a:p>
            <a:pPr marL="12700" algn="l" rtl="0" eaLnBrk="0">
              <a:lnSpc>
                <a:spcPct val="91000"/>
              </a:lnSpc>
              <a:spcBef>
                <a:spcPts val="370"/>
              </a:spcBef>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原烟收储</a:t>
            </a:r>
            <a:endParaRPr lang="en-US" altLang="en-US" sz="1200" dirty="0"/>
          </a:p>
          <a:p>
            <a:pPr algn="l" rtl="0" eaLnBrk="0">
              <a:lnSpc>
                <a:spcPct val="120000"/>
              </a:lnSpc>
            </a:pPr>
            <a:endParaRPr lang="en-US" altLang="en-US" sz="1000" dirty="0"/>
          </a:p>
          <a:p>
            <a:pPr algn="l" rtl="0" eaLnBrk="0">
              <a:lnSpc>
                <a:spcPct val="100000"/>
              </a:lnSpc>
            </a:pPr>
            <a:endParaRPr lang="en-US" altLang="en-US" sz="300" dirty="0"/>
          </a:p>
          <a:p>
            <a:pPr marL="16510" algn="l" rtl="0" eaLnBrk="0">
              <a:lnSpc>
                <a:spcPct val="90000"/>
              </a:lnSpc>
            </a:pPr>
            <a:r>
              <a:rPr sz="1200" b="1"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育苗管理</a:t>
            </a:r>
            <a:endParaRPr lang="en-US" altLang="en-US" sz="1200" dirty="0"/>
          </a:p>
        </p:txBody>
      </p:sp>
      <p:sp>
        <p:nvSpPr>
          <p:cNvPr id="502" name="textbox 502"/>
          <p:cNvSpPr/>
          <p:nvPr/>
        </p:nvSpPr>
        <p:spPr>
          <a:xfrm>
            <a:off x="6880327" y="1773580"/>
            <a:ext cx="3584575" cy="191770"/>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1000"/>
              </a:lnSpc>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消费者大数据画像   </a:t>
            </a:r>
            <a:r>
              <a:rPr sz="1200" b="1" kern="0" spc="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                     消费者大数据分析</a:t>
            </a:r>
            <a:endParaRPr lang="en-US" altLang="en-US" sz="1200" dirty="0"/>
          </a:p>
        </p:txBody>
      </p:sp>
      <p:sp>
        <p:nvSpPr>
          <p:cNvPr id="504" name="textbox 504"/>
          <p:cNvSpPr/>
          <p:nvPr/>
        </p:nvSpPr>
        <p:spPr>
          <a:xfrm>
            <a:off x="535958" y="3079052"/>
            <a:ext cx="289559" cy="2011679"/>
          </a:xfrm>
          <a:prstGeom prst="rect">
            <a:avLst/>
          </a:prstGeom>
        </p:spPr>
        <p:txBody>
          <a:bodyPr vert="eaVert" wrap="square" lIns="0" tIns="0" rIns="0" bIns="0"/>
          <a:lstStyle/>
          <a:p>
            <a:pPr algn="l" rtl="0" eaLnBrk="0">
              <a:lnSpc>
                <a:spcPct val="90000"/>
              </a:lnSpc>
            </a:pPr>
            <a:endParaRPr lang="en-US" altLang="en-US" sz="100" dirty="0"/>
          </a:p>
          <a:p>
            <a:pPr marL="12700" algn="l" rtl="0" eaLnBrk="0">
              <a:lnSpc>
                <a:spcPct val="94000"/>
              </a:lnSpc>
            </a:pPr>
            <a:r>
              <a:rPr sz="1800" b="1" kern="0" spc="43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产业链数字孪生</a:t>
            </a:r>
            <a:endParaRPr lang="en-US" altLang="en-US" sz="1800" dirty="0"/>
          </a:p>
        </p:txBody>
      </p:sp>
      <p:sp>
        <p:nvSpPr>
          <p:cNvPr id="506" name="textbox 506"/>
          <p:cNvSpPr/>
          <p:nvPr/>
        </p:nvSpPr>
        <p:spPr>
          <a:xfrm>
            <a:off x="1915947" y="5670295"/>
            <a:ext cx="1243330" cy="383540"/>
          </a:xfrm>
          <a:prstGeom prst="rect">
            <a:avLst/>
          </a:prstGeom>
        </p:spPr>
        <p:txBody>
          <a:bodyPr vert="horz" wrap="square" lIns="0" tIns="0" rIns="0" bIns="0"/>
          <a:lstStyle/>
          <a:p>
            <a:pPr algn="l" rtl="0" eaLnBrk="0">
              <a:lnSpc>
                <a:spcPct val="78000"/>
              </a:lnSpc>
            </a:pPr>
            <a:endParaRPr lang="en-US" altLang="en-US" sz="100" dirty="0"/>
          </a:p>
          <a:p>
            <a:pPr marL="242570" indent="-230505" algn="l" rtl="0" eaLnBrk="0">
              <a:lnSpc>
                <a:spcPct val="98000"/>
              </a:lnSpc>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原料种植、加工数</a:t>
            </a:r>
            <a:r>
              <a:rPr sz="1200" b="1" kern="0" spc="5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字孪生应用</a:t>
            </a:r>
            <a:endParaRPr lang="en-US" altLang="en-US" sz="1200" dirty="0"/>
          </a:p>
        </p:txBody>
      </p:sp>
      <p:sp>
        <p:nvSpPr>
          <p:cNvPr id="508" name="textbox 508"/>
          <p:cNvSpPr/>
          <p:nvPr/>
        </p:nvSpPr>
        <p:spPr>
          <a:xfrm>
            <a:off x="1918080" y="4420717"/>
            <a:ext cx="1240789" cy="383540"/>
          </a:xfrm>
          <a:prstGeom prst="rect">
            <a:avLst/>
          </a:prstGeom>
        </p:spPr>
        <p:txBody>
          <a:bodyPr vert="horz" wrap="square" lIns="0" tIns="0" rIns="0" bIns="0"/>
          <a:lstStyle/>
          <a:p>
            <a:pPr algn="l" rtl="0" eaLnBrk="0">
              <a:lnSpc>
                <a:spcPct val="81000"/>
              </a:lnSpc>
            </a:pPr>
            <a:endParaRPr lang="en-US" altLang="en-US" sz="100" dirty="0"/>
          </a:p>
          <a:p>
            <a:pPr marL="467360" indent="-455295" algn="l" rtl="0" eaLnBrk="0">
              <a:lnSpc>
                <a:spcPct val="98000"/>
              </a:lnSpc>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工业生产数字孪生</a:t>
            </a:r>
            <a:r>
              <a:rPr sz="1200" b="1" kern="0" spc="3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应用</a:t>
            </a:r>
            <a:endParaRPr lang="en-US" altLang="en-US" sz="1200" dirty="0"/>
          </a:p>
        </p:txBody>
      </p:sp>
      <p:sp>
        <p:nvSpPr>
          <p:cNvPr id="510" name="textbox 510"/>
          <p:cNvSpPr/>
          <p:nvPr/>
        </p:nvSpPr>
        <p:spPr>
          <a:xfrm>
            <a:off x="4783454" y="2381656"/>
            <a:ext cx="785494" cy="488315"/>
          </a:xfrm>
          <a:prstGeom prst="rect">
            <a:avLst/>
          </a:prstGeom>
        </p:spPr>
        <p:txBody>
          <a:bodyPr vert="horz" wrap="square" lIns="0" tIns="0" rIns="0" bIns="0"/>
          <a:lstStyle/>
          <a:p>
            <a:pPr algn="l" rtl="0" eaLnBrk="0">
              <a:lnSpc>
                <a:spcPct val="79000"/>
              </a:lnSpc>
            </a:pPr>
            <a:endParaRPr lang="en-US" altLang="en-US" sz="100" dirty="0"/>
          </a:p>
          <a:p>
            <a:pPr marL="89535" algn="l" rtl="0" eaLnBrk="0">
              <a:lnSpc>
                <a:spcPct val="91000"/>
              </a:lnSpc>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到货确认</a:t>
            </a:r>
            <a:endParaRPr lang="en-US" altLang="en-US" sz="1200" dirty="0"/>
          </a:p>
          <a:p>
            <a:pPr algn="l" rtl="0" eaLnBrk="0">
              <a:lnSpc>
                <a:spcPct val="106000"/>
              </a:lnSpc>
            </a:pPr>
            <a:endParaRPr lang="en-US" altLang="en-US" sz="800" dirty="0"/>
          </a:p>
          <a:p>
            <a:pPr marL="12700" algn="l" rtl="0" eaLnBrk="0">
              <a:lnSpc>
                <a:spcPct val="91000"/>
              </a:lnSpc>
              <a:spcBef>
                <a:spcPts val="5"/>
              </a:spcBef>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进销存管理</a:t>
            </a:r>
            <a:endParaRPr lang="en-US" altLang="en-US" sz="1200" dirty="0"/>
          </a:p>
        </p:txBody>
      </p:sp>
      <p:sp>
        <p:nvSpPr>
          <p:cNvPr id="512" name="textbox 512"/>
          <p:cNvSpPr/>
          <p:nvPr/>
        </p:nvSpPr>
        <p:spPr>
          <a:xfrm>
            <a:off x="9526523" y="2381046"/>
            <a:ext cx="633094" cy="48450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1000"/>
              </a:lnSpc>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扫码销售</a:t>
            </a:r>
            <a:endParaRPr lang="en-US" altLang="en-US" sz="1200" dirty="0"/>
          </a:p>
          <a:p>
            <a:pPr algn="l" rtl="0" eaLnBrk="0">
              <a:lnSpc>
                <a:spcPct val="103000"/>
              </a:lnSpc>
            </a:pPr>
            <a:endParaRPr lang="en-US" altLang="en-US" sz="800" dirty="0"/>
          </a:p>
          <a:p>
            <a:pPr marL="165100" algn="l" rtl="0" eaLnBrk="0">
              <a:lnSpc>
                <a:spcPct val="91000"/>
              </a:lnSpc>
              <a:spcBef>
                <a:spcPts val="5"/>
              </a:spcBef>
            </a:pPr>
            <a:r>
              <a:rPr sz="1200" b="1"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盘存</a:t>
            </a:r>
            <a:endParaRPr lang="en-US" altLang="en-US" sz="1200" dirty="0"/>
          </a:p>
        </p:txBody>
      </p:sp>
      <p:sp>
        <p:nvSpPr>
          <p:cNvPr id="514" name="textbox 514"/>
          <p:cNvSpPr/>
          <p:nvPr/>
        </p:nvSpPr>
        <p:spPr>
          <a:xfrm>
            <a:off x="7185635" y="2362479"/>
            <a:ext cx="632459" cy="483869"/>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1000"/>
              </a:lnSpc>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订单下载</a:t>
            </a:r>
            <a:endParaRPr lang="en-US" altLang="en-US" sz="1200" dirty="0"/>
          </a:p>
          <a:p>
            <a:pPr algn="l" rtl="0" eaLnBrk="0">
              <a:lnSpc>
                <a:spcPct val="105000"/>
              </a:lnSpc>
            </a:pPr>
            <a:endParaRPr lang="en-US" altLang="en-US" sz="800" dirty="0"/>
          </a:p>
          <a:p>
            <a:pPr marL="15240" algn="l" rtl="0" eaLnBrk="0">
              <a:lnSpc>
                <a:spcPct val="90000"/>
              </a:lnSpc>
            </a:pPr>
            <a:r>
              <a:rPr sz="1200" b="1"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商品管理</a:t>
            </a:r>
            <a:endParaRPr lang="en-US" altLang="en-US" sz="1200" dirty="0"/>
          </a:p>
        </p:txBody>
      </p:sp>
      <p:sp>
        <p:nvSpPr>
          <p:cNvPr id="516" name="textbox 516"/>
          <p:cNvSpPr/>
          <p:nvPr/>
        </p:nvSpPr>
        <p:spPr>
          <a:xfrm>
            <a:off x="4516119" y="1741728"/>
            <a:ext cx="1314450" cy="22669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585"/>
              </a:lnSpc>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扫码溯源验真/支付</a:t>
            </a:r>
            <a:endParaRPr lang="en-US" altLang="en-US" sz="1200" dirty="0"/>
          </a:p>
        </p:txBody>
      </p:sp>
      <p:sp>
        <p:nvSpPr>
          <p:cNvPr id="518" name="textbox 518"/>
          <p:cNvSpPr/>
          <p:nvPr/>
        </p:nvSpPr>
        <p:spPr>
          <a:xfrm>
            <a:off x="1920798" y="3390544"/>
            <a:ext cx="1239519" cy="191770"/>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1000"/>
              </a:lnSpc>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商业数字孪生应用</a:t>
            </a:r>
            <a:endParaRPr lang="en-US" altLang="en-US" sz="1200" dirty="0"/>
          </a:p>
        </p:txBody>
      </p:sp>
      <p:sp>
        <p:nvSpPr>
          <p:cNvPr id="520" name="textbox 520"/>
          <p:cNvSpPr/>
          <p:nvPr/>
        </p:nvSpPr>
        <p:spPr>
          <a:xfrm>
            <a:off x="2145156" y="2497759"/>
            <a:ext cx="785494" cy="19240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1000"/>
              </a:lnSpc>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零售户应用</a:t>
            </a:r>
            <a:endParaRPr lang="en-US" altLang="en-US" sz="1200" dirty="0"/>
          </a:p>
        </p:txBody>
      </p:sp>
      <p:sp>
        <p:nvSpPr>
          <p:cNvPr id="522" name="textbox 522"/>
          <p:cNvSpPr/>
          <p:nvPr/>
        </p:nvSpPr>
        <p:spPr>
          <a:xfrm>
            <a:off x="2145004" y="1812315"/>
            <a:ext cx="785494" cy="191770"/>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1000"/>
              </a:lnSpc>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消费者应用</a:t>
            </a:r>
            <a:endParaRPr lang="en-US" altLang="en-US" sz="1200" dirty="0"/>
          </a:p>
        </p:txBody>
      </p:sp>
      <p:sp>
        <p:nvSpPr>
          <p:cNvPr id="524" name="textbox 524"/>
          <p:cNvSpPr/>
          <p:nvPr/>
        </p:nvSpPr>
        <p:spPr>
          <a:xfrm>
            <a:off x="6343318" y="4246397"/>
            <a:ext cx="193675" cy="737234"/>
          </a:xfrm>
          <a:prstGeom prst="rect">
            <a:avLst/>
          </a:prstGeom>
        </p:spPr>
        <p:txBody>
          <a:bodyPr vert="eaVert" wrap="square" lIns="0" tIns="0" rIns="0" bIns="0"/>
          <a:lstStyle/>
          <a:p>
            <a:pPr algn="l" rtl="0" eaLnBrk="0">
              <a:lnSpc>
                <a:spcPct val="83000"/>
              </a:lnSpc>
            </a:pPr>
            <a:endParaRPr lang="en-US" altLang="en-US" sz="100" dirty="0"/>
          </a:p>
          <a:p>
            <a:pPr marL="12700" algn="l" rtl="0" eaLnBrk="0">
              <a:lnSpc>
                <a:spcPct val="90000"/>
              </a:lnSpc>
            </a:pPr>
            <a:r>
              <a:rPr sz="1200" b="1" kern="0" spc="20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卷烟生产</a:t>
            </a:r>
            <a:endParaRPr lang="en-US" altLang="en-US" sz="1200" dirty="0"/>
          </a:p>
        </p:txBody>
      </p:sp>
      <p:sp>
        <p:nvSpPr>
          <p:cNvPr id="526" name="textbox 526"/>
          <p:cNvSpPr/>
          <p:nvPr/>
        </p:nvSpPr>
        <p:spPr>
          <a:xfrm>
            <a:off x="4281982" y="4428845"/>
            <a:ext cx="176529" cy="382904"/>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8000"/>
              </a:lnSpc>
            </a:pPr>
            <a:r>
              <a:rPr sz="1200" b="1" kern="0" spc="-3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复</a:t>
            </a:r>
            <a:r>
              <a:rPr sz="1200" b="1" kern="0" spc="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3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烤</a:t>
            </a:r>
            <a:endParaRPr lang="en-US" altLang="en-US" sz="1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8" name="picture 528"/>
          <p:cNvPicPr>
            <a:picLocks noChangeAspect="1"/>
          </p:cNvPicPr>
          <p:nvPr/>
        </p:nvPicPr>
        <p:blipFill>
          <a:blip r:embed="rId1"/>
          <a:stretch>
            <a:fillRect/>
          </a:stretch>
        </p:blipFill>
        <p:spPr>
          <a:xfrm rot="21600000">
            <a:off x="0" y="0"/>
            <a:ext cx="12192000" cy="6857998"/>
          </a:xfrm>
          <a:prstGeom prst="rect">
            <a:avLst/>
          </a:prstGeom>
        </p:spPr>
      </p:pic>
      <p:sp>
        <p:nvSpPr>
          <p:cNvPr id="530" name="textbox 530"/>
          <p:cNvSpPr/>
          <p:nvPr/>
        </p:nvSpPr>
        <p:spPr>
          <a:xfrm>
            <a:off x="709676" y="4563211"/>
            <a:ext cx="3377565" cy="1019175"/>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1000"/>
              </a:lnSpc>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通过标准推动信息资源全域共享、业务活动协</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同有</a:t>
            </a:r>
            <a:endParaRPr lang="en-US" altLang="en-US" sz="1200" dirty="0"/>
          </a:p>
          <a:p>
            <a:pPr marL="12700" algn="l" rtl="0" eaLnBrk="0">
              <a:lnSpc>
                <a:spcPct val="91000"/>
              </a:lnSpc>
              <a:spcBef>
                <a:spcPts val="790"/>
              </a:spcBef>
            </a:pP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序</a:t>
            </a:r>
            <a:r>
              <a:rPr sz="1200" kern="0" spc="-1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，通过标准规范应用建设</a:t>
            </a:r>
            <a:r>
              <a:rPr sz="1200" kern="0" spc="-1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，统一安全技术措施，</a:t>
            </a:r>
            <a:endParaRPr lang="en-US" altLang="en-US" sz="1200" dirty="0"/>
          </a:p>
          <a:p>
            <a:pPr marL="12700" algn="l" rtl="0" eaLnBrk="0">
              <a:lnSpc>
                <a:spcPct val="91000"/>
              </a:lnSpc>
              <a:spcBef>
                <a:spcPts val="890"/>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通过标准统一技术要求、业务要求、管理要求</a:t>
            </a:r>
            <a:r>
              <a:rPr sz="1200" kern="0" spc="-1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，促</a:t>
            </a:r>
            <a:endParaRPr lang="en-US" altLang="en-US" sz="1200" dirty="0"/>
          </a:p>
          <a:p>
            <a:pPr algn="l" rtl="0" eaLnBrk="0">
              <a:lnSpc>
                <a:spcPct val="106000"/>
              </a:lnSpc>
            </a:pPr>
            <a:endParaRPr lang="en-US" altLang="en-US" sz="700" dirty="0"/>
          </a:p>
          <a:p>
            <a:pPr algn="l" rtl="0" eaLnBrk="0">
              <a:lnSpc>
                <a:spcPct val="6000"/>
              </a:lnSpc>
            </a:pPr>
            <a:endParaRPr lang="en-US" altLang="en-US" sz="100" dirty="0"/>
          </a:p>
          <a:p>
            <a:pPr marL="12700" algn="l" rtl="0" eaLnBrk="0">
              <a:lnSpc>
                <a:spcPct val="91000"/>
              </a:lnSpc>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进系统建设有序、高效开展和</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运营。</a:t>
            </a:r>
            <a:endParaRPr lang="en-US" altLang="en-US" sz="1200" dirty="0"/>
          </a:p>
        </p:txBody>
      </p:sp>
      <p:sp>
        <p:nvSpPr>
          <p:cNvPr id="532" name="textbox 532"/>
          <p:cNvSpPr/>
          <p:nvPr/>
        </p:nvSpPr>
        <p:spPr>
          <a:xfrm>
            <a:off x="8104682" y="4633315"/>
            <a:ext cx="3224529" cy="1019175"/>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1000"/>
              </a:lnSpc>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严格按照卷烟制造数字化、智能化技术要</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求和性</a:t>
            </a:r>
            <a:endParaRPr lang="en-US" altLang="en-US" sz="1200" dirty="0"/>
          </a:p>
          <a:p>
            <a:pPr marL="13335" algn="l" rtl="0" eaLnBrk="0">
              <a:lnSpc>
                <a:spcPct val="91000"/>
              </a:lnSpc>
              <a:spcBef>
                <a:spcPts val="795"/>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能要求</a:t>
            </a:r>
            <a:r>
              <a:rPr sz="1200" kern="0" spc="-1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，采用云计算、大数据平台、物联网、移</a:t>
            </a:r>
            <a:endParaRPr lang="en-US" altLang="en-US" sz="1200" dirty="0"/>
          </a:p>
          <a:p>
            <a:pPr marL="13335" algn="l" rtl="0" eaLnBrk="0">
              <a:lnSpc>
                <a:spcPct val="92000"/>
              </a:lnSpc>
              <a:spcBef>
                <a:spcPts val="870"/>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动应用、微服务、安全运维等主流技术</a:t>
            </a:r>
            <a:r>
              <a:rPr sz="1200"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，来支撑</a:t>
            </a:r>
            <a:endParaRPr lang="en-US" altLang="en-US" sz="1200" dirty="0"/>
          </a:p>
          <a:p>
            <a:pPr algn="l" rtl="0" eaLnBrk="0">
              <a:lnSpc>
                <a:spcPct val="106000"/>
              </a:lnSpc>
            </a:pPr>
            <a:endParaRPr lang="en-US" altLang="en-US" sz="700" dirty="0"/>
          </a:p>
          <a:p>
            <a:pPr algn="l" rtl="0" eaLnBrk="0">
              <a:lnSpc>
                <a:spcPct val="6000"/>
              </a:lnSpc>
            </a:pPr>
            <a:endParaRPr lang="en-US" altLang="en-US" sz="100" dirty="0"/>
          </a:p>
          <a:p>
            <a:pPr marL="14605" algn="l" rtl="0" eaLnBrk="0">
              <a:lnSpc>
                <a:spcPct val="91000"/>
              </a:lnSpc>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工业应用的开发、运行维护以及</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生态构建。</a:t>
            </a:r>
            <a:endParaRPr lang="en-US" altLang="en-US" sz="1200" dirty="0"/>
          </a:p>
        </p:txBody>
      </p:sp>
      <p:sp>
        <p:nvSpPr>
          <p:cNvPr id="534" name="textbox 534"/>
          <p:cNvSpPr/>
          <p:nvPr/>
        </p:nvSpPr>
        <p:spPr>
          <a:xfrm>
            <a:off x="8104682" y="2242946"/>
            <a:ext cx="3224529" cy="1018539"/>
          </a:xfrm>
          <a:prstGeom prst="rect">
            <a:avLst/>
          </a:prstGeom>
        </p:spPr>
        <p:txBody>
          <a:bodyPr vert="horz" wrap="square" lIns="0" tIns="0" rIns="0" bIns="0"/>
          <a:lstStyle/>
          <a:p>
            <a:pPr algn="l" rtl="0" eaLnBrk="0">
              <a:lnSpc>
                <a:spcPct val="85000"/>
              </a:lnSpc>
            </a:pPr>
            <a:endParaRPr lang="en-US" altLang="en-US" sz="100" dirty="0"/>
          </a:p>
          <a:p>
            <a:pPr marL="17780" algn="l" rtl="0" eaLnBrk="0">
              <a:lnSpc>
                <a:spcPct val="91000"/>
              </a:lnSpc>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以统一平台、统一服务、统一数</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据、统一标准的</a:t>
            </a:r>
            <a:endParaRPr lang="en-US" altLang="en-US" sz="1200" dirty="0"/>
          </a:p>
          <a:p>
            <a:pPr marL="12700" algn="l" rtl="0" eaLnBrk="0">
              <a:lnSpc>
                <a:spcPct val="91000"/>
              </a:lnSpc>
              <a:spcBef>
                <a:spcPts val="790"/>
              </a:spcBef>
            </a:pP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思维设计整体平台架构</a:t>
            </a:r>
            <a:r>
              <a:rPr sz="1200" kern="0" spc="-1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，通过多级抽象</a:t>
            </a:r>
            <a:r>
              <a:rPr sz="1200"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，提升平</a:t>
            </a:r>
            <a:endParaRPr lang="en-US" altLang="en-US" sz="1200" dirty="0"/>
          </a:p>
          <a:p>
            <a:pPr marL="16510" algn="l" rtl="0" eaLnBrk="0">
              <a:lnSpc>
                <a:spcPct val="91000"/>
              </a:lnSpc>
              <a:spcBef>
                <a:spcPts val="885"/>
              </a:spcBef>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台整体稳定性、健壮性、安全性、</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高效性和扩展</a:t>
            </a:r>
            <a:endParaRPr lang="en-US" altLang="en-US" sz="1200" dirty="0"/>
          </a:p>
          <a:p>
            <a:pPr algn="l" rtl="0" eaLnBrk="0">
              <a:lnSpc>
                <a:spcPct val="108000"/>
              </a:lnSpc>
            </a:pPr>
            <a:endParaRPr lang="en-US" altLang="en-US" sz="700" dirty="0"/>
          </a:p>
          <a:p>
            <a:pPr marL="12700" algn="l" rtl="0" eaLnBrk="0">
              <a:lnSpc>
                <a:spcPct val="90000"/>
              </a:lnSpc>
              <a:spcBef>
                <a:spcPts val="5"/>
              </a:spcBef>
            </a:pP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性。</a:t>
            </a:r>
            <a:endParaRPr lang="en-US" altLang="en-US" sz="1200" dirty="0"/>
          </a:p>
        </p:txBody>
      </p:sp>
      <p:sp>
        <p:nvSpPr>
          <p:cNvPr id="536" name="textbox 536"/>
          <p:cNvSpPr/>
          <p:nvPr/>
        </p:nvSpPr>
        <p:spPr>
          <a:xfrm>
            <a:off x="775512" y="2308326"/>
            <a:ext cx="3225800" cy="737869"/>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1000"/>
              </a:lnSpc>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将制造智能化管理需求和产品制造业务指标、业</a:t>
            </a:r>
            <a:endParaRPr lang="en-US" altLang="en-US" sz="1200" dirty="0"/>
          </a:p>
          <a:p>
            <a:pPr marL="12700" algn="l" rtl="0" eaLnBrk="0">
              <a:lnSpc>
                <a:spcPct val="91000"/>
              </a:lnSpc>
              <a:spcBef>
                <a:spcPts val="790"/>
              </a:spcBef>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务对象、业务体系所涉及到的知识、模型、经</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验</a:t>
            </a:r>
            <a:endParaRPr lang="en-US" altLang="en-US" sz="1200" dirty="0"/>
          </a:p>
          <a:p>
            <a:pPr algn="l" rtl="0" eaLnBrk="0">
              <a:lnSpc>
                <a:spcPct val="105000"/>
              </a:lnSpc>
            </a:pPr>
            <a:endParaRPr lang="en-US" altLang="en-US" sz="700" dirty="0"/>
          </a:p>
          <a:p>
            <a:pPr marL="13335" algn="l" rtl="0" eaLnBrk="0">
              <a:lnSpc>
                <a:spcPct val="91000"/>
              </a:lnSpc>
              <a:spcBef>
                <a:spcPts val="5"/>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进行服务化、复用化。</a:t>
            </a:r>
            <a:endParaRPr lang="en-US" altLang="en-US" sz="1200" dirty="0"/>
          </a:p>
        </p:txBody>
      </p:sp>
      <p:sp>
        <p:nvSpPr>
          <p:cNvPr id="538" name="textbox 538"/>
          <p:cNvSpPr/>
          <p:nvPr/>
        </p:nvSpPr>
        <p:spPr>
          <a:xfrm>
            <a:off x="1062427" y="489609"/>
            <a:ext cx="3852545" cy="410844"/>
          </a:xfrm>
          <a:prstGeom prst="rect">
            <a:avLst/>
          </a:prstGeom>
        </p:spPr>
        <p:txBody>
          <a:bodyPr vert="horz" wrap="square" lIns="0" tIns="0" rIns="0" bIns="0"/>
          <a:lstStyle/>
          <a:p>
            <a:pPr algn="l" rtl="0" eaLnBrk="0">
              <a:lnSpc>
                <a:spcPct val="72000"/>
              </a:lnSpc>
            </a:pPr>
            <a:endParaRPr lang="en-US" altLang="en-US" sz="100" dirty="0"/>
          </a:p>
          <a:p>
            <a:pPr marL="12700" algn="l" rtl="0" eaLnBrk="0">
              <a:lnSpc>
                <a:spcPct val="94000"/>
              </a:lnSpc>
            </a:pPr>
            <a:r>
              <a:rPr sz="2700" b="1" kern="0" spc="1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10" dirty="0">
                <a:solidFill>
                  <a:srgbClr val="FFC000">
                    <a:alpha val="100000"/>
                  </a:srgbClr>
                </a:solidFill>
                <a:latin typeface="Arial" panose="020B0704020202020204"/>
                <a:ea typeface="Arial" panose="020B0704020202020204"/>
                <a:cs typeface="Arial" panose="020B0704020202020204"/>
              </a:rPr>
              <a:t>--</a:t>
            </a:r>
            <a:r>
              <a:rPr sz="2700" b="1" kern="0" spc="1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驱动引擎</a:t>
            </a:r>
            <a:endParaRPr lang="en-US" altLang="en-US" sz="2700" dirty="0"/>
          </a:p>
        </p:txBody>
      </p:sp>
      <p:sp>
        <p:nvSpPr>
          <p:cNvPr id="540" name="textbox 540"/>
          <p:cNvSpPr/>
          <p:nvPr/>
        </p:nvSpPr>
        <p:spPr>
          <a:xfrm>
            <a:off x="2053279" y="4079876"/>
            <a:ext cx="834389" cy="245745"/>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96000"/>
              </a:lnSpc>
            </a:pP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标准驱动</a:t>
            </a:r>
            <a:endParaRPr lang="en-US" altLang="en-US" sz="1500" dirty="0"/>
          </a:p>
        </p:txBody>
      </p:sp>
      <p:sp>
        <p:nvSpPr>
          <p:cNvPr id="542" name="textbox 542"/>
          <p:cNvSpPr/>
          <p:nvPr/>
        </p:nvSpPr>
        <p:spPr>
          <a:xfrm>
            <a:off x="9335146" y="1678968"/>
            <a:ext cx="831214" cy="246379"/>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7000"/>
              </a:lnSpc>
            </a:pP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平台驱动</a:t>
            </a:r>
            <a:endParaRPr lang="en-US" altLang="en-US" sz="1500" dirty="0"/>
          </a:p>
        </p:txBody>
      </p:sp>
      <p:sp>
        <p:nvSpPr>
          <p:cNvPr id="544" name="textbox 544"/>
          <p:cNvSpPr/>
          <p:nvPr/>
        </p:nvSpPr>
        <p:spPr>
          <a:xfrm>
            <a:off x="9391464" y="4081295"/>
            <a:ext cx="837564" cy="244475"/>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6000"/>
              </a:lnSpc>
            </a:pPr>
            <a:r>
              <a:rPr sz="15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技术驱动</a:t>
            </a:r>
            <a:endParaRPr lang="en-US" altLang="en-US" sz="1500" dirty="0"/>
          </a:p>
        </p:txBody>
      </p:sp>
      <p:sp>
        <p:nvSpPr>
          <p:cNvPr id="546" name="textbox 546"/>
          <p:cNvSpPr/>
          <p:nvPr/>
        </p:nvSpPr>
        <p:spPr>
          <a:xfrm>
            <a:off x="2090790" y="1681198"/>
            <a:ext cx="832485" cy="244475"/>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6000"/>
              </a:lnSpc>
            </a:pP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业务驱动</a:t>
            </a:r>
            <a:endParaRPr lang="en-US" altLang="en-US" sz="15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8" name="picture 548"/>
          <p:cNvPicPr>
            <a:picLocks noChangeAspect="1"/>
          </p:cNvPicPr>
          <p:nvPr/>
        </p:nvPicPr>
        <p:blipFill>
          <a:blip r:embed="rId1"/>
          <a:stretch>
            <a:fillRect/>
          </a:stretch>
        </p:blipFill>
        <p:spPr>
          <a:xfrm rot="21600000">
            <a:off x="0" y="0"/>
            <a:ext cx="12192000" cy="6857998"/>
          </a:xfrm>
          <a:prstGeom prst="rect">
            <a:avLst/>
          </a:prstGeom>
        </p:spPr>
      </p:pic>
      <p:graphicFrame>
        <p:nvGraphicFramePr>
          <p:cNvPr id="550" name="table 550"/>
          <p:cNvGraphicFramePr>
            <a:graphicFrameLocks noGrp="1"/>
          </p:cNvGraphicFramePr>
          <p:nvPr/>
        </p:nvGraphicFramePr>
        <p:xfrm>
          <a:off x="1555597" y="2656167"/>
          <a:ext cx="4333240" cy="1250315"/>
        </p:xfrm>
        <a:graphic>
          <a:graphicData uri="http://schemas.openxmlformats.org/drawingml/2006/table">
            <a:tbl>
              <a:tblPr/>
              <a:tblGrid>
                <a:gridCol w="965835"/>
                <a:gridCol w="1200785"/>
                <a:gridCol w="2166620"/>
              </a:tblGrid>
              <a:tr h="171450">
                <a:tc gridSpan="2">
                  <a:txBody>
                    <a:bodyPr/>
                    <a:lstStyle/>
                    <a:p>
                      <a:pPr algn="l" rtl="0" eaLnBrk="0">
                        <a:lnSpc>
                          <a:spcPct val="8000"/>
                        </a:lnSpc>
                      </a:pPr>
                      <a:endParaRPr lang="en-US" altLang="en-US" sz="100" dirty="0"/>
                    </a:p>
                    <a:p>
                      <a:pPr marL="760095" algn="l" rtl="0" eaLnBrk="0">
                        <a:lnSpc>
                          <a:spcPct val="91000"/>
                        </a:lnSpc>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建模服务</a:t>
                      </a:r>
                      <a:endParaRPr lang="en-US" altLang="en-US" sz="1100" dirty="0"/>
                    </a:p>
                  </a:txBody>
                  <a:tcPr marL="0" marR="0" marT="0" marB="0" vert="horz">
                    <a:lnL>
                      <a:noFill/>
                    </a:lnL>
                    <a:lnR>
                      <a:noFill/>
                    </a:lnR>
                    <a:lnT>
                      <a:noFill/>
                    </a:lnT>
                    <a:lnB>
                      <a:noFill/>
                    </a:lnB>
                  </a:tcPr>
                </a:tc>
                <a:tc hMerge="1">
                  <a:tcPr marL="0" marR="0" marT="0" marB="0" vert="horz">
                    <a:lnL>
                      <a:noFill/>
                    </a:lnL>
                    <a:lnR>
                      <a:noFill/>
                    </a:lnR>
                    <a:lnT>
                      <a:noFill/>
                    </a:lnT>
                    <a:lnB>
                      <a:noFill/>
                    </a:lnB>
                  </a:tcPr>
                </a:tc>
                <a:tc rowSpan="2">
                  <a:txBody>
                    <a:bodyPr/>
                    <a:lstStyle/>
                    <a:p>
                      <a:pPr algn="l" rtl="0" eaLnBrk="0">
                        <a:lnSpc>
                          <a:spcPct val="10000"/>
                        </a:lnSpc>
                      </a:pPr>
                      <a:endParaRPr lang="en-US" altLang="en-US" sz="100" dirty="0"/>
                    </a:p>
                    <a:p>
                      <a:pPr marL="821690" algn="l" rtl="0" eaLnBrk="0">
                        <a:lnSpc>
                          <a:spcPct val="90000"/>
                        </a:lnSpc>
                      </a:pPr>
                      <a:r>
                        <a:rPr sz="11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数据孪生服务</a:t>
                      </a:r>
                      <a:endParaRPr lang="en-US" altLang="en-US" sz="1100" dirty="0"/>
                    </a:p>
                    <a:p>
                      <a:pPr marL="909955" algn="l" rtl="0" eaLnBrk="0">
                        <a:lnSpc>
                          <a:spcPts val="750"/>
                        </a:lnSpc>
                        <a:spcBef>
                          <a:spcPts val="185"/>
                        </a:spcBef>
                      </a:pPr>
                      <a:r>
                        <a:rPr sz="600" kern="0" spc="1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数字孪生模型</a:t>
                      </a:r>
                      <a:endParaRPr lang="en-US" altLang="en-US" sz="600" dirty="0"/>
                    </a:p>
                    <a:p>
                      <a:pPr algn="r" rtl="0" eaLnBrk="0">
                        <a:lnSpc>
                          <a:spcPts val="750"/>
                        </a:lnSpc>
                        <a:spcBef>
                          <a:spcPts val="605"/>
                        </a:spcBef>
                      </a:pPr>
                      <a:r>
                        <a:rPr sz="600" kern="0" spc="1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物理空间和虚拟空间多维模型关联关系与映射</a:t>
                      </a:r>
                      <a:endParaRPr lang="en-US" altLang="en-US" sz="600" dirty="0"/>
                    </a:p>
                    <a:p>
                      <a:pPr algn="l" rtl="0" eaLnBrk="0">
                        <a:lnSpc>
                          <a:spcPct val="117000"/>
                        </a:lnSpc>
                      </a:pPr>
                      <a:endParaRPr lang="en-US" altLang="en-US" sz="400" dirty="0"/>
                    </a:p>
                    <a:p>
                      <a:pPr algn="r" rtl="0" eaLnBrk="0">
                        <a:lnSpc>
                          <a:spcPts val="755"/>
                        </a:lnSpc>
                        <a:spcBef>
                          <a:spcPts val="5"/>
                        </a:spcBef>
                      </a:pPr>
                      <a:r>
                        <a:rPr sz="600" kern="0" spc="1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物理空间实体模型</a:t>
                      </a:r>
                      <a:r>
                        <a:rPr sz="6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1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虚拟空间</a:t>
                      </a:r>
                      <a:r>
                        <a:rPr sz="600" kern="0" spc="1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多维模型</a:t>
                      </a:r>
                      <a:endParaRPr lang="en-US" altLang="en-US" sz="600" dirty="0"/>
                    </a:p>
                  </a:txBody>
                  <a:tcPr marL="0" marR="0" marT="0" marB="0" vert="horz">
                    <a:lnL>
                      <a:noFill/>
                    </a:lnL>
                    <a:lnR>
                      <a:noFill/>
                    </a:lnR>
                    <a:lnT>
                      <a:noFill/>
                    </a:lnT>
                    <a:lnB>
                      <a:noFill/>
                    </a:lnB>
                  </a:tcPr>
                </a:tc>
              </a:tr>
              <a:tr h="532129">
                <a:tc rowSpan="2">
                  <a:txBody>
                    <a:bodyPr/>
                    <a:lstStyle/>
                    <a:p>
                      <a:pPr algn="l" rtl="0" eaLnBrk="0">
                        <a:lnSpc>
                          <a:spcPct val="109000"/>
                        </a:lnSpc>
                      </a:pPr>
                      <a:endParaRPr lang="en-US" altLang="en-US" sz="200" dirty="0"/>
                    </a:p>
                    <a:p>
                      <a:pPr marL="132080" algn="l" rtl="0" eaLnBrk="0">
                        <a:lnSpc>
                          <a:spcPct val="94000"/>
                        </a:lnSpc>
                      </a:pPr>
                      <a:r>
                        <a:rPr sz="600" kern="0" spc="1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公共基础模型</a:t>
                      </a:r>
                      <a:endParaRPr lang="en-US" altLang="en-US" sz="600" dirty="0"/>
                    </a:p>
                    <a:p>
                      <a:pPr marL="110490" algn="l" rtl="0" eaLnBrk="0">
                        <a:lnSpc>
                          <a:spcPts val="1680"/>
                        </a:lnSpc>
                      </a:pPr>
                      <a:r>
                        <a:rPr sz="600" kern="0" spc="1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产品BOM</a:t>
                      </a:r>
                      <a:r>
                        <a:rPr sz="6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1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模型</a:t>
                      </a:r>
                      <a:endParaRPr lang="en-US" altLang="en-US" sz="600" dirty="0"/>
                    </a:p>
                    <a:p>
                      <a:pPr marL="132715" algn="l" rtl="0" eaLnBrk="0">
                        <a:lnSpc>
                          <a:spcPts val="1685"/>
                        </a:lnSpc>
                      </a:pPr>
                      <a:r>
                        <a:rPr sz="600" kern="0" spc="1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事件驱动模型</a:t>
                      </a:r>
                      <a:endParaRPr lang="en-US" altLang="en-US" sz="600" dirty="0"/>
                    </a:p>
                  </a:txBody>
                  <a:tcPr marL="0" marR="0" marT="0" marB="0" vert="horz">
                    <a:lnL>
                      <a:noFill/>
                    </a:lnL>
                    <a:lnR>
                      <a:noFill/>
                    </a:lnR>
                    <a:lnT>
                      <a:noFill/>
                    </a:lnT>
                    <a:lnB>
                      <a:noFill/>
                    </a:lnB>
                  </a:tcPr>
                </a:tc>
                <a:tc rowSpan="2">
                  <a:txBody>
                    <a:bodyPr/>
                    <a:lstStyle/>
                    <a:p>
                      <a:pPr algn="l" rtl="0" eaLnBrk="0">
                        <a:lnSpc>
                          <a:spcPct val="104000"/>
                        </a:lnSpc>
                      </a:pPr>
                      <a:endParaRPr lang="en-US" altLang="en-US" sz="200" dirty="0"/>
                    </a:p>
                    <a:p>
                      <a:pPr marL="381000" algn="l" rtl="0" eaLnBrk="0">
                        <a:lnSpc>
                          <a:spcPts val="750"/>
                        </a:lnSpc>
                        <a:spcBef>
                          <a:spcPts val="0"/>
                        </a:spcBef>
                      </a:pPr>
                      <a:r>
                        <a:rPr sz="600" kern="0" spc="1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设备模型</a:t>
                      </a:r>
                      <a:endParaRPr lang="en-US" altLang="en-US" sz="600" dirty="0"/>
                    </a:p>
                    <a:p>
                      <a:pPr marL="233680" algn="l" rtl="0" eaLnBrk="0">
                        <a:lnSpc>
                          <a:spcPts val="750"/>
                        </a:lnSpc>
                        <a:spcBef>
                          <a:spcPts val="885"/>
                        </a:spcBef>
                      </a:pPr>
                      <a:r>
                        <a:rPr sz="600" kern="0" spc="1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多尺度控制模型</a:t>
                      </a:r>
                      <a:endParaRPr lang="en-US" altLang="en-US" sz="600" dirty="0"/>
                    </a:p>
                    <a:p>
                      <a:pPr algn="l" rtl="0" eaLnBrk="0">
                        <a:lnSpc>
                          <a:spcPct val="100000"/>
                        </a:lnSpc>
                      </a:pPr>
                      <a:endParaRPr lang="en-US" altLang="en-US" sz="800" dirty="0"/>
                    </a:p>
                    <a:p>
                      <a:pPr marL="283210" algn="l" rtl="0" eaLnBrk="0">
                        <a:lnSpc>
                          <a:spcPts val="740"/>
                        </a:lnSpc>
                        <a:spcBef>
                          <a:spcPts val="0"/>
                        </a:spcBef>
                      </a:pPr>
                      <a:r>
                        <a:rPr sz="600" kern="0" spc="1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人员活动模型</a:t>
                      </a:r>
                      <a:endParaRPr lang="en-US" altLang="en-US" sz="600" dirty="0"/>
                    </a:p>
                  </a:txBody>
                  <a:tcPr marL="0" marR="0" marT="0" marB="0" vert="horz">
                    <a:lnL>
                      <a:noFill/>
                    </a:lnL>
                    <a:lnR>
                      <a:noFill/>
                    </a:lnR>
                    <a:lnT>
                      <a:noFill/>
                    </a:lnT>
                    <a:lnB>
                      <a:noFill/>
                    </a:lnB>
                  </a:tcPr>
                </a:tc>
                <a:tc vMerge="1">
                  <a:tcPr marL="0" marR="0" marT="0" marB="0" vert="horz">
                    <a:lnL>
                      <a:noFill/>
                    </a:lnL>
                    <a:lnR>
                      <a:noFill/>
                    </a:lnR>
                    <a:lnT>
                      <a:noFill/>
                    </a:lnT>
                    <a:lnB>
                      <a:noFill/>
                    </a:lnB>
                  </a:tcPr>
                </a:tc>
              </a:tr>
              <a:tr h="122554">
                <a:tc vMerge="1">
                  <a:tcPr marL="0" marR="0" marT="0" marB="0" vert="horz">
                    <a:lnL>
                      <a:noFill/>
                    </a:lnL>
                    <a:lnR>
                      <a:noFill/>
                    </a:lnR>
                    <a:lnT>
                      <a:noFill/>
                    </a:lnT>
                    <a:lnB>
                      <a:noFill/>
                    </a:lnB>
                  </a:tcPr>
                </a:tc>
                <a:tc vMerge="1">
                  <a:tcPr marL="0" marR="0" marT="0" marB="0" vert="horz">
                    <a:lnL>
                      <a:noFill/>
                    </a:lnL>
                    <a:lnR>
                      <a:noFill/>
                    </a:lnR>
                    <a:lnT>
                      <a:noFill/>
                    </a:lnT>
                    <a:lnB>
                      <a:noFill/>
                    </a:lnB>
                  </a:tcPr>
                </a:tc>
                <a:tc rowSpan="3">
                  <a:txBody>
                    <a:bodyPr/>
                    <a:lstStyle/>
                    <a:p>
                      <a:pPr algn="l" rtl="0" eaLnBrk="0">
                        <a:lnSpc>
                          <a:spcPct val="109000"/>
                        </a:lnSpc>
                      </a:pPr>
                      <a:endParaRPr lang="en-US" altLang="en-US" sz="600" dirty="0"/>
                    </a:p>
                    <a:p>
                      <a:pPr marL="897255" algn="l" rtl="0" eaLnBrk="0">
                        <a:lnSpc>
                          <a:spcPct val="83000"/>
                        </a:lnSpc>
                        <a:spcBef>
                          <a:spcPts val="5"/>
                        </a:spcBef>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工作流引擎</a:t>
                      </a:r>
                      <a:endParaRPr lang="en-US" altLang="en-US" sz="1100" dirty="0"/>
                    </a:p>
                    <a:p>
                      <a:pPr marL="336550" algn="l" rtl="0" eaLnBrk="0">
                        <a:lnSpc>
                          <a:spcPts val="945"/>
                        </a:lnSpc>
                      </a:pPr>
                      <a:r>
                        <a:rPr sz="1000" kern="0" spc="100" baseline="-4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数字孪生模型</a:t>
                      </a:r>
                      <a:r>
                        <a:rPr sz="6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000" kern="0" spc="100" baseline="16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数字孪生模型</a:t>
                      </a:r>
                      <a:endParaRPr lang="en-US" altLang="en-US" sz="1000" baseline="16000" dirty="0"/>
                    </a:p>
                    <a:p>
                      <a:pPr algn="l" rtl="0" eaLnBrk="0">
                        <a:lnSpc>
                          <a:spcPct val="112000"/>
                        </a:lnSpc>
                      </a:pPr>
                      <a:endParaRPr lang="en-US" altLang="en-US" sz="300" dirty="0"/>
                    </a:p>
                    <a:p>
                      <a:pPr marL="335915" algn="l" rtl="0" eaLnBrk="0">
                        <a:lnSpc>
                          <a:spcPts val="730"/>
                        </a:lnSpc>
                        <a:spcBef>
                          <a:spcPts val="0"/>
                        </a:spcBef>
                      </a:pPr>
                      <a:r>
                        <a:rPr sz="600" kern="0" spc="1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物理空间和虚</a:t>
                      </a:r>
                      <a:r>
                        <a:rPr sz="6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1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物理空间和虚</a:t>
                      </a:r>
                      <a:endParaRPr lang="en-US" altLang="en-US" sz="600" dirty="0"/>
                    </a:p>
                  </a:txBody>
                  <a:tcPr marL="0" marR="0" marT="0" marB="0" vert="horz">
                    <a:lnL>
                      <a:noFill/>
                    </a:lnL>
                    <a:lnR>
                      <a:noFill/>
                    </a:lnR>
                    <a:lnT>
                      <a:noFill/>
                    </a:lnT>
                    <a:lnB>
                      <a:noFill/>
                    </a:lnB>
                  </a:tcPr>
                </a:tc>
              </a:tr>
              <a:tr h="252729">
                <a:tc gridSpan="2">
                  <a:txBody>
                    <a:bodyPr/>
                    <a:lstStyle/>
                    <a:p>
                      <a:pPr algn="l" rtl="0" eaLnBrk="0">
                        <a:lnSpc>
                          <a:spcPct val="102000"/>
                        </a:lnSpc>
                      </a:pPr>
                      <a:endParaRPr lang="en-US" altLang="en-US" sz="700" dirty="0"/>
                    </a:p>
                    <a:p>
                      <a:pPr marL="803910" algn="l" rtl="0" eaLnBrk="0">
                        <a:lnSpc>
                          <a:spcPct val="82000"/>
                        </a:lnSpc>
                        <a:spcBef>
                          <a:spcPts val="0"/>
                        </a:spcBef>
                      </a:pPr>
                      <a:r>
                        <a:rPr sz="11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区块链</a:t>
                      </a:r>
                      <a:endParaRPr lang="en-US" altLang="en-US" sz="1100" dirty="0"/>
                    </a:p>
                  </a:txBody>
                  <a:tcPr marL="0" marR="0" marT="0" marB="0" vert="horz">
                    <a:lnL>
                      <a:noFill/>
                    </a:lnL>
                    <a:lnR>
                      <a:noFill/>
                    </a:lnR>
                    <a:lnT>
                      <a:noFill/>
                    </a:lnT>
                    <a:lnB>
                      <a:noFill/>
                    </a:lnB>
                  </a:tcPr>
                </a:tc>
                <a:tc hMerge="1">
                  <a:tcPr marL="0" marR="0" marT="0" marB="0" vert="horz">
                    <a:lnL>
                      <a:noFill/>
                    </a:lnL>
                    <a:lnR>
                      <a:noFill/>
                    </a:lnR>
                    <a:lnT>
                      <a:noFill/>
                    </a:lnT>
                    <a:lnB>
                      <a:noFill/>
                    </a:lnB>
                  </a:tcPr>
                </a:tc>
                <a:tc vMerge="1">
                  <a:tcPr marL="0" marR="0" marT="0" marB="0" vert="horz">
                    <a:lnL>
                      <a:noFill/>
                    </a:lnL>
                    <a:lnR>
                      <a:noFill/>
                    </a:lnR>
                    <a:lnT>
                      <a:noFill/>
                    </a:lnT>
                    <a:lnB>
                      <a:noFill/>
                    </a:lnB>
                  </a:tcPr>
                </a:tc>
              </a:tr>
              <a:tr h="171450">
                <a:tc gridSpan="2">
                  <a:txBody>
                    <a:bodyPr/>
                    <a:lstStyle/>
                    <a:p>
                      <a:pPr algn="l" rtl="0" eaLnBrk="0">
                        <a:lnSpc>
                          <a:spcPct val="41000"/>
                        </a:lnSpc>
                      </a:pPr>
                      <a:endParaRPr lang="en-US" altLang="en-US" sz="100" dirty="0"/>
                    </a:p>
                    <a:p>
                      <a:pPr algn="l" rtl="0" eaLnBrk="0">
                        <a:lnSpc>
                          <a:spcPct val="86000"/>
                        </a:lnSpc>
                      </a:pPr>
                      <a:r>
                        <a:rPr sz="6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Hype</a:t>
                      </a:r>
                      <a:r>
                        <a:rPr sz="6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r</a:t>
                      </a:r>
                      <a:r>
                        <a:rPr sz="6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ledge</a:t>
                      </a:r>
                      <a:endParaRPr lang="en-US" altLang="en-US" sz="600" dirty="0"/>
                    </a:p>
                    <a:p>
                      <a:pPr marL="81280" algn="l" rtl="0" eaLnBrk="0">
                        <a:lnSpc>
                          <a:spcPct val="87000"/>
                        </a:lnSpc>
                        <a:spcBef>
                          <a:spcPts val="5"/>
                        </a:spcBef>
                      </a:pPr>
                      <a:r>
                        <a:rPr sz="6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r  Fa</a:t>
                      </a:r>
                      <a:r>
                        <a:rPr sz="6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b</a:t>
                      </a:r>
                      <a:r>
                        <a:rPr sz="6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ric</a:t>
                      </a:r>
                      <a:endParaRPr lang="en-US" altLang="en-US" sz="600" dirty="0"/>
                    </a:p>
                  </a:txBody>
                  <a:tcPr marL="0" marR="0" marT="0" marB="0" vert="horz">
                    <a:lnL>
                      <a:noFill/>
                    </a:lnL>
                    <a:lnR>
                      <a:noFill/>
                    </a:lnR>
                    <a:lnT>
                      <a:noFill/>
                    </a:lnT>
                    <a:lnB>
                      <a:noFill/>
                    </a:lnB>
                  </a:tcPr>
                </a:tc>
                <a:tc hMerge="1">
                  <a:tcPr marL="0" marR="0" marT="0" marB="0" vert="horz">
                    <a:lnL>
                      <a:noFill/>
                    </a:lnL>
                    <a:lnR>
                      <a:noFill/>
                    </a:lnR>
                    <a:lnT>
                      <a:noFill/>
                    </a:lnT>
                    <a:lnB>
                      <a:noFill/>
                    </a:lnB>
                  </a:tcPr>
                </a:tc>
                <a:tc vMerge="1">
                  <a:tcPr marL="0" marR="0" marT="0" marB="0" vert="horz">
                    <a:lnL>
                      <a:noFill/>
                    </a:lnL>
                    <a:lnR>
                      <a:noFill/>
                    </a:lnR>
                    <a:lnT>
                      <a:noFill/>
                    </a:lnT>
                    <a:lnB>
                      <a:noFill/>
                    </a:lnB>
                  </a:tcPr>
                </a:tc>
              </a:tr>
            </a:tbl>
          </a:graphicData>
        </a:graphic>
      </p:graphicFrame>
      <p:sp>
        <p:nvSpPr>
          <p:cNvPr id="552" name="textbox 552"/>
          <p:cNvSpPr/>
          <p:nvPr/>
        </p:nvSpPr>
        <p:spPr>
          <a:xfrm>
            <a:off x="10441488" y="1449578"/>
            <a:ext cx="1100455" cy="3909059"/>
          </a:xfrm>
          <a:prstGeom prst="rect">
            <a:avLst/>
          </a:prstGeom>
        </p:spPr>
        <p:txBody>
          <a:bodyPr vert="eaVert" wrap="square" lIns="0" tIns="0" rIns="0" bIns="0"/>
          <a:lstStyle/>
          <a:p>
            <a:pPr algn="l" rtl="0" eaLnBrk="0">
              <a:lnSpc>
                <a:spcPct val="75000"/>
              </a:lnSpc>
            </a:pPr>
            <a:endParaRPr lang="en-US" altLang="en-US" sz="100" dirty="0"/>
          </a:p>
          <a:p>
            <a:pPr marL="19050" algn="l" rtl="0" eaLnBrk="0">
              <a:lnSpc>
                <a:spcPct val="91000"/>
              </a:lnSpc>
            </a:pPr>
            <a:r>
              <a:rPr sz="1800" kern="0" spc="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具备跨行业复制能力</a:t>
            </a:r>
            <a:endParaRPr lang="en-US" altLang="en-US" sz="1800" dirty="0"/>
          </a:p>
          <a:p>
            <a:pPr marL="29210" algn="l" rtl="0" eaLnBrk="0">
              <a:lnSpc>
                <a:spcPct val="90000"/>
              </a:lnSpc>
              <a:spcBef>
                <a:spcPts val="1250"/>
              </a:spcBef>
            </a:pPr>
            <a:r>
              <a:rPr sz="1800" kern="0" spc="-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工业微服务构建海量</a:t>
            </a:r>
            <a:endParaRPr lang="en-US" altLang="en-US" sz="1800" dirty="0"/>
          </a:p>
          <a:p>
            <a:pPr algn="l" rtl="0" eaLnBrk="0">
              <a:lnSpc>
                <a:spcPct val="103000"/>
              </a:lnSpc>
            </a:pPr>
            <a:endParaRPr lang="en-US" altLang="en-US" sz="1000" dirty="0"/>
          </a:p>
          <a:p>
            <a:pPr marL="12700" algn="l" rtl="0" eaLnBrk="0">
              <a:lnSpc>
                <a:spcPct val="90000"/>
              </a:lnSpc>
              <a:spcBef>
                <a:spcPts val="5"/>
              </a:spcBef>
            </a:pPr>
            <a:r>
              <a:rPr sz="1800" kern="0" spc="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全链条业务支撑   数据追溯和</a:t>
            </a:r>
            <a:r>
              <a:rPr sz="1800" kern="0" spc="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监管控制</a:t>
            </a:r>
            <a:endParaRPr lang="en-US" altLang="en-US" sz="1800" dirty="0"/>
          </a:p>
        </p:txBody>
      </p:sp>
      <p:sp>
        <p:nvSpPr>
          <p:cNvPr id="554" name="textbox 554"/>
          <p:cNvSpPr/>
          <p:nvPr/>
        </p:nvSpPr>
        <p:spPr>
          <a:xfrm>
            <a:off x="9208894" y="1209420"/>
            <a:ext cx="723900" cy="4997450"/>
          </a:xfrm>
          <a:prstGeom prst="rect">
            <a:avLst/>
          </a:prstGeom>
        </p:spPr>
        <p:txBody>
          <a:bodyPr vert="horz" wrap="square" lIns="0" tIns="0" rIns="0" bIns="0"/>
          <a:lstStyle/>
          <a:p>
            <a:pPr algn="l" rtl="0" eaLnBrk="0">
              <a:lnSpc>
                <a:spcPct val="85000"/>
              </a:lnSpc>
            </a:pPr>
            <a:endParaRPr lang="en-US" altLang="en-US" sz="100" dirty="0"/>
          </a:p>
          <a:p>
            <a:pPr marL="57785" algn="l" rtl="0" eaLnBrk="0">
              <a:lnSpc>
                <a:spcPct val="82000"/>
              </a:lnSpc>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平台安全</a:t>
            </a:r>
            <a:endParaRPr lang="en-US" altLang="en-US" sz="1200" dirty="0"/>
          </a:p>
          <a:p>
            <a:pPr marL="80010" algn="l" rtl="0" eaLnBrk="0">
              <a:lnSpc>
                <a:spcPct val="263000"/>
              </a:lnSpc>
              <a:spcBef>
                <a:spcPts val="60"/>
              </a:spcBef>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物理安全</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网络安全</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主机安全</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数据安全</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应用安全</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安全监控</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安全策略</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安全配置</a:t>
            </a:r>
            <a:endParaRPr lang="en-US" altLang="en-US" sz="1100" dirty="0"/>
          </a:p>
          <a:p>
            <a:pPr algn="l" rtl="0" eaLnBrk="0">
              <a:lnSpc>
                <a:spcPct val="164000"/>
              </a:lnSpc>
            </a:pPr>
            <a:endParaRPr lang="en-US" altLang="en-US" sz="1000" dirty="0"/>
          </a:p>
          <a:p>
            <a:pPr marL="12700" algn="l" rtl="0" eaLnBrk="0">
              <a:lnSpc>
                <a:spcPct val="91000"/>
              </a:lnSpc>
              <a:spcBef>
                <a:spcPts val="335"/>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业务连续性</a:t>
            </a:r>
            <a:endParaRPr lang="en-US" altLang="en-US" sz="1100" dirty="0"/>
          </a:p>
          <a:p>
            <a:pPr algn="l" rtl="0" eaLnBrk="0">
              <a:lnSpc>
                <a:spcPct val="108000"/>
              </a:lnSpc>
            </a:pPr>
            <a:endParaRPr lang="en-US" altLang="en-US" sz="1000" dirty="0"/>
          </a:p>
          <a:p>
            <a:pPr algn="l" rtl="0" eaLnBrk="0">
              <a:lnSpc>
                <a:spcPct val="108000"/>
              </a:lnSpc>
            </a:pPr>
            <a:endParaRPr lang="en-US" altLang="en-US" sz="1000" dirty="0"/>
          </a:p>
          <a:p>
            <a:pPr algn="l" rtl="0" eaLnBrk="0">
              <a:lnSpc>
                <a:spcPct val="108000"/>
              </a:lnSpc>
            </a:pPr>
            <a:endParaRPr lang="en-US" altLang="en-US" sz="1000" dirty="0"/>
          </a:p>
          <a:p>
            <a:pPr algn="l" rtl="0" eaLnBrk="0">
              <a:lnSpc>
                <a:spcPct val="108000"/>
              </a:lnSpc>
            </a:pPr>
            <a:endParaRPr lang="en-US" altLang="en-US" sz="1000" dirty="0"/>
          </a:p>
          <a:p>
            <a:pPr algn="l" rtl="0" eaLnBrk="0">
              <a:lnSpc>
                <a:spcPct val="139000"/>
              </a:lnSpc>
            </a:pPr>
            <a:endParaRPr lang="en-US" altLang="en-US" sz="200" dirty="0"/>
          </a:p>
          <a:p>
            <a:pPr marL="13335" algn="l" rtl="0" eaLnBrk="0">
              <a:lnSpc>
                <a:spcPct val="84000"/>
              </a:lnSpc>
              <a:spcBef>
                <a:spcPts val="0"/>
              </a:spcBef>
            </a:pPr>
            <a:r>
              <a:rPr sz="11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C80</a:t>
            </a:r>
            <a:endParaRPr lang="en-US" altLang="en-US" sz="1100" dirty="0"/>
          </a:p>
        </p:txBody>
      </p:sp>
      <p:graphicFrame>
        <p:nvGraphicFramePr>
          <p:cNvPr id="556" name="table 556"/>
          <p:cNvGraphicFramePr>
            <a:graphicFrameLocks noGrp="1"/>
          </p:cNvGraphicFramePr>
          <p:nvPr/>
        </p:nvGraphicFramePr>
        <p:xfrm>
          <a:off x="1822748" y="4096749"/>
          <a:ext cx="4138295" cy="773430"/>
        </p:xfrm>
        <a:graphic>
          <a:graphicData uri="http://schemas.openxmlformats.org/drawingml/2006/table">
            <a:tbl>
              <a:tblPr/>
              <a:tblGrid>
                <a:gridCol w="1082675"/>
                <a:gridCol w="1630045"/>
                <a:gridCol w="1425575"/>
              </a:tblGrid>
              <a:tr h="773430">
                <a:tc>
                  <a:txBody>
                    <a:bodyPr/>
                    <a:lstStyle/>
                    <a:p>
                      <a:pPr algn="l" rtl="0" eaLnBrk="0">
                        <a:lnSpc>
                          <a:spcPct val="51000"/>
                        </a:lnSpc>
                      </a:pPr>
                      <a:endParaRPr lang="en-US" altLang="en-US" sz="100" dirty="0"/>
                    </a:p>
                    <a:p>
                      <a:pPr algn="l" rtl="0" eaLnBrk="0">
                        <a:lnSpc>
                          <a:spcPct val="91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微服务平台</a:t>
                      </a:r>
                      <a:endParaRPr lang="en-US" altLang="en-US" sz="1100" dirty="0"/>
                    </a:p>
                    <a:p>
                      <a:pPr algn="l" rtl="0" eaLnBrk="0">
                        <a:lnSpc>
                          <a:spcPct val="92000"/>
                        </a:lnSpc>
                        <a:spcBef>
                          <a:spcPts val="1230"/>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大数据服务</a:t>
                      </a:r>
                      <a:endParaRPr lang="en-US" altLang="en-US" sz="1100" dirty="0"/>
                    </a:p>
                    <a:p>
                      <a:pPr algn="l" rtl="0" eaLnBrk="0">
                        <a:lnSpc>
                          <a:spcPct val="107000"/>
                        </a:lnSpc>
                      </a:pPr>
                      <a:endParaRPr lang="en-US" altLang="en-US" sz="1000" dirty="0"/>
                    </a:p>
                    <a:p>
                      <a:pPr algn="l" rtl="0" eaLnBrk="0">
                        <a:lnSpc>
                          <a:spcPct val="6000"/>
                        </a:lnSpc>
                      </a:pPr>
                      <a:endParaRPr lang="en-US" altLang="en-US" sz="100" dirty="0"/>
                    </a:p>
                    <a:p>
                      <a:pPr marL="83820" algn="l" rtl="0" eaLnBrk="0">
                        <a:lnSpc>
                          <a:spcPct val="79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负载均衡</a:t>
                      </a:r>
                      <a:endParaRPr lang="en-US" altLang="en-US" sz="1100" dirty="0"/>
                    </a:p>
                  </a:txBody>
                  <a:tcPr marL="0" marR="0" marT="0" marB="0" vert="horz">
                    <a:lnL>
                      <a:noFill/>
                    </a:lnL>
                    <a:lnR>
                      <a:noFill/>
                    </a:lnR>
                    <a:lnT>
                      <a:noFill/>
                    </a:lnT>
                    <a:lnB>
                      <a:noFill/>
                    </a:lnB>
                  </a:tcPr>
                </a:tc>
                <a:tc>
                  <a:txBody>
                    <a:bodyPr/>
                    <a:lstStyle/>
                    <a:p>
                      <a:pPr algn="l" rtl="0" eaLnBrk="0">
                        <a:lnSpc>
                          <a:spcPct val="47000"/>
                        </a:lnSpc>
                      </a:pPr>
                      <a:endParaRPr lang="en-US" altLang="en-US" sz="100" dirty="0"/>
                    </a:p>
                    <a:p>
                      <a:pPr marL="450215" algn="l" rtl="0" eaLnBrk="0">
                        <a:lnSpc>
                          <a:spcPct val="83000"/>
                        </a:lnSpc>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移动开发平台</a:t>
                      </a:r>
                      <a:endParaRPr lang="en-US" altLang="en-US" sz="1100" dirty="0"/>
                    </a:p>
                    <a:p>
                      <a:pPr marL="450850" indent="-67945" algn="l" rtl="0" eaLnBrk="0">
                        <a:lnSpc>
                          <a:spcPct val="185000"/>
                        </a:lnSpc>
                        <a:spcBef>
                          <a:spcPts val="5"/>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工业物联网套件       </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视频监控服务</a:t>
                      </a:r>
                      <a:endParaRPr lang="en-US" altLang="en-US" sz="1100" dirty="0"/>
                    </a:p>
                  </a:txBody>
                  <a:tcPr marL="0" marR="0" marT="0" marB="0" vert="horz">
                    <a:lnL>
                      <a:noFill/>
                    </a:lnL>
                    <a:lnR>
                      <a:noFill/>
                    </a:lnR>
                    <a:lnT>
                      <a:noFill/>
                    </a:lnT>
                    <a:lnB>
                      <a:noFill/>
                    </a:lnB>
                  </a:tcPr>
                </a:tc>
                <a:tc>
                  <a:txBody>
                    <a:bodyPr/>
                    <a:lstStyle/>
                    <a:p>
                      <a:pPr algn="l" rtl="0" eaLnBrk="0">
                        <a:lnSpc>
                          <a:spcPct val="7000"/>
                        </a:lnSpc>
                      </a:pPr>
                      <a:endParaRPr lang="en-US" altLang="en-US" sz="100" dirty="0"/>
                    </a:p>
                    <a:p>
                      <a:pPr marL="285115" algn="l" rtl="0" eaLnBrk="0">
                        <a:lnSpc>
                          <a:spcPct val="91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关系型数据库服务</a:t>
                      </a:r>
                      <a:endParaRPr lang="en-US" altLang="en-US" sz="1100" dirty="0"/>
                    </a:p>
                    <a:p>
                      <a:pPr algn="r" rtl="0" eaLnBrk="0">
                        <a:lnSpc>
                          <a:spcPct val="92000"/>
                        </a:lnSpc>
                        <a:spcBef>
                          <a:spcPts val="1285"/>
                        </a:spcBef>
                      </a:pPr>
                      <a:r>
                        <a:rPr sz="11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N</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oSQL数据库服务</a:t>
                      </a:r>
                      <a:endParaRPr lang="en-US" altLang="en-US" sz="1100" dirty="0"/>
                    </a:p>
                    <a:p>
                      <a:pPr algn="l" rtl="0" eaLnBrk="0">
                        <a:lnSpc>
                          <a:spcPct val="110000"/>
                        </a:lnSpc>
                      </a:pPr>
                      <a:endParaRPr lang="en-US" altLang="en-US" sz="900" dirty="0"/>
                    </a:p>
                    <a:p>
                      <a:pPr algn="l" rtl="0" eaLnBrk="0">
                        <a:lnSpc>
                          <a:spcPct val="8000"/>
                        </a:lnSpc>
                      </a:pPr>
                      <a:endParaRPr lang="en-US" altLang="en-US" sz="100" dirty="0"/>
                    </a:p>
                    <a:p>
                      <a:pPr marL="584200" algn="l" rtl="0" eaLnBrk="0">
                        <a:lnSpc>
                          <a:spcPct val="86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API网关</a:t>
                      </a:r>
                      <a:endParaRPr lang="en-US" altLang="en-US" sz="1100" dirty="0"/>
                    </a:p>
                  </a:txBody>
                  <a:tcPr marL="0" marR="0" marT="0" marB="0" vert="horz">
                    <a:lnL>
                      <a:noFill/>
                    </a:lnL>
                    <a:lnR>
                      <a:noFill/>
                    </a:lnR>
                    <a:lnT>
                      <a:noFill/>
                    </a:lnT>
                    <a:lnB>
                      <a:noFill/>
                    </a:lnB>
                  </a:tcPr>
                </a:tc>
              </a:tr>
            </a:tbl>
          </a:graphicData>
        </a:graphic>
      </p:graphicFrame>
      <p:sp>
        <p:nvSpPr>
          <p:cNvPr id="558" name="textbox 558"/>
          <p:cNvSpPr/>
          <p:nvPr/>
        </p:nvSpPr>
        <p:spPr>
          <a:xfrm>
            <a:off x="8123393" y="1197483"/>
            <a:ext cx="725805" cy="4168775"/>
          </a:xfrm>
          <a:prstGeom prst="rect">
            <a:avLst/>
          </a:prstGeom>
        </p:spPr>
        <p:txBody>
          <a:bodyPr vert="horz" wrap="square" lIns="0" tIns="0" rIns="0" bIns="0"/>
          <a:lstStyle/>
          <a:p>
            <a:pPr algn="l" rtl="0" eaLnBrk="0">
              <a:lnSpc>
                <a:spcPct val="85000"/>
              </a:lnSpc>
            </a:pPr>
            <a:endParaRPr lang="en-US" altLang="en-US" sz="100" dirty="0"/>
          </a:p>
          <a:p>
            <a:pPr marL="23495" algn="l" rtl="0" eaLnBrk="0">
              <a:lnSpc>
                <a:spcPct val="91000"/>
              </a:lnSpc>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平台运维</a:t>
            </a:r>
            <a:endParaRPr lang="en-US" altLang="en-US" sz="1200" dirty="0"/>
          </a:p>
          <a:p>
            <a:pPr algn="l" rtl="0" eaLnBrk="0">
              <a:lnSpc>
                <a:spcPct val="109000"/>
              </a:lnSpc>
            </a:pPr>
            <a:endParaRPr lang="en-US" altLang="en-US" sz="1000" dirty="0"/>
          </a:p>
          <a:p>
            <a:pPr marL="292100" indent="-280035" algn="l" rtl="0" eaLnBrk="0">
              <a:lnSpc>
                <a:spcPct val="99000"/>
              </a:lnSpc>
              <a:spcBef>
                <a:spcPts val="330"/>
              </a:spcBef>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项目计划管</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理</a:t>
            </a:r>
            <a:endParaRPr lang="en-US" altLang="en-US" sz="1100" dirty="0"/>
          </a:p>
          <a:p>
            <a:pPr marL="292735" indent="-278765" algn="l" rtl="0" eaLnBrk="0">
              <a:lnSpc>
                <a:spcPct val="100000"/>
              </a:lnSpc>
              <a:spcBef>
                <a:spcPts val="840"/>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软件交付流</a:t>
            </a:r>
            <a:r>
              <a:rPr sz="11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程</a:t>
            </a:r>
            <a:endParaRPr lang="en-US" altLang="en-US" sz="1100" dirty="0"/>
          </a:p>
          <a:p>
            <a:pPr algn="l" rtl="0" eaLnBrk="0">
              <a:lnSpc>
                <a:spcPct val="108000"/>
              </a:lnSpc>
            </a:pPr>
            <a:endParaRPr lang="en-US" altLang="en-US" sz="1000" dirty="0"/>
          </a:p>
          <a:p>
            <a:pPr algn="l" rtl="0" eaLnBrk="0">
              <a:lnSpc>
                <a:spcPct val="9000"/>
              </a:lnSpc>
            </a:pPr>
            <a:endParaRPr lang="en-US" altLang="en-US" sz="100" dirty="0"/>
          </a:p>
          <a:p>
            <a:pPr marL="13335" indent="71120" algn="r" rtl="0" eaLnBrk="0">
              <a:lnSpc>
                <a:spcPct val="241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交付协同</a:t>
            </a: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构建&amp;发布 </a:t>
            </a:r>
            <a:r>
              <a:rPr sz="1100" kern="0" spc="1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配置管理</a:t>
            </a: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构建自动化</a:t>
            </a:r>
            <a:r>
              <a:rPr sz="11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部署自动化</a:t>
            </a:r>
            <a:r>
              <a:rPr sz="11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1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集成测试</a:t>
            </a: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资产管理</a:t>
            </a:r>
            <a:endParaRPr lang="en-US" altLang="en-US" sz="1100" dirty="0"/>
          </a:p>
        </p:txBody>
      </p:sp>
      <p:sp>
        <p:nvSpPr>
          <p:cNvPr id="560" name="textbox 560"/>
          <p:cNvSpPr/>
          <p:nvPr/>
        </p:nvSpPr>
        <p:spPr>
          <a:xfrm>
            <a:off x="6141256" y="1269162"/>
            <a:ext cx="1438910" cy="1082675"/>
          </a:xfrm>
          <a:prstGeom prst="rect">
            <a:avLst/>
          </a:prstGeom>
        </p:spPr>
        <p:txBody>
          <a:bodyPr vert="horz" wrap="square" lIns="0" tIns="0" rIns="0" bIns="0"/>
          <a:lstStyle/>
          <a:p>
            <a:pPr algn="l" rtl="0" eaLnBrk="0">
              <a:lnSpc>
                <a:spcPct val="83000"/>
              </a:lnSpc>
            </a:pPr>
            <a:endParaRPr lang="en-US" altLang="en-US" sz="100" dirty="0"/>
          </a:p>
          <a:p>
            <a:pPr marL="56515" algn="l" rtl="0" eaLnBrk="0">
              <a:lnSpc>
                <a:spcPct val="91000"/>
              </a:lnSpc>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其它工业领域</a:t>
            </a:r>
            <a:endParaRPr lang="en-US" altLang="en-US" sz="1200" dirty="0"/>
          </a:p>
          <a:p>
            <a:pPr marL="233680" algn="l" rtl="0" eaLnBrk="0">
              <a:lnSpc>
                <a:spcPct val="91000"/>
              </a:lnSpc>
              <a:spcBef>
                <a:spcPts val="900"/>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业务运行</a:t>
            </a:r>
            <a:endParaRPr lang="en-US" altLang="en-US" sz="1100" dirty="0"/>
          </a:p>
          <a:p>
            <a:pPr algn="r" rtl="0" eaLnBrk="0">
              <a:lnSpc>
                <a:spcPct val="91000"/>
              </a:lnSpc>
              <a:spcBef>
                <a:spcPts val="185"/>
              </a:spcBef>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      管理      服</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务</a:t>
            </a:r>
            <a:endParaRPr lang="en-US" altLang="en-US" sz="1100" dirty="0"/>
          </a:p>
          <a:p>
            <a:pPr marL="231140" algn="l" rtl="0" eaLnBrk="0">
              <a:lnSpc>
                <a:spcPct val="91000"/>
              </a:lnSpc>
              <a:spcBef>
                <a:spcPts val="900"/>
              </a:spcBef>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应用创新</a:t>
            </a:r>
            <a:endParaRPr lang="en-US" altLang="en-US" sz="1100" dirty="0"/>
          </a:p>
          <a:p>
            <a:pPr marL="12700" algn="l" rtl="0" eaLnBrk="0">
              <a:lnSpc>
                <a:spcPct val="91000"/>
              </a:lnSpc>
              <a:spcBef>
                <a:spcPts val="225"/>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构建</a:t>
            </a: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APP</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生态池</a:t>
            </a:r>
            <a:endParaRPr lang="en-US" altLang="en-US" sz="1100" dirty="0"/>
          </a:p>
        </p:txBody>
      </p:sp>
      <p:sp>
        <p:nvSpPr>
          <p:cNvPr id="562" name="textbox 562"/>
          <p:cNvSpPr/>
          <p:nvPr/>
        </p:nvSpPr>
        <p:spPr>
          <a:xfrm>
            <a:off x="1164242" y="443915"/>
            <a:ext cx="3683634" cy="469265"/>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1000"/>
              </a:lnSpc>
            </a:pPr>
            <a:r>
              <a:rPr sz="3200" b="1" kern="0" spc="-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技术架构与建设路径</a:t>
            </a:r>
            <a:endParaRPr lang="en-US" altLang="en-US" sz="3200" dirty="0"/>
          </a:p>
        </p:txBody>
      </p:sp>
      <p:graphicFrame>
        <p:nvGraphicFramePr>
          <p:cNvPr id="564" name="table 564"/>
          <p:cNvGraphicFramePr>
            <a:graphicFrameLocks noGrp="1"/>
          </p:cNvGraphicFramePr>
          <p:nvPr/>
        </p:nvGraphicFramePr>
        <p:xfrm>
          <a:off x="6324197" y="2676400"/>
          <a:ext cx="1249680" cy="1131570"/>
        </p:xfrm>
        <a:graphic>
          <a:graphicData uri="http://schemas.openxmlformats.org/drawingml/2006/table">
            <a:tbl>
              <a:tblPr/>
              <a:tblGrid>
                <a:gridCol w="625475"/>
                <a:gridCol w="624205"/>
              </a:tblGrid>
              <a:tr h="1131569">
                <a:tc>
                  <a:txBody>
                    <a:bodyPr/>
                    <a:lstStyle/>
                    <a:p>
                      <a:pPr algn="l" rtl="0" eaLnBrk="0">
                        <a:lnSpc>
                          <a:spcPct val="8000"/>
                        </a:lnSpc>
                      </a:pPr>
                      <a:endParaRPr lang="en-US" altLang="en-US" sz="100" dirty="0"/>
                    </a:p>
                    <a:p>
                      <a:pPr algn="l" rtl="0" eaLnBrk="0">
                        <a:lnSpc>
                          <a:spcPct val="91000"/>
                        </a:lnSpc>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数据抽</a:t>
                      </a:r>
                      <a:endParaRPr lang="en-US" altLang="en-US" sz="1100" dirty="0"/>
                    </a:p>
                    <a:p>
                      <a:pPr marL="5080" algn="l" rtl="0" eaLnBrk="0">
                        <a:lnSpc>
                          <a:spcPct val="95000"/>
                        </a:lnSpc>
                        <a:spcBef>
                          <a:spcPts val="580"/>
                        </a:spcBef>
                      </a:pPr>
                      <a:r>
                        <a:rPr sz="600" kern="0" spc="1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数据抽取</a:t>
                      </a:r>
                      <a:endParaRPr lang="en-US" altLang="en-US" sz="600" dirty="0"/>
                    </a:p>
                    <a:p>
                      <a:pPr marL="5080" algn="l" rtl="0" eaLnBrk="0">
                        <a:lnSpc>
                          <a:spcPts val="2125"/>
                        </a:lnSpc>
                      </a:pPr>
                      <a:r>
                        <a:rPr sz="600" kern="0" spc="1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数据转换</a:t>
                      </a:r>
                      <a:endParaRPr lang="en-US" altLang="en-US" sz="600" dirty="0"/>
                    </a:p>
                    <a:p>
                      <a:pPr marL="5080" algn="l" rtl="0" eaLnBrk="0">
                        <a:lnSpc>
                          <a:spcPts val="2100"/>
                        </a:lnSpc>
                      </a:pPr>
                      <a:r>
                        <a:rPr sz="600" kern="0" spc="1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数据加工</a:t>
                      </a:r>
                      <a:endParaRPr lang="en-US" altLang="en-US" sz="600" dirty="0"/>
                    </a:p>
                    <a:p>
                      <a:pPr algn="l" rtl="0" eaLnBrk="0">
                        <a:lnSpc>
                          <a:spcPct val="111000"/>
                        </a:lnSpc>
                      </a:pPr>
                      <a:endParaRPr lang="en-US" altLang="en-US" sz="1000" dirty="0"/>
                    </a:p>
                    <a:p>
                      <a:pPr algn="l" rtl="0" eaLnBrk="0">
                        <a:lnSpc>
                          <a:spcPct val="156000"/>
                        </a:lnSpc>
                      </a:pPr>
                      <a:endParaRPr lang="en-US" altLang="en-US" sz="100" dirty="0"/>
                    </a:p>
                    <a:p>
                      <a:pPr marL="10795" algn="l" rtl="0" eaLnBrk="0">
                        <a:lnSpc>
                          <a:spcPct val="89000"/>
                        </a:lnSpc>
                      </a:pPr>
                      <a:r>
                        <a:rPr sz="600" kern="0" spc="1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数据装载</a:t>
                      </a:r>
                      <a:endParaRPr lang="en-US" altLang="en-US" sz="600" dirty="0"/>
                    </a:p>
                  </a:txBody>
                  <a:tcPr marL="0" marR="0" marT="0" marB="0" vert="horz">
                    <a:lnL>
                      <a:noFill/>
                    </a:lnL>
                    <a:lnR>
                      <a:noFill/>
                    </a:lnR>
                    <a:lnT>
                      <a:noFill/>
                    </a:lnT>
                    <a:lnB>
                      <a:noFill/>
                    </a:lnB>
                  </a:tcPr>
                </a:tc>
                <a:tc>
                  <a:txBody>
                    <a:bodyPr/>
                    <a:lstStyle/>
                    <a:p>
                      <a:pPr algn="l" rtl="0" eaLnBrk="0">
                        <a:lnSpc>
                          <a:spcPct val="8000"/>
                        </a:lnSpc>
                      </a:pPr>
                      <a:endParaRPr lang="en-US" altLang="en-US" sz="100" dirty="0"/>
                    </a:p>
                    <a:p>
                      <a:pPr algn="r" rtl="0" eaLnBrk="0">
                        <a:lnSpc>
                          <a:spcPct val="90000"/>
                        </a:lnSpc>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虚拟仿</a:t>
                      </a:r>
                      <a:endParaRPr lang="en-US" altLang="en-US" sz="1100" dirty="0"/>
                    </a:p>
                    <a:p>
                      <a:pPr marL="208915" algn="l" rtl="0" eaLnBrk="0">
                        <a:lnSpc>
                          <a:spcPct val="95000"/>
                        </a:lnSpc>
                        <a:spcBef>
                          <a:spcPts val="575"/>
                        </a:spcBef>
                      </a:pPr>
                      <a:r>
                        <a:rPr sz="600" kern="0" spc="1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虚拟建模</a:t>
                      </a:r>
                      <a:endParaRPr lang="en-US" altLang="en-US" sz="600" dirty="0"/>
                    </a:p>
                    <a:p>
                      <a:pPr marL="208915" algn="l" rtl="0" eaLnBrk="0">
                        <a:lnSpc>
                          <a:spcPct val="297000"/>
                        </a:lnSpc>
                        <a:spcBef>
                          <a:spcPts val="10"/>
                        </a:spcBef>
                      </a:pPr>
                      <a:r>
                        <a:rPr sz="600" kern="0" spc="1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特征模拟</a:t>
                      </a:r>
                      <a:r>
                        <a:rPr sz="6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1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模型驱动</a:t>
                      </a:r>
                      <a:endParaRPr lang="en-US" altLang="en-US" sz="600" dirty="0"/>
                    </a:p>
                    <a:p>
                      <a:pPr algn="l" rtl="0" eaLnBrk="0">
                        <a:lnSpc>
                          <a:spcPct val="106000"/>
                        </a:lnSpc>
                      </a:pPr>
                      <a:endParaRPr lang="en-US" altLang="en-US" sz="1000" dirty="0"/>
                    </a:p>
                    <a:p>
                      <a:pPr algn="l" rtl="0" eaLnBrk="0">
                        <a:lnSpc>
                          <a:spcPct val="157000"/>
                        </a:lnSpc>
                      </a:pPr>
                      <a:endParaRPr lang="en-US" altLang="en-US" sz="100" dirty="0"/>
                    </a:p>
                    <a:p>
                      <a:pPr marL="248285" algn="l" rtl="0" eaLnBrk="0">
                        <a:lnSpc>
                          <a:spcPct val="91000"/>
                        </a:lnSpc>
                      </a:pPr>
                      <a:r>
                        <a:rPr sz="600"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3D渲染</a:t>
                      </a:r>
                      <a:endParaRPr lang="en-US" altLang="en-US" sz="600" dirty="0"/>
                    </a:p>
                  </a:txBody>
                  <a:tcPr marL="0" marR="0" marT="0" marB="0" vert="horz">
                    <a:lnL>
                      <a:noFill/>
                    </a:lnL>
                    <a:lnR>
                      <a:noFill/>
                    </a:lnR>
                    <a:lnT>
                      <a:noFill/>
                    </a:lnT>
                    <a:lnB>
                      <a:noFill/>
                    </a:lnB>
                  </a:tcPr>
                </a:tc>
              </a:tr>
            </a:tbl>
          </a:graphicData>
        </a:graphic>
      </p:graphicFrame>
      <p:sp>
        <p:nvSpPr>
          <p:cNvPr id="566" name="textbox 566"/>
          <p:cNvSpPr/>
          <p:nvPr/>
        </p:nvSpPr>
        <p:spPr>
          <a:xfrm>
            <a:off x="6564692" y="4090426"/>
            <a:ext cx="865505" cy="1198880"/>
          </a:xfrm>
          <a:prstGeom prst="rect">
            <a:avLst/>
          </a:prstGeom>
        </p:spPr>
        <p:txBody>
          <a:bodyPr vert="horz" wrap="square" lIns="0" tIns="0" rIns="0" bIns="0"/>
          <a:lstStyle/>
          <a:p>
            <a:pPr algn="l" rtl="0" eaLnBrk="0">
              <a:lnSpc>
                <a:spcPct val="85000"/>
              </a:lnSpc>
            </a:pPr>
            <a:endParaRPr lang="en-US" altLang="en-US" sz="100" dirty="0"/>
          </a:p>
          <a:p>
            <a:pPr marL="133350" algn="l" rtl="0" eaLnBrk="0">
              <a:lnSpc>
                <a:spcPct val="83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容器服务</a:t>
            </a:r>
            <a:endParaRPr lang="en-US" altLang="en-US" sz="1100" dirty="0"/>
          </a:p>
          <a:p>
            <a:pPr marL="142240" algn="l" rtl="0" eaLnBrk="0">
              <a:lnSpc>
                <a:spcPts val="239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运维管理</a:t>
            </a:r>
            <a:endParaRPr lang="en-US" altLang="en-US" sz="1100" dirty="0"/>
          </a:p>
          <a:p>
            <a:pPr marL="12700" algn="l" rtl="0" eaLnBrk="0">
              <a:lnSpc>
                <a:spcPct val="83000"/>
              </a:lnSpc>
              <a:spcBef>
                <a:spcPts val="1425"/>
              </a:spcBef>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消息队列服务</a:t>
            </a:r>
            <a:endParaRPr lang="en-US" altLang="en-US" sz="1100" dirty="0"/>
          </a:p>
          <a:p>
            <a:pPr marL="39370" algn="l" rtl="0" eaLnBrk="0">
              <a:lnSpc>
                <a:spcPts val="3230"/>
              </a:lnSpc>
            </a:pPr>
            <a:r>
              <a:rPr sz="11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网络</a:t>
            </a:r>
            <a:endParaRPr lang="en-US" altLang="en-US" sz="1100" dirty="0"/>
          </a:p>
        </p:txBody>
      </p:sp>
      <p:sp>
        <p:nvSpPr>
          <p:cNvPr id="568" name="textbox 568"/>
          <p:cNvSpPr/>
          <p:nvPr/>
        </p:nvSpPr>
        <p:spPr>
          <a:xfrm>
            <a:off x="4317187" y="5877531"/>
            <a:ext cx="1572894" cy="573405"/>
          </a:xfrm>
          <a:prstGeom prst="rect">
            <a:avLst/>
          </a:prstGeom>
        </p:spPr>
        <p:txBody>
          <a:bodyPr vert="horz" wrap="square" lIns="0" tIns="0" rIns="0" bIns="0"/>
          <a:lstStyle/>
          <a:p>
            <a:pPr algn="l" rtl="0" eaLnBrk="0">
              <a:lnSpc>
                <a:spcPct val="81000"/>
              </a:lnSpc>
            </a:pPr>
            <a:endParaRPr lang="en-US" altLang="en-US" sz="100" dirty="0"/>
          </a:p>
          <a:p>
            <a:pPr marL="107315" algn="l" rtl="0" eaLnBrk="0">
              <a:lnSpc>
                <a:spcPct val="92000"/>
              </a:lnSpc>
            </a:pPr>
            <a:r>
              <a:rPr sz="8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设备智能控制系统</a:t>
            </a:r>
            <a:endParaRPr lang="en-US" altLang="en-US" sz="800" dirty="0"/>
          </a:p>
          <a:p>
            <a:pPr algn="r" rtl="0" eaLnBrk="0">
              <a:lnSpc>
                <a:spcPct val="66000"/>
              </a:lnSpc>
              <a:spcBef>
                <a:spcPts val="390"/>
              </a:spcBef>
            </a:pPr>
            <a:r>
              <a:rPr sz="11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PLC</a:t>
            </a:r>
            <a:endParaRPr lang="en-US" altLang="en-US" sz="1100" dirty="0"/>
          </a:p>
          <a:p>
            <a:pPr marL="12700" algn="l" rtl="0" eaLnBrk="0">
              <a:lnSpc>
                <a:spcPct val="82000"/>
              </a:lnSpc>
              <a:spcBef>
                <a:spcPts val="0"/>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现场分布式I/O</a:t>
            </a:r>
            <a:endParaRPr lang="en-US" altLang="en-US" sz="1200" dirty="0"/>
          </a:p>
          <a:p>
            <a:pPr marL="258445" algn="l" rtl="0" eaLnBrk="0">
              <a:lnSpc>
                <a:spcPts val="985"/>
              </a:lnSpc>
            </a:pPr>
            <a:r>
              <a:rPr sz="8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智能传感器</a:t>
            </a:r>
            <a:endParaRPr lang="en-US" altLang="en-US" sz="800" dirty="0"/>
          </a:p>
        </p:txBody>
      </p:sp>
      <p:sp>
        <p:nvSpPr>
          <p:cNvPr id="570" name="textbox 570"/>
          <p:cNvSpPr/>
          <p:nvPr/>
        </p:nvSpPr>
        <p:spPr>
          <a:xfrm>
            <a:off x="1558279" y="5579441"/>
            <a:ext cx="763269" cy="926464"/>
          </a:xfrm>
          <a:prstGeom prst="rect">
            <a:avLst/>
          </a:prstGeom>
        </p:spPr>
        <p:txBody>
          <a:bodyPr vert="horz" wrap="square" lIns="0" tIns="0" rIns="0" bIns="0"/>
          <a:lstStyle/>
          <a:p>
            <a:pPr algn="l" rtl="0" eaLnBrk="0">
              <a:lnSpc>
                <a:spcPct val="82000"/>
              </a:lnSpc>
            </a:pPr>
            <a:endParaRPr lang="en-US" altLang="en-US" sz="100" dirty="0"/>
          </a:p>
          <a:p>
            <a:pPr algn="r" rtl="0" eaLnBrk="0">
              <a:lnSpc>
                <a:spcPct val="91000"/>
              </a:lnSpc>
            </a:pPr>
            <a:r>
              <a:rPr sz="11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AI 人工智</a:t>
            </a:r>
            <a:endParaRPr lang="en-US" altLang="en-US" sz="1100" dirty="0"/>
          </a:p>
          <a:p>
            <a:pPr marL="374015" algn="l" rtl="0" eaLnBrk="0">
              <a:lnSpc>
                <a:spcPct val="81000"/>
              </a:lnSpc>
              <a:spcBef>
                <a:spcPts val="125"/>
              </a:spcBef>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能</a:t>
            </a:r>
            <a:endParaRPr lang="en-US" altLang="en-US" sz="1100" dirty="0"/>
          </a:p>
          <a:p>
            <a:pPr marL="51435" indent="-39370" algn="l" rtl="0" eaLnBrk="0">
              <a:lnSpc>
                <a:spcPct val="178000"/>
              </a:lnSpc>
              <a:spcBef>
                <a:spcPts val="0"/>
              </a:spcBef>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边缘计算     </a:t>
            </a: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数据路由</a:t>
            </a:r>
            <a:endParaRPr lang="en-US" altLang="en-US" sz="1100" dirty="0"/>
          </a:p>
        </p:txBody>
      </p:sp>
      <p:sp>
        <p:nvSpPr>
          <p:cNvPr id="572" name="textbox 572"/>
          <p:cNvSpPr/>
          <p:nvPr/>
        </p:nvSpPr>
        <p:spPr>
          <a:xfrm>
            <a:off x="951994" y="1511706"/>
            <a:ext cx="204470" cy="3670300"/>
          </a:xfrm>
          <a:prstGeom prst="rect">
            <a:avLst/>
          </a:prstGeom>
        </p:spPr>
        <p:txBody>
          <a:bodyPr vert="eaVert" wrap="square" lIns="0" tIns="0" rIns="0" bIns="0"/>
          <a:lstStyle/>
          <a:p>
            <a:pPr algn="l" rtl="0" eaLnBrk="0">
              <a:lnSpc>
                <a:spcPct val="84000"/>
              </a:lnSpc>
            </a:pPr>
            <a:endParaRPr lang="en-US" altLang="en-US" sz="100" dirty="0"/>
          </a:p>
          <a:p>
            <a:pPr marL="12700" algn="l" rtl="0" eaLnBrk="0">
              <a:lnSpc>
                <a:spcPct val="96000"/>
              </a:lnSpc>
            </a:pP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应用服务                </a:t>
            </a: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管理服务  </a:t>
            </a: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基础制造云</a:t>
            </a:r>
            <a:endParaRPr lang="en-US" altLang="en-US" sz="1200" dirty="0"/>
          </a:p>
        </p:txBody>
      </p:sp>
      <p:sp>
        <p:nvSpPr>
          <p:cNvPr id="574" name="textbox 574"/>
          <p:cNvSpPr/>
          <p:nvPr/>
        </p:nvSpPr>
        <p:spPr>
          <a:xfrm>
            <a:off x="3685147" y="1528468"/>
            <a:ext cx="1283969" cy="375284"/>
          </a:xfrm>
          <a:prstGeom prst="rect">
            <a:avLst/>
          </a:prstGeom>
        </p:spPr>
        <p:txBody>
          <a:bodyPr vert="horz" wrap="square" lIns="0" tIns="0" rIns="0" bIns="0"/>
          <a:lstStyle/>
          <a:p>
            <a:pPr algn="l" rtl="0" eaLnBrk="0">
              <a:lnSpc>
                <a:spcPct val="88000"/>
              </a:lnSpc>
            </a:pPr>
            <a:endParaRPr lang="en-US" altLang="en-US" sz="100" dirty="0"/>
          </a:p>
          <a:p>
            <a:pPr marL="572135" indent="-560070" algn="l" rtl="0" eaLnBrk="0">
              <a:lnSpc>
                <a:spcPct val="104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工业生产数字孪生应</a:t>
            </a:r>
            <a:r>
              <a:rPr sz="11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用</a:t>
            </a:r>
            <a:endParaRPr lang="en-US" altLang="en-US" sz="1100" dirty="0"/>
          </a:p>
        </p:txBody>
      </p:sp>
      <p:sp>
        <p:nvSpPr>
          <p:cNvPr id="576" name="textbox 576"/>
          <p:cNvSpPr/>
          <p:nvPr/>
        </p:nvSpPr>
        <p:spPr>
          <a:xfrm>
            <a:off x="4258219" y="2025546"/>
            <a:ext cx="1003935" cy="358775"/>
          </a:xfrm>
          <a:prstGeom prst="rect">
            <a:avLst/>
          </a:prstGeom>
        </p:spPr>
        <p:txBody>
          <a:bodyPr vert="horz" wrap="square" lIns="0" tIns="0" rIns="0" bIns="0"/>
          <a:lstStyle/>
          <a:p>
            <a:pPr algn="l" rtl="0" eaLnBrk="0">
              <a:lnSpc>
                <a:spcPct val="91000"/>
              </a:lnSpc>
            </a:pPr>
            <a:endParaRPr lang="en-US" altLang="en-US" sz="100" dirty="0"/>
          </a:p>
          <a:p>
            <a:pPr marL="432435" indent="-420370" algn="l" rtl="0" eaLnBrk="0">
              <a:lnSpc>
                <a:spcPct val="99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商业数字孪生应</a:t>
            </a:r>
            <a:r>
              <a:rPr sz="11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用</a:t>
            </a:r>
            <a:endParaRPr lang="en-US" altLang="en-US" sz="1100" dirty="0"/>
          </a:p>
        </p:txBody>
      </p:sp>
      <p:sp>
        <p:nvSpPr>
          <p:cNvPr id="578" name="textbox 578"/>
          <p:cNvSpPr/>
          <p:nvPr/>
        </p:nvSpPr>
        <p:spPr>
          <a:xfrm>
            <a:off x="344253" y="5817185"/>
            <a:ext cx="969010" cy="357504"/>
          </a:xfrm>
          <a:prstGeom prst="rect">
            <a:avLst/>
          </a:prstGeom>
        </p:spPr>
        <p:txBody>
          <a:bodyPr vert="horz" wrap="square" lIns="0" tIns="0" rIns="0" bIns="0"/>
          <a:lstStyle/>
          <a:p>
            <a:pPr algn="l" rtl="0" eaLnBrk="0">
              <a:lnSpc>
                <a:spcPct val="80000"/>
              </a:lnSpc>
            </a:pPr>
            <a:endParaRPr lang="en-US" altLang="en-US" sz="100" dirty="0"/>
          </a:p>
          <a:p>
            <a:pPr marL="82550" indent="19685" algn="l" rtl="0" eaLnBrk="0">
              <a:lnSpc>
                <a:spcPct val="109000"/>
              </a:lnSpc>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边缘数采层</a:t>
            </a:r>
            <a:r>
              <a:rPr sz="11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（工业雾计算）</a:t>
            </a:r>
            <a:endParaRPr lang="en-US" altLang="en-US" sz="900" dirty="0"/>
          </a:p>
        </p:txBody>
      </p:sp>
      <p:sp>
        <p:nvSpPr>
          <p:cNvPr id="580" name="textbox 580"/>
          <p:cNvSpPr/>
          <p:nvPr/>
        </p:nvSpPr>
        <p:spPr>
          <a:xfrm>
            <a:off x="1596828" y="1619527"/>
            <a:ext cx="1565910" cy="179070"/>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91000"/>
              </a:lnSpc>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种植、加工数字孪生应用</a:t>
            </a:r>
            <a:endParaRPr lang="en-US" altLang="en-US" sz="1100" dirty="0"/>
          </a:p>
        </p:txBody>
      </p:sp>
      <p:sp>
        <p:nvSpPr>
          <p:cNvPr id="582" name="textbox 582"/>
          <p:cNvSpPr/>
          <p:nvPr/>
        </p:nvSpPr>
        <p:spPr>
          <a:xfrm>
            <a:off x="1492453" y="2106204"/>
            <a:ext cx="1074419" cy="181610"/>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85000"/>
              </a:lnSpc>
            </a:pP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2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消费者应用</a:t>
            </a:r>
            <a:endParaRPr lang="en-US" altLang="en-US" sz="1100" dirty="0"/>
          </a:p>
        </p:txBody>
      </p:sp>
      <p:sp>
        <p:nvSpPr>
          <p:cNvPr id="584" name="textbox 584"/>
          <p:cNvSpPr/>
          <p:nvPr/>
        </p:nvSpPr>
        <p:spPr>
          <a:xfrm>
            <a:off x="6338751" y="6035343"/>
            <a:ext cx="995044" cy="17145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87000"/>
              </a:lnSpc>
            </a:pPr>
            <a:r>
              <a:rPr sz="11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IPC        Microll</a:t>
            </a:r>
            <a:endParaRPr lang="en-US" altLang="en-US" sz="1100" dirty="0"/>
          </a:p>
        </p:txBody>
      </p:sp>
      <p:sp>
        <p:nvSpPr>
          <p:cNvPr id="586" name="textbox 586"/>
          <p:cNvSpPr/>
          <p:nvPr/>
        </p:nvSpPr>
        <p:spPr>
          <a:xfrm>
            <a:off x="3005052" y="2095904"/>
            <a:ext cx="725805" cy="179070"/>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91000"/>
              </a:lnSpc>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零售户应用</a:t>
            </a:r>
            <a:endParaRPr lang="en-US" altLang="en-US" sz="1100" dirty="0"/>
          </a:p>
        </p:txBody>
      </p:sp>
      <p:sp>
        <p:nvSpPr>
          <p:cNvPr id="588" name="textbox 588"/>
          <p:cNvSpPr/>
          <p:nvPr/>
        </p:nvSpPr>
        <p:spPr>
          <a:xfrm>
            <a:off x="3181172" y="1269771"/>
            <a:ext cx="633094" cy="191770"/>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1000"/>
              </a:lnSpc>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全产业链</a:t>
            </a:r>
            <a:endParaRPr lang="en-US" altLang="en-US" sz="1200" dirty="0"/>
          </a:p>
        </p:txBody>
      </p:sp>
      <p:sp>
        <p:nvSpPr>
          <p:cNvPr id="590" name="textbox 590"/>
          <p:cNvSpPr/>
          <p:nvPr/>
        </p:nvSpPr>
        <p:spPr>
          <a:xfrm>
            <a:off x="2598631" y="6382851"/>
            <a:ext cx="584200" cy="179070"/>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2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边缘设备</a:t>
            </a:r>
            <a:endParaRPr lang="en-US" altLang="en-US" sz="1100" dirty="0"/>
          </a:p>
        </p:txBody>
      </p:sp>
      <p:sp>
        <p:nvSpPr>
          <p:cNvPr id="592" name="textbox 592"/>
          <p:cNvSpPr/>
          <p:nvPr/>
        </p:nvSpPr>
        <p:spPr>
          <a:xfrm>
            <a:off x="4585563" y="5689193"/>
            <a:ext cx="480694" cy="191770"/>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1000"/>
              </a:lnSpc>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控制层</a:t>
            </a:r>
            <a:endParaRPr lang="en-US" altLang="en-US" sz="1200" dirty="0"/>
          </a:p>
        </p:txBody>
      </p:sp>
      <p:sp>
        <p:nvSpPr>
          <p:cNvPr id="594" name="textbox 594"/>
          <p:cNvSpPr/>
          <p:nvPr/>
        </p:nvSpPr>
        <p:spPr>
          <a:xfrm>
            <a:off x="3071926" y="3729685"/>
            <a:ext cx="438784" cy="200660"/>
          </a:xfrm>
          <a:prstGeom prst="rect">
            <a:avLst/>
          </a:prstGeom>
        </p:spPr>
        <p:txBody>
          <a:bodyPr vert="horz" wrap="square" lIns="0" tIns="0" rIns="0" bIns="0"/>
          <a:lstStyle/>
          <a:p>
            <a:pPr algn="l" rtl="0" eaLnBrk="0">
              <a:lnSpc>
                <a:spcPct val="80000"/>
              </a:lnSpc>
            </a:pPr>
            <a:endParaRPr lang="en-US" altLang="en-US" sz="100" dirty="0"/>
          </a:p>
          <a:p>
            <a:pPr marL="22225" indent="-9525" algn="l" rtl="0" eaLnBrk="0">
              <a:lnSpc>
                <a:spcPct val="96000"/>
              </a:lnSpc>
            </a:pPr>
            <a:r>
              <a:rPr sz="6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Cha</a:t>
            </a:r>
            <a:r>
              <a:rPr sz="6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i</a:t>
            </a:r>
            <a:r>
              <a:rPr sz="6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n</a:t>
            </a:r>
            <a:r>
              <a:rPr sz="6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SQL</a:t>
            </a:r>
            <a:r>
              <a:rPr sz="6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T</a:t>
            </a:r>
            <a:r>
              <a:rPr sz="6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rust</a:t>
            </a:r>
            <a:r>
              <a:rPr sz="6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SQL</a:t>
            </a:r>
            <a:endParaRPr lang="en-US" altLang="en-US" sz="600" dirty="0"/>
          </a:p>
        </p:txBody>
      </p:sp>
      <p:sp>
        <p:nvSpPr>
          <p:cNvPr id="596" name="textbox 596"/>
          <p:cNvSpPr/>
          <p:nvPr/>
        </p:nvSpPr>
        <p:spPr>
          <a:xfrm>
            <a:off x="2285576" y="5126457"/>
            <a:ext cx="304165" cy="177800"/>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91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计算</a:t>
            </a:r>
            <a:endParaRPr lang="en-US" altLang="en-US" sz="1100" dirty="0"/>
          </a:p>
        </p:txBody>
      </p:sp>
      <p:sp>
        <p:nvSpPr>
          <p:cNvPr id="598" name="textbox 598"/>
          <p:cNvSpPr/>
          <p:nvPr/>
        </p:nvSpPr>
        <p:spPr>
          <a:xfrm>
            <a:off x="4433080" y="5126177"/>
            <a:ext cx="304800" cy="17843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1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存储</a:t>
            </a:r>
            <a:endParaRPr lang="en-US" altLang="en-US" sz="1100" dirty="0"/>
          </a:p>
        </p:txBody>
      </p:sp>
      <p:sp>
        <p:nvSpPr>
          <p:cNvPr id="600" name="textbox 600"/>
          <p:cNvSpPr/>
          <p:nvPr/>
        </p:nvSpPr>
        <p:spPr>
          <a:xfrm>
            <a:off x="5695211" y="1726886"/>
            <a:ext cx="302895" cy="177164"/>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0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设计</a:t>
            </a:r>
            <a:endParaRPr lang="en-US" altLang="en-US" sz="1100" dirty="0"/>
          </a:p>
        </p:txBody>
      </p:sp>
      <p:sp>
        <p:nvSpPr>
          <p:cNvPr id="602" name="textbox 602"/>
          <p:cNvSpPr/>
          <p:nvPr/>
        </p:nvSpPr>
        <p:spPr>
          <a:xfrm>
            <a:off x="8110020" y="6039558"/>
            <a:ext cx="340995" cy="167004"/>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84000"/>
              </a:lnSpc>
            </a:pPr>
            <a:r>
              <a:rPr sz="11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PC-B</a:t>
            </a:r>
            <a:endParaRPr lang="en-US" altLang="en-US" sz="1100" dirty="0"/>
          </a:p>
        </p:txBody>
      </p:sp>
      <p:sp>
        <p:nvSpPr>
          <p:cNvPr id="604" name="textbox 604"/>
          <p:cNvSpPr/>
          <p:nvPr/>
        </p:nvSpPr>
        <p:spPr>
          <a:xfrm>
            <a:off x="2407005" y="3756100"/>
            <a:ext cx="274954" cy="168275"/>
          </a:xfrm>
          <a:prstGeom prst="rect">
            <a:avLst/>
          </a:prstGeom>
        </p:spPr>
        <p:txBody>
          <a:bodyPr vert="horz" wrap="square" lIns="0" tIns="0" rIns="0" bIns="0"/>
          <a:lstStyle/>
          <a:p>
            <a:pPr algn="l" rtl="0" eaLnBrk="0">
              <a:lnSpc>
                <a:spcPct val="83000"/>
              </a:lnSpc>
            </a:pPr>
            <a:endParaRPr lang="en-US" altLang="en-US" sz="100" dirty="0"/>
          </a:p>
          <a:p>
            <a:pPr marL="23495" indent="-11430" algn="l" rtl="0" eaLnBrk="0">
              <a:lnSpc>
                <a:spcPct val="78000"/>
              </a:lnSpc>
            </a:pPr>
            <a:r>
              <a:rPr sz="6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FIS</a:t>
            </a:r>
            <a:r>
              <a:rPr sz="6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CO</a:t>
            </a:r>
            <a:r>
              <a:rPr sz="6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BCOS</a:t>
            </a:r>
            <a:endParaRPr lang="en-US" altLang="en-US" sz="600" dirty="0"/>
          </a:p>
        </p:txBody>
      </p:sp>
      <p:sp>
        <p:nvSpPr>
          <p:cNvPr id="606" name="textbox 606"/>
          <p:cNvSpPr/>
          <p:nvPr/>
        </p:nvSpPr>
        <p:spPr>
          <a:xfrm>
            <a:off x="10611154" y="3022219"/>
            <a:ext cx="228600" cy="80644"/>
          </a:xfrm>
          <a:prstGeom prst="rect">
            <a:avLst/>
          </a:prstGeom>
        </p:spPr>
        <p:txBody>
          <a:bodyPr vert="eaVert" wrap="square" lIns="0" tIns="0" rIns="0" bIns="0"/>
          <a:lstStyle/>
          <a:p>
            <a:pPr algn="l" rtl="0" eaLnBrk="0">
              <a:lnSpc>
                <a:spcPct val="82000"/>
              </a:lnSpc>
            </a:pPr>
            <a:endParaRPr lang="en-US" altLang="en-US" sz="100" dirty="0"/>
          </a:p>
          <a:p>
            <a:pPr marL="12700" algn="l" rtl="0" eaLnBrk="0">
              <a:lnSpc>
                <a:spcPts val="1600"/>
              </a:lnSpc>
              <a:tabLst>
                <a:tab pos="67310" algn="l"/>
              </a:tabLst>
            </a:pPr>
            <a:r>
              <a:rPr sz="1800" kern="0" spc="0" dirty="0">
                <a:solidFill>
                  <a:srgbClr val="000000">
                    <a:alpha val="100000"/>
                  </a:srgbClr>
                </a:solidFill>
                <a:latin typeface="Arial Unicode MS" panose="020B0604020202020204" charset="-122"/>
                <a:ea typeface="Arial Unicode MS" panose="020B0604020202020204" charset="-122"/>
                <a:cs typeface="Arial Unicode MS" panose="020B0604020202020204" charset="-122"/>
              </a:rPr>
              <a:t>	</a:t>
            </a:r>
            <a:endParaRPr lang="en-US" altLang="en-US" sz="1800" dirty="0"/>
          </a:p>
        </p:txBody>
      </p:sp>
      <p:pic>
        <p:nvPicPr>
          <p:cNvPr id="608" name="picture 608"/>
          <p:cNvPicPr>
            <a:picLocks noChangeAspect="1"/>
          </p:cNvPicPr>
          <p:nvPr/>
        </p:nvPicPr>
        <p:blipFill>
          <a:blip r:embed="rId2"/>
          <a:stretch>
            <a:fillRect/>
          </a:stretch>
        </p:blipFill>
        <p:spPr>
          <a:xfrm rot="21600000">
            <a:off x="10623854" y="3034919"/>
            <a:ext cx="202996" cy="5509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0" name="picture 610"/>
          <p:cNvPicPr>
            <a:picLocks noChangeAspect="1"/>
          </p:cNvPicPr>
          <p:nvPr/>
        </p:nvPicPr>
        <p:blipFill>
          <a:blip r:embed="rId1"/>
          <a:stretch>
            <a:fillRect/>
          </a:stretch>
        </p:blipFill>
        <p:spPr>
          <a:xfrm rot="21600000">
            <a:off x="0" y="0"/>
            <a:ext cx="12192000" cy="6857998"/>
          </a:xfrm>
          <a:prstGeom prst="rect">
            <a:avLst/>
          </a:prstGeom>
        </p:spPr>
      </p:pic>
      <p:sp>
        <p:nvSpPr>
          <p:cNvPr id="612" name="textbox 612"/>
          <p:cNvSpPr/>
          <p:nvPr/>
        </p:nvSpPr>
        <p:spPr>
          <a:xfrm>
            <a:off x="1148272" y="2803778"/>
            <a:ext cx="9998709" cy="245109"/>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96000"/>
              </a:lnSpc>
            </a:pPr>
            <a:r>
              <a:rPr sz="15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雾计算                          机理模型                        </a:t>
            </a:r>
            <a:r>
              <a:rPr sz="15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数字孪生                           区块链                           赋能工具</a:t>
            </a:r>
            <a:endParaRPr lang="en-US" altLang="en-US" sz="1500" dirty="0"/>
          </a:p>
        </p:txBody>
      </p:sp>
      <p:sp>
        <p:nvSpPr>
          <p:cNvPr id="614" name="textbox 614"/>
          <p:cNvSpPr/>
          <p:nvPr/>
        </p:nvSpPr>
        <p:spPr>
          <a:xfrm>
            <a:off x="1200208" y="503351"/>
            <a:ext cx="3683634" cy="469265"/>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1000"/>
              </a:lnSpc>
            </a:pPr>
            <a:r>
              <a:rPr sz="3200" b="1" kern="0" spc="-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技术架构与建设路径</a:t>
            </a:r>
            <a:endParaRPr lang="en-US" altLang="en-US" sz="3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6" name="picture 616"/>
          <p:cNvPicPr>
            <a:picLocks noChangeAspect="1"/>
          </p:cNvPicPr>
          <p:nvPr/>
        </p:nvPicPr>
        <p:blipFill>
          <a:blip r:embed="rId1"/>
          <a:stretch>
            <a:fillRect/>
          </a:stretch>
        </p:blipFill>
        <p:spPr>
          <a:xfrm rot="21600000">
            <a:off x="0" y="0"/>
            <a:ext cx="12192000" cy="6857998"/>
          </a:xfrm>
          <a:prstGeom prst="rect">
            <a:avLst/>
          </a:prstGeom>
        </p:spPr>
      </p:pic>
      <p:sp>
        <p:nvSpPr>
          <p:cNvPr id="618" name="textbox 618"/>
          <p:cNvSpPr/>
          <p:nvPr/>
        </p:nvSpPr>
        <p:spPr>
          <a:xfrm>
            <a:off x="566271" y="4106097"/>
            <a:ext cx="177800" cy="506730"/>
          </a:xfrm>
          <a:prstGeom prst="rect">
            <a:avLst/>
          </a:prstGeom>
        </p:spPr>
        <p:txBody>
          <a:bodyPr vert="eaVert" wrap="square" lIns="0" tIns="0" rIns="0" bIns="0"/>
          <a:lstStyle/>
          <a:p>
            <a:pPr algn="l" rtl="0" eaLnBrk="0">
              <a:lnSpc>
                <a:spcPct val="85000"/>
              </a:lnSpc>
            </a:pPr>
            <a:endParaRPr lang="en-US" altLang="en-US" sz="100" dirty="0"/>
          </a:p>
          <a:p>
            <a:pPr marL="12700" algn="l" rtl="0" eaLnBrk="0">
              <a:lnSpc>
                <a:spcPct val="89000"/>
              </a:lnSpc>
            </a:pPr>
            <a:r>
              <a:rPr sz="1100" b="1" kern="0" spc="1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汇聚层</a:t>
            </a:r>
            <a:endParaRPr lang="en-US" altLang="en-US" sz="1100" dirty="0"/>
          </a:p>
        </p:txBody>
      </p:sp>
      <p:sp>
        <p:nvSpPr>
          <p:cNvPr id="620" name="textbox 620"/>
          <p:cNvSpPr/>
          <p:nvPr/>
        </p:nvSpPr>
        <p:spPr>
          <a:xfrm>
            <a:off x="563620" y="2630149"/>
            <a:ext cx="179070" cy="500380"/>
          </a:xfrm>
          <a:prstGeom prst="rect">
            <a:avLst/>
          </a:prstGeom>
        </p:spPr>
        <p:txBody>
          <a:bodyPr vert="eaVert" wrap="square" lIns="0" tIns="0" rIns="0" bIns="0"/>
          <a:lstStyle/>
          <a:p>
            <a:pPr algn="l" rtl="0" eaLnBrk="0">
              <a:lnSpc>
                <a:spcPct val="79000"/>
              </a:lnSpc>
            </a:pPr>
            <a:endParaRPr lang="en-US" altLang="en-US" sz="100" dirty="0"/>
          </a:p>
          <a:p>
            <a:pPr marL="12700" algn="l" rtl="0" eaLnBrk="0">
              <a:lnSpc>
                <a:spcPct val="90000"/>
              </a:lnSpc>
            </a:pPr>
            <a:r>
              <a:rPr sz="1100" b="1" kern="0" spc="1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云计算</a:t>
            </a:r>
            <a:endParaRPr lang="en-US" altLang="en-US" sz="1100" dirty="0"/>
          </a:p>
        </p:txBody>
      </p:sp>
      <p:sp>
        <p:nvSpPr>
          <p:cNvPr id="622" name="textbox 622"/>
          <p:cNvSpPr/>
          <p:nvPr/>
        </p:nvSpPr>
        <p:spPr>
          <a:xfrm>
            <a:off x="1078506" y="2976140"/>
            <a:ext cx="137160" cy="254000"/>
          </a:xfrm>
          <a:prstGeom prst="rect">
            <a:avLst/>
          </a:prstGeom>
        </p:spPr>
        <p:txBody>
          <a:bodyPr vert="horz" wrap="square" lIns="0" tIns="0" rIns="0" bIns="0"/>
          <a:lstStyle/>
          <a:p>
            <a:pPr algn="l" rtl="0" eaLnBrk="0">
              <a:lnSpc>
                <a:spcPct val="76000"/>
              </a:lnSpc>
            </a:pPr>
            <a:endParaRPr lang="en-US" altLang="en-US" sz="100" dirty="0"/>
          </a:p>
          <a:p>
            <a:pPr marL="12700" indent="1905" algn="l" rtl="0" eaLnBrk="0">
              <a:lnSpc>
                <a:spcPct val="94000"/>
              </a:lnSpc>
            </a:pPr>
            <a:r>
              <a:rPr sz="8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Pa</a:t>
            </a: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8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aS</a:t>
            </a:r>
            <a:endParaRPr lang="en-US" altLang="en-US" sz="800" dirty="0"/>
          </a:p>
        </p:txBody>
      </p:sp>
      <p:sp>
        <p:nvSpPr>
          <p:cNvPr id="624" name="textbox 624"/>
          <p:cNvSpPr/>
          <p:nvPr/>
        </p:nvSpPr>
        <p:spPr>
          <a:xfrm>
            <a:off x="559427" y="1321320"/>
            <a:ext cx="655319" cy="976630"/>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5000"/>
              </a:lnSpc>
            </a:pPr>
            <a:r>
              <a:rPr sz="6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客户</a:t>
            </a:r>
            <a:endParaRPr lang="en-US" altLang="en-US" sz="600" dirty="0"/>
          </a:p>
          <a:p>
            <a:pPr marL="55245" algn="l" rtl="0" eaLnBrk="0">
              <a:lnSpc>
                <a:spcPts val="955"/>
              </a:lnSpc>
            </a:pPr>
            <a:r>
              <a:rPr sz="600" b="1"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端</a:t>
            </a:r>
            <a:endParaRPr lang="en-US" altLang="en-US" sz="600" dirty="0"/>
          </a:p>
          <a:p>
            <a:pPr algn="l" rtl="0" eaLnBrk="0">
              <a:lnSpc>
                <a:spcPct val="105000"/>
              </a:lnSpc>
            </a:pPr>
            <a:endParaRPr lang="en-US" altLang="en-US" sz="1000" dirty="0"/>
          </a:p>
          <a:p>
            <a:pPr algn="l" rtl="0" eaLnBrk="0">
              <a:lnSpc>
                <a:spcPct val="105000"/>
              </a:lnSpc>
            </a:pPr>
            <a:endParaRPr lang="en-US" altLang="en-US" sz="1000" dirty="0"/>
          </a:p>
          <a:p>
            <a:pPr algn="l" rtl="0" eaLnBrk="0">
              <a:lnSpc>
                <a:spcPct val="106000"/>
              </a:lnSpc>
            </a:pPr>
            <a:endParaRPr lang="en-US" altLang="en-US" sz="1000" dirty="0"/>
          </a:p>
          <a:p>
            <a:pPr algn="l" rtl="0" eaLnBrk="0">
              <a:lnSpc>
                <a:spcPct val="104000"/>
              </a:lnSpc>
            </a:pPr>
            <a:endParaRPr lang="en-US" altLang="en-US" sz="200" dirty="0"/>
          </a:p>
          <a:p>
            <a:pPr marL="530860" indent="1270" algn="l" rtl="0" eaLnBrk="0">
              <a:lnSpc>
                <a:spcPct val="94000"/>
              </a:lnSpc>
            </a:pPr>
            <a:r>
              <a:rPr sz="8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Sa</a:t>
            </a:r>
            <a:r>
              <a:rPr sz="8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8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aS</a:t>
            </a:r>
            <a:endParaRPr lang="en-US" altLang="en-US" sz="800" dirty="0"/>
          </a:p>
        </p:txBody>
      </p:sp>
      <p:sp>
        <p:nvSpPr>
          <p:cNvPr id="626" name="textbox 626"/>
          <p:cNvSpPr/>
          <p:nvPr/>
        </p:nvSpPr>
        <p:spPr>
          <a:xfrm>
            <a:off x="1062427" y="486768"/>
            <a:ext cx="5711825" cy="413384"/>
          </a:xfrm>
          <a:prstGeom prst="rect">
            <a:avLst/>
          </a:prstGeom>
        </p:spPr>
        <p:txBody>
          <a:bodyPr vert="horz" wrap="square" lIns="0" tIns="0" rIns="0" bIns="0"/>
          <a:lstStyle/>
          <a:p>
            <a:pPr algn="l" rtl="0" eaLnBrk="0">
              <a:lnSpc>
                <a:spcPct val="91000"/>
              </a:lnSpc>
            </a:pPr>
            <a:endParaRPr lang="en-US" altLang="en-US" sz="100" dirty="0"/>
          </a:p>
          <a:p>
            <a:pPr marL="12700" algn="l" rtl="0" eaLnBrk="0">
              <a:lnSpc>
                <a:spcPct val="94000"/>
              </a:lnSpc>
            </a:pP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00" dirty="0">
                <a:solidFill>
                  <a:srgbClr val="FFC000">
                    <a:alpha val="100000"/>
                  </a:srgbClr>
                </a:solidFill>
                <a:latin typeface="Arial" panose="020B0704020202020204"/>
                <a:ea typeface="Arial" panose="020B0704020202020204"/>
                <a:cs typeface="Arial" panose="020B0704020202020204"/>
              </a:rPr>
              <a:t>—</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工业互联网</a:t>
            </a: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平台能力</a:t>
            </a:r>
            <a:endParaRPr lang="en-US" altLang="en-US" sz="2700" dirty="0"/>
          </a:p>
        </p:txBody>
      </p:sp>
      <p:sp>
        <p:nvSpPr>
          <p:cNvPr id="628" name="textbox 628"/>
          <p:cNvSpPr/>
          <p:nvPr/>
        </p:nvSpPr>
        <p:spPr>
          <a:xfrm>
            <a:off x="563620" y="5062923"/>
            <a:ext cx="179070" cy="671830"/>
          </a:xfrm>
          <a:prstGeom prst="rect">
            <a:avLst/>
          </a:prstGeom>
        </p:spPr>
        <p:txBody>
          <a:bodyPr vert="eaVert" wrap="square" lIns="0" tIns="0" rIns="0" bIns="0"/>
          <a:lstStyle/>
          <a:p>
            <a:pPr algn="l" rtl="0" eaLnBrk="0">
              <a:lnSpc>
                <a:spcPct val="79000"/>
              </a:lnSpc>
            </a:pPr>
            <a:endParaRPr lang="en-US" altLang="en-US" sz="100" dirty="0"/>
          </a:p>
          <a:p>
            <a:pPr marL="12700" algn="l" rtl="0" eaLnBrk="0">
              <a:lnSpc>
                <a:spcPct val="90000"/>
              </a:lnSpc>
            </a:pPr>
            <a:r>
              <a:rPr sz="1100" b="1" kern="0" spc="1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边缘计算</a:t>
            </a:r>
            <a:endParaRPr lang="en-US" altLang="en-US" sz="1100" dirty="0"/>
          </a:p>
        </p:txBody>
      </p:sp>
      <p:sp>
        <p:nvSpPr>
          <p:cNvPr id="630" name="textbox 630"/>
          <p:cNvSpPr/>
          <p:nvPr/>
        </p:nvSpPr>
        <p:spPr>
          <a:xfrm>
            <a:off x="3205397" y="5018147"/>
            <a:ext cx="665480" cy="629284"/>
          </a:xfrm>
          <a:prstGeom prst="rect">
            <a:avLst/>
          </a:prstGeom>
        </p:spPr>
        <p:txBody>
          <a:bodyPr vert="horz" wrap="square" lIns="0" tIns="0" rIns="0" bIns="0"/>
          <a:lstStyle/>
          <a:p>
            <a:pPr algn="l" rtl="0" eaLnBrk="0">
              <a:lnSpc>
                <a:spcPct val="78000"/>
              </a:lnSpc>
            </a:pPr>
            <a:endParaRPr lang="en-US" altLang="en-US" sz="100" dirty="0"/>
          </a:p>
          <a:p>
            <a:pPr marL="52705" algn="l" rtl="0" eaLnBrk="0">
              <a:lnSpc>
                <a:spcPct val="92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能源集控</a:t>
            </a:r>
            <a:endParaRPr lang="en-US" altLang="en-US" sz="1100" dirty="0"/>
          </a:p>
          <a:p>
            <a:pPr algn="l" rtl="0" eaLnBrk="0">
              <a:lnSpc>
                <a:spcPct val="167000"/>
              </a:lnSpc>
            </a:pPr>
            <a:endParaRPr lang="en-US" altLang="en-US" sz="1000" dirty="0"/>
          </a:p>
          <a:p>
            <a:pPr algn="l" rtl="0" eaLnBrk="0">
              <a:lnSpc>
                <a:spcPct val="142000"/>
              </a:lnSpc>
            </a:pPr>
            <a:endParaRPr lang="en-US" altLang="en-US" sz="200" dirty="0"/>
          </a:p>
          <a:p>
            <a:pPr marL="12700" algn="l" rtl="0" eaLnBrk="0">
              <a:lnSpc>
                <a:spcPct val="91000"/>
              </a:lnSpc>
              <a:spcBef>
                <a:spcPts val="0"/>
              </a:spcBef>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WMS</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集控</a:t>
            </a:r>
            <a:endParaRPr lang="en-US" altLang="en-US" sz="1100" dirty="0"/>
          </a:p>
        </p:txBody>
      </p:sp>
      <p:sp>
        <p:nvSpPr>
          <p:cNvPr id="632" name="textbox 632"/>
          <p:cNvSpPr/>
          <p:nvPr/>
        </p:nvSpPr>
        <p:spPr>
          <a:xfrm>
            <a:off x="5299140" y="5070081"/>
            <a:ext cx="151129" cy="560069"/>
          </a:xfrm>
          <a:prstGeom prst="rect">
            <a:avLst/>
          </a:prstGeom>
        </p:spPr>
        <p:txBody>
          <a:bodyPr vert="eaVert" wrap="square" lIns="0" tIns="0" rIns="0" bIns="0"/>
          <a:lstStyle/>
          <a:p>
            <a:pPr algn="l" rtl="0" eaLnBrk="0">
              <a:lnSpc>
                <a:spcPct val="79000"/>
              </a:lnSpc>
            </a:pPr>
            <a:endParaRPr lang="en-US" altLang="en-US" sz="100" dirty="0"/>
          </a:p>
          <a:p>
            <a:pPr marL="12700" algn="l" rtl="0" eaLnBrk="0">
              <a:lnSpc>
                <a:spcPct val="90000"/>
              </a:lnSpc>
            </a:pPr>
            <a:r>
              <a:rPr sz="900" b="1" kern="0" spc="1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应用系统</a:t>
            </a:r>
            <a:endParaRPr lang="en-US" altLang="en-US" sz="900" dirty="0"/>
          </a:p>
        </p:txBody>
      </p:sp>
      <p:sp>
        <p:nvSpPr>
          <p:cNvPr id="634" name="textbox 634"/>
          <p:cNvSpPr/>
          <p:nvPr/>
        </p:nvSpPr>
        <p:spPr>
          <a:xfrm>
            <a:off x="4446992" y="5557080"/>
            <a:ext cx="100964" cy="6159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85"/>
              </a:lnSpc>
            </a:pP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800" dirty="0"/>
          </a:p>
        </p:txBody>
      </p:sp>
      <p:sp>
        <p:nvSpPr>
          <p:cNvPr id="636" name="textbox 636"/>
          <p:cNvSpPr/>
          <p:nvPr/>
        </p:nvSpPr>
        <p:spPr>
          <a:xfrm>
            <a:off x="1026250" y="5069967"/>
            <a:ext cx="151129" cy="560705"/>
          </a:xfrm>
          <a:prstGeom prst="rect">
            <a:avLst/>
          </a:prstGeom>
        </p:spPr>
        <p:txBody>
          <a:bodyPr vert="eaVert" wrap="square" lIns="0" tIns="0" rIns="0" bIns="0"/>
          <a:lstStyle/>
          <a:p>
            <a:pPr algn="l" rtl="0" eaLnBrk="0">
              <a:lnSpc>
                <a:spcPct val="80000"/>
              </a:lnSpc>
            </a:pPr>
            <a:endParaRPr lang="en-US" altLang="en-US" sz="100" dirty="0"/>
          </a:p>
          <a:p>
            <a:pPr marL="12700" algn="l" rtl="0" eaLnBrk="0">
              <a:lnSpc>
                <a:spcPct val="90000"/>
              </a:lnSpc>
            </a:pPr>
            <a:r>
              <a:rPr sz="900" b="1" kern="0" spc="1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集控系统</a:t>
            </a:r>
            <a:endParaRPr lang="en-US" altLang="en-US" sz="900" dirty="0"/>
          </a:p>
        </p:txBody>
      </p:sp>
      <p:sp>
        <p:nvSpPr>
          <p:cNvPr id="638" name="textbox 638"/>
          <p:cNvSpPr/>
          <p:nvPr/>
        </p:nvSpPr>
        <p:spPr>
          <a:xfrm>
            <a:off x="1787069" y="5019497"/>
            <a:ext cx="589280" cy="621665"/>
          </a:xfrm>
          <a:prstGeom prst="rect">
            <a:avLst/>
          </a:prstGeom>
        </p:spPr>
        <p:txBody>
          <a:bodyPr vert="horz" wrap="square" lIns="0" tIns="0" rIns="0" bIns="0"/>
          <a:lstStyle/>
          <a:p>
            <a:pPr algn="l" rtl="0" eaLnBrk="0">
              <a:lnSpc>
                <a:spcPct val="84000"/>
              </a:lnSpc>
            </a:pPr>
            <a:endParaRPr lang="en-US" altLang="en-US" sz="100" dirty="0"/>
          </a:p>
          <a:p>
            <a:pPr marL="17145" algn="l" rtl="0" eaLnBrk="0">
              <a:lnSpc>
                <a:spcPct val="91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制丝集控</a:t>
            </a:r>
            <a:endParaRPr lang="en-US" altLang="en-US" sz="1100" dirty="0"/>
          </a:p>
          <a:p>
            <a:pPr algn="l" rtl="0" eaLnBrk="0">
              <a:lnSpc>
                <a:spcPct val="163000"/>
              </a:lnSpc>
            </a:pPr>
            <a:endParaRPr lang="en-US" altLang="en-US" sz="1000" dirty="0"/>
          </a:p>
          <a:p>
            <a:pPr algn="l" rtl="0" eaLnBrk="0">
              <a:lnSpc>
                <a:spcPct val="139000"/>
              </a:lnSpc>
            </a:pPr>
            <a:endParaRPr lang="en-US" altLang="en-US" sz="200" dirty="0"/>
          </a:p>
          <a:p>
            <a:pPr marL="12700" algn="l" rtl="0" eaLnBrk="0">
              <a:lnSpc>
                <a:spcPct val="91000"/>
              </a:lnSpc>
              <a:spcBef>
                <a:spcPts val="0"/>
              </a:spcBef>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卷包集控</a:t>
            </a:r>
            <a:endParaRPr lang="en-US" altLang="en-US" sz="1100" dirty="0"/>
          </a:p>
        </p:txBody>
      </p:sp>
      <p:sp>
        <p:nvSpPr>
          <p:cNvPr id="640" name="textbox 640"/>
          <p:cNvSpPr/>
          <p:nvPr/>
        </p:nvSpPr>
        <p:spPr>
          <a:xfrm>
            <a:off x="563387" y="6192534"/>
            <a:ext cx="179070" cy="342265"/>
          </a:xfrm>
          <a:prstGeom prst="rect">
            <a:avLst/>
          </a:prstGeom>
        </p:spPr>
        <p:txBody>
          <a:bodyPr vert="eaVert" wrap="square" lIns="0" tIns="0" rIns="0" bIns="0"/>
          <a:lstStyle/>
          <a:p>
            <a:pPr algn="l" rtl="0" eaLnBrk="0">
              <a:lnSpc>
                <a:spcPct val="82000"/>
              </a:lnSpc>
            </a:pPr>
            <a:endParaRPr lang="en-US" altLang="en-US" sz="100" dirty="0"/>
          </a:p>
          <a:p>
            <a:pPr marL="12700" algn="l" rtl="0" eaLnBrk="0">
              <a:lnSpc>
                <a:spcPct val="90000"/>
              </a:lnSpc>
            </a:pPr>
            <a:r>
              <a:rPr sz="1100" b="1" kern="0" spc="1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a:t>
            </a:r>
            <a:endParaRPr lang="en-US" altLang="en-US" sz="1100" dirty="0"/>
          </a:p>
        </p:txBody>
      </p:sp>
      <p:sp>
        <p:nvSpPr>
          <p:cNvPr id="642" name="textbox 642"/>
          <p:cNvSpPr/>
          <p:nvPr/>
        </p:nvSpPr>
        <p:spPr>
          <a:xfrm>
            <a:off x="962012" y="6102845"/>
            <a:ext cx="254634" cy="292734"/>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0000"/>
              </a:lnSpc>
            </a:pP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机器</a:t>
            </a:r>
            <a:endParaRPr lang="en-US" altLang="en-US" sz="900" dirty="0"/>
          </a:p>
          <a:p>
            <a:pPr marL="71755" algn="l" rtl="0" eaLnBrk="0">
              <a:lnSpc>
                <a:spcPct val="90000"/>
              </a:lnSpc>
              <a:spcBef>
                <a:spcPts val="155"/>
              </a:spcBef>
            </a:pP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宝</a:t>
            </a:r>
            <a:endParaRPr lang="en-US" altLang="en-US" sz="900" dirty="0"/>
          </a:p>
        </p:txBody>
      </p:sp>
      <p:sp>
        <p:nvSpPr>
          <p:cNvPr id="644" name="textbox 644"/>
          <p:cNvSpPr/>
          <p:nvPr/>
        </p:nvSpPr>
        <p:spPr>
          <a:xfrm>
            <a:off x="8403550" y="5557080"/>
            <a:ext cx="100964" cy="6159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85"/>
              </a:lnSpc>
            </a:pP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800" dirty="0"/>
          </a:p>
        </p:txBody>
      </p:sp>
      <p:sp>
        <p:nvSpPr>
          <p:cNvPr id="646" name="textbox 646"/>
          <p:cNvSpPr/>
          <p:nvPr/>
        </p:nvSpPr>
        <p:spPr>
          <a:xfrm>
            <a:off x="7407680" y="5032168"/>
            <a:ext cx="393065" cy="615950"/>
          </a:xfrm>
          <a:prstGeom prst="rect">
            <a:avLst/>
          </a:prstGeom>
        </p:spPr>
        <p:txBody>
          <a:bodyPr vert="horz" wrap="square" lIns="0" tIns="0" rIns="0" bIns="0"/>
          <a:lstStyle/>
          <a:p>
            <a:pPr algn="l" rtl="0" eaLnBrk="0">
              <a:lnSpc>
                <a:spcPct val="86000"/>
              </a:lnSpc>
            </a:pPr>
            <a:endParaRPr lang="en-US" altLang="en-US" sz="100" dirty="0"/>
          </a:p>
          <a:p>
            <a:pPr marL="76200" algn="l" rtl="0" eaLnBrk="0">
              <a:lnSpc>
                <a:spcPct val="83000"/>
              </a:lnSpc>
            </a:pPr>
            <a:r>
              <a:rPr sz="11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ERP</a:t>
            </a:r>
            <a:endParaRPr lang="en-US" altLang="en-US" sz="1100" dirty="0"/>
          </a:p>
          <a:p>
            <a:pPr algn="l" rtl="0" eaLnBrk="0">
              <a:lnSpc>
                <a:spcPct val="176000"/>
              </a:lnSpc>
            </a:pPr>
            <a:endParaRPr lang="en-US" altLang="en-US" sz="1000" dirty="0"/>
          </a:p>
          <a:p>
            <a:pPr algn="l" rtl="0" eaLnBrk="0">
              <a:lnSpc>
                <a:spcPct val="141000"/>
              </a:lnSpc>
            </a:pPr>
            <a:endParaRPr lang="en-US" altLang="en-US" sz="200" dirty="0"/>
          </a:p>
          <a:p>
            <a:pPr marL="12700" algn="l" rtl="0" eaLnBrk="0">
              <a:lnSpc>
                <a:spcPct val="83000"/>
              </a:lnSpc>
              <a:spcBef>
                <a:spcPts val="0"/>
              </a:spcBef>
            </a:pPr>
            <a:r>
              <a:rPr sz="11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MDM</a:t>
            </a:r>
            <a:endParaRPr lang="en-US" altLang="en-US" sz="1100" dirty="0"/>
          </a:p>
        </p:txBody>
      </p:sp>
      <p:sp>
        <p:nvSpPr>
          <p:cNvPr id="648" name="textbox 648"/>
          <p:cNvSpPr/>
          <p:nvPr/>
        </p:nvSpPr>
        <p:spPr>
          <a:xfrm>
            <a:off x="6157365" y="5030854"/>
            <a:ext cx="307975" cy="610234"/>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4000"/>
              </a:lnSpc>
            </a:pPr>
            <a:r>
              <a:rPr sz="11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MES</a:t>
            </a:r>
            <a:endParaRPr lang="en-US" altLang="en-US" sz="1100" dirty="0"/>
          </a:p>
          <a:p>
            <a:pPr algn="l" rtl="0" eaLnBrk="0">
              <a:lnSpc>
                <a:spcPct val="171000"/>
              </a:lnSpc>
            </a:pPr>
            <a:endParaRPr lang="en-US" altLang="en-US" sz="1000" dirty="0"/>
          </a:p>
          <a:p>
            <a:pPr algn="l" rtl="0" eaLnBrk="0">
              <a:lnSpc>
                <a:spcPct val="138000"/>
              </a:lnSpc>
            </a:pPr>
            <a:endParaRPr lang="en-US" altLang="en-US" sz="200" dirty="0"/>
          </a:p>
          <a:p>
            <a:pPr marL="48260" algn="l" rtl="0" eaLnBrk="0">
              <a:lnSpc>
                <a:spcPct val="84000"/>
              </a:lnSpc>
              <a:spcBef>
                <a:spcPts val="0"/>
              </a:spcBef>
            </a:pPr>
            <a:r>
              <a:rPr sz="11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OA</a:t>
            </a:r>
            <a:endParaRPr lang="en-US" altLang="en-US" sz="1100" dirty="0"/>
          </a:p>
        </p:txBody>
      </p:sp>
      <p:sp>
        <p:nvSpPr>
          <p:cNvPr id="650" name="textbox 650"/>
          <p:cNvSpPr/>
          <p:nvPr/>
        </p:nvSpPr>
        <p:spPr>
          <a:xfrm>
            <a:off x="5529860" y="6253680"/>
            <a:ext cx="175260" cy="111760"/>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4000"/>
              </a:lnSpc>
            </a:pPr>
            <a:r>
              <a:rPr sz="6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PLC</a:t>
            </a:r>
            <a:endParaRPr lang="en-US" altLang="en-US" sz="600" dirty="0"/>
          </a:p>
        </p:txBody>
      </p:sp>
      <p:sp>
        <p:nvSpPr>
          <p:cNvPr id="652" name="textbox 652"/>
          <p:cNvSpPr/>
          <p:nvPr/>
        </p:nvSpPr>
        <p:spPr>
          <a:xfrm>
            <a:off x="2566782" y="6136944"/>
            <a:ext cx="840739" cy="312420"/>
          </a:xfrm>
          <a:prstGeom prst="rect">
            <a:avLst/>
          </a:prstGeom>
        </p:spPr>
        <p:txBody>
          <a:bodyPr vert="horz" wrap="square" lIns="0" tIns="0" rIns="0" bIns="0"/>
          <a:lstStyle/>
          <a:p>
            <a:pPr algn="l" rtl="0" eaLnBrk="0">
              <a:lnSpc>
                <a:spcPct val="84000"/>
              </a:lnSpc>
            </a:pPr>
            <a:endParaRPr lang="en-US" altLang="en-US" sz="100" dirty="0"/>
          </a:p>
          <a:p>
            <a:pPr marL="204470" algn="l" rtl="0" eaLnBrk="0">
              <a:lnSpc>
                <a:spcPct val="91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控制层</a:t>
            </a:r>
            <a:endParaRPr lang="en-US" altLang="en-US" sz="1100" dirty="0"/>
          </a:p>
          <a:p>
            <a:pPr marL="12700" algn="l" rtl="0" eaLnBrk="0">
              <a:lnSpc>
                <a:spcPct val="92000"/>
              </a:lnSpc>
              <a:spcBef>
                <a:spcPts val="175"/>
              </a:spcBef>
            </a:pPr>
            <a:r>
              <a:rPr sz="8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设备智能控制系统</a:t>
            </a:r>
            <a:endParaRPr lang="en-US" altLang="en-US" sz="800" dirty="0"/>
          </a:p>
        </p:txBody>
      </p:sp>
      <p:sp>
        <p:nvSpPr>
          <p:cNvPr id="654" name="textbox 654"/>
          <p:cNvSpPr/>
          <p:nvPr/>
        </p:nvSpPr>
        <p:spPr>
          <a:xfrm>
            <a:off x="3968921" y="6137085"/>
            <a:ext cx="942339" cy="294640"/>
          </a:xfrm>
          <a:prstGeom prst="rect">
            <a:avLst/>
          </a:prstGeom>
        </p:spPr>
        <p:txBody>
          <a:bodyPr vert="horz" wrap="square" lIns="0" tIns="0" rIns="0" bIns="0"/>
          <a:lstStyle/>
          <a:p>
            <a:pPr algn="l" rtl="0" eaLnBrk="0">
              <a:lnSpc>
                <a:spcPct val="81000"/>
              </a:lnSpc>
            </a:pPr>
            <a:endParaRPr lang="en-US" altLang="en-US" sz="100" dirty="0"/>
          </a:p>
          <a:p>
            <a:pPr marL="219075" indent="-206375" algn="l" rtl="0" eaLnBrk="0">
              <a:lnSpc>
                <a:spcPct val="93000"/>
              </a:lnSpc>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现场分布式I/O </a:t>
            </a:r>
            <a:r>
              <a:rPr sz="8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智能传感器</a:t>
            </a:r>
            <a:endParaRPr lang="en-US" altLang="en-US" sz="800" dirty="0"/>
          </a:p>
        </p:txBody>
      </p:sp>
      <p:sp>
        <p:nvSpPr>
          <p:cNvPr id="656" name="textbox 656"/>
          <p:cNvSpPr/>
          <p:nvPr/>
        </p:nvSpPr>
        <p:spPr>
          <a:xfrm>
            <a:off x="7930147" y="6253680"/>
            <a:ext cx="184150" cy="111760"/>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4000"/>
              </a:lnSpc>
            </a:pPr>
            <a:r>
              <a:rPr sz="6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C80</a:t>
            </a:r>
            <a:endParaRPr lang="en-US" altLang="en-US" sz="600" dirty="0"/>
          </a:p>
        </p:txBody>
      </p:sp>
      <p:sp>
        <p:nvSpPr>
          <p:cNvPr id="658" name="textbox 658"/>
          <p:cNvSpPr/>
          <p:nvPr/>
        </p:nvSpPr>
        <p:spPr>
          <a:xfrm>
            <a:off x="6363869" y="6251028"/>
            <a:ext cx="307340" cy="11493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7000"/>
              </a:lnSpc>
            </a:pPr>
            <a:r>
              <a:rPr sz="6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Microll</a:t>
            </a:r>
            <a:endParaRPr lang="en-US" altLang="en-US" sz="600" dirty="0"/>
          </a:p>
        </p:txBody>
      </p:sp>
      <p:sp>
        <p:nvSpPr>
          <p:cNvPr id="660" name="textbox 660"/>
          <p:cNvSpPr/>
          <p:nvPr/>
        </p:nvSpPr>
        <p:spPr>
          <a:xfrm>
            <a:off x="5989600" y="6253680"/>
            <a:ext cx="155575" cy="111760"/>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4000"/>
              </a:lnSpc>
            </a:pPr>
            <a:r>
              <a:rPr sz="6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IPC</a:t>
            </a:r>
            <a:endParaRPr lang="en-US" altLang="en-US" sz="600" dirty="0"/>
          </a:p>
        </p:txBody>
      </p:sp>
      <p:sp>
        <p:nvSpPr>
          <p:cNvPr id="662" name="textbox 662"/>
          <p:cNvSpPr/>
          <p:nvPr/>
        </p:nvSpPr>
        <p:spPr>
          <a:xfrm>
            <a:off x="7073418" y="6253680"/>
            <a:ext cx="223520" cy="111760"/>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4000"/>
              </a:lnSpc>
            </a:pPr>
            <a:r>
              <a:rPr sz="6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PC</a:t>
            </a:r>
            <a:r>
              <a:rPr sz="6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-B</a:t>
            </a:r>
            <a:endParaRPr lang="en-US" altLang="en-US" sz="600" dirty="0"/>
          </a:p>
        </p:txBody>
      </p:sp>
      <p:pic>
        <p:nvPicPr>
          <p:cNvPr id="664" name="picture 664"/>
          <p:cNvPicPr>
            <a:picLocks noChangeAspect="1"/>
          </p:cNvPicPr>
          <p:nvPr/>
        </p:nvPicPr>
        <p:blipFill>
          <a:blip r:embed="rId2"/>
          <a:stretch>
            <a:fillRect/>
          </a:stretch>
        </p:blipFill>
        <p:spPr>
          <a:xfrm rot="21600000">
            <a:off x="0" y="10668"/>
            <a:ext cx="12172950" cy="684732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6" name="picture 666"/>
          <p:cNvPicPr>
            <a:picLocks noChangeAspect="1"/>
          </p:cNvPicPr>
          <p:nvPr/>
        </p:nvPicPr>
        <p:blipFill>
          <a:blip r:embed="rId1"/>
          <a:stretch>
            <a:fillRect/>
          </a:stretch>
        </p:blipFill>
        <p:spPr>
          <a:xfrm rot="21600000">
            <a:off x="0" y="0"/>
            <a:ext cx="12192000" cy="6857998"/>
          </a:xfrm>
          <a:prstGeom prst="rect">
            <a:avLst/>
          </a:prstGeom>
        </p:spPr>
      </p:pic>
      <p:sp>
        <p:nvSpPr>
          <p:cNvPr id="668" name="textbox 668"/>
          <p:cNvSpPr/>
          <p:nvPr/>
        </p:nvSpPr>
        <p:spPr>
          <a:xfrm>
            <a:off x="493648" y="3045663"/>
            <a:ext cx="3222625" cy="2739389"/>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91000"/>
              </a:lnSpc>
            </a:pPr>
            <a:r>
              <a:rPr sz="1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通过数采、建模、仿真构</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建数字</a:t>
            </a:r>
            <a:endParaRPr lang="en-US" altLang="en-US" sz="1800" dirty="0"/>
          </a:p>
          <a:p>
            <a:pPr marL="14605" algn="l" rtl="0" eaLnBrk="0">
              <a:lnSpc>
                <a:spcPct val="91000"/>
              </a:lnSpc>
              <a:spcBef>
                <a:spcPts val="1240"/>
              </a:spcBef>
            </a:pPr>
            <a:r>
              <a:rPr sz="18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工厂</a:t>
            </a:r>
            <a:r>
              <a:rPr sz="1800" b="1" kern="0" spc="-3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，实现虚拟制造：</a:t>
            </a:r>
            <a:endParaRPr lang="en-US" altLang="en-US" sz="1800" dirty="0"/>
          </a:p>
          <a:p>
            <a:pPr marL="304165" algn="l" rtl="0" eaLnBrk="0">
              <a:lnSpc>
                <a:spcPct val="91000"/>
              </a:lnSpc>
              <a:spcBef>
                <a:spcPts val="1335"/>
              </a:spcBef>
            </a:pP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1、生产前虚拟仿真</a:t>
            </a:r>
            <a:endParaRPr lang="en-US" altLang="en-US" sz="1800" dirty="0"/>
          </a:p>
          <a:p>
            <a:pPr marL="295275" algn="l" rtl="0" eaLnBrk="0">
              <a:lnSpc>
                <a:spcPct val="91000"/>
              </a:lnSpc>
              <a:spcBef>
                <a:spcPts val="1260"/>
              </a:spcBef>
            </a:pP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2、生产中实时仿真</a:t>
            </a:r>
            <a:endParaRPr lang="en-US" altLang="en-US" sz="1800" dirty="0"/>
          </a:p>
          <a:p>
            <a:pPr marL="300990" algn="l" rtl="0" eaLnBrk="0">
              <a:lnSpc>
                <a:spcPct val="91000"/>
              </a:lnSpc>
              <a:spcBef>
                <a:spcPts val="1275"/>
              </a:spcBef>
            </a:pP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3、生产后回溯仿真</a:t>
            </a:r>
            <a:endParaRPr lang="en-US" altLang="en-US" sz="1800" dirty="0"/>
          </a:p>
          <a:p>
            <a:pPr marL="287020" algn="l" rtl="0" eaLnBrk="0">
              <a:lnSpc>
                <a:spcPct val="91000"/>
              </a:lnSpc>
              <a:spcBef>
                <a:spcPts val="1270"/>
              </a:spcBef>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4、产品制造全过程仿真</a:t>
            </a:r>
            <a:endParaRPr lang="en-US" altLang="en-US" sz="1800" dirty="0"/>
          </a:p>
          <a:p>
            <a:pPr algn="l" rtl="0" eaLnBrk="0">
              <a:lnSpc>
                <a:spcPct val="103000"/>
              </a:lnSpc>
            </a:pPr>
            <a:endParaRPr lang="en-US" altLang="en-US" sz="1000" dirty="0"/>
          </a:p>
          <a:p>
            <a:pPr marL="302260" algn="l" rtl="0" eaLnBrk="0">
              <a:lnSpc>
                <a:spcPct val="91000"/>
              </a:lnSpc>
              <a:spcBef>
                <a:spcPts val="0"/>
              </a:spcBef>
            </a:pP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5、设备运行状态监测仿真</a:t>
            </a:r>
            <a:endParaRPr lang="en-US" altLang="en-US" sz="1800" dirty="0"/>
          </a:p>
        </p:txBody>
      </p:sp>
      <p:sp>
        <p:nvSpPr>
          <p:cNvPr id="670" name="textbox 670"/>
          <p:cNvSpPr/>
          <p:nvPr/>
        </p:nvSpPr>
        <p:spPr>
          <a:xfrm>
            <a:off x="4203756" y="4555580"/>
            <a:ext cx="3731895" cy="1494155"/>
          </a:xfrm>
          <a:prstGeom prst="rect">
            <a:avLst/>
          </a:prstGeom>
        </p:spPr>
        <p:txBody>
          <a:bodyPr vert="horz" wrap="square" lIns="0" tIns="0" rIns="0" bIns="0"/>
          <a:lstStyle/>
          <a:p>
            <a:pPr algn="l" rtl="0" eaLnBrk="0">
              <a:lnSpc>
                <a:spcPct val="79000"/>
              </a:lnSpc>
            </a:pPr>
            <a:endParaRPr lang="en-US" altLang="en-US" sz="100" dirty="0"/>
          </a:p>
          <a:p>
            <a:pPr marL="14605" algn="l" rtl="0" eaLnBrk="0">
              <a:lnSpc>
                <a:spcPct val="92000"/>
              </a:lnSpc>
            </a:pP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工业互联网平台：</a:t>
            </a:r>
            <a:endParaRPr lang="en-US" altLang="en-US" sz="1400" dirty="0"/>
          </a:p>
          <a:p>
            <a:pPr algn="r" rtl="0" eaLnBrk="0">
              <a:lnSpc>
                <a:spcPct val="92000"/>
              </a:lnSpc>
              <a:spcBef>
                <a:spcPts val="975"/>
              </a:spcBef>
            </a:pPr>
            <a:r>
              <a:rPr sz="14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在基础制造云平台上，汇</a:t>
            </a:r>
            <a:r>
              <a:rPr sz="14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集数采、建模、仿真、</a:t>
            </a:r>
            <a:endParaRPr lang="en-US" altLang="en-US" sz="1400" dirty="0"/>
          </a:p>
          <a:p>
            <a:pPr marL="12700" algn="l" rtl="0" eaLnBrk="0">
              <a:lnSpc>
                <a:spcPct val="91000"/>
              </a:lnSpc>
              <a:spcBef>
                <a:spcPts val="965"/>
              </a:spcBef>
            </a:pP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标准、知识库等功能</a:t>
            </a:r>
            <a:r>
              <a:rPr sz="1400" b="1" kern="0" spc="-1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，提供构建智能工厂通用</a:t>
            </a:r>
            <a:endParaRPr lang="en-US" altLang="en-US" sz="1400" dirty="0"/>
          </a:p>
          <a:p>
            <a:pPr marL="12700" algn="l" rtl="0" eaLnBrk="0">
              <a:lnSpc>
                <a:spcPct val="91000"/>
              </a:lnSpc>
              <a:spcBef>
                <a:spcPts val="970"/>
              </a:spcBef>
            </a:pP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规范、规则、方法</a:t>
            </a:r>
            <a:r>
              <a:rPr sz="1400" b="1" kern="0" spc="-1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，形成行业开放共享的工业</a:t>
            </a:r>
            <a:endParaRPr lang="en-US" altLang="en-US" sz="1400" dirty="0"/>
          </a:p>
          <a:p>
            <a:pPr algn="l" rtl="0" eaLnBrk="0">
              <a:lnSpc>
                <a:spcPct val="100000"/>
              </a:lnSpc>
            </a:pPr>
            <a:endParaRPr lang="en-US" altLang="en-US" sz="800" dirty="0"/>
          </a:p>
          <a:p>
            <a:pPr marL="14605" algn="l" rtl="0" eaLnBrk="0">
              <a:lnSpc>
                <a:spcPct val="92000"/>
              </a:lnSpc>
              <a:spcBef>
                <a:spcPts val="0"/>
              </a:spcBef>
            </a:pP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互联网平台。</a:t>
            </a:r>
            <a:endParaRPr lang="en-US" altLang="en-US" sz="1400" dirty="0"/>
          </a:p>
        </p:txBody>
      </p:sp>
      <p:sp>
        <p:nvSpPr>
          <p:cNvPr id="672" name="textbox 672"/>
          <p:cNvSpPr/>
          <p:nvPr/>
        </p:nvSpPr>
        <p:spPr>
          <a:xfrm>
            <a:off x="4204116" y="2796209"/>
            <a:ext cx="3587115" cy="1238885"/>
          </a:xfrm>
          <a:prstGeom prst="rect">
            <a:avLst/>
          </a:prstGeom>
        </p:spPr>
        <p:txBody>
          <a:bodyPr vert="horz" wrap="square" lIns="0" tIns="0" rIns="0" bIns="0"/>
          <a:lstStyle/>
          <a:p>
            <a:pPr algn="l" rtl="0" eaLnBrk="0">
              <a:lnSpc>
                <a:spcPct val="92000"/>
              </a:lnSpc>
            </a:pPr>
            <a:endParaRPr lang="en-US" altLang="en-US" sz="100" dirty="0"/>
          </a:p>
          <a:p>
            <a:pPr marL="12700" algn="l" rtl="0" eaLnBrk="0">
              <a:lnSpc>
                <a:spcPct val="90000"/>
              </a:lnSpc>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基础制造云：</a:t>
            </a:r>
            <a:endParaRPr lang="en-US" altLang="en-US" sz="1800" dirty="0"/>
          </a:p>
          <a:p>
            <a:pPr marL="12700" algn="l" rtl="0" eaLnBrk="0">
              <a:lnSpc>
                <a:spcPct val="91000"/>
              </a:lnSpc>
              <a:spcBef>
                <a:spcPts val="1080"/>
              </a:spcBef>
            </a:pP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提供基础的计算、存储等资源</a:t>
            </a:r>
            <a:r>
              <a:rPr sz="1400" b="1" kern="0" spc="-1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，做到资源的按</a:t>
            </a:r>
            <a:endParaRPr lang="en-US" altLang="en-US" sz="1400" dirty="0"/>
          </a:p>
          <a:p>
            <a:pPr marL="14605" algn="l" rtl="0" eaLnBrk="0">
              <a:lnSpc>
                <a:spcPct val="91000"/>
              </a:lnSpc>
              <a:spcBef>
                <a:spcPts val="965"/>
              </a:spcBef>
            </a:pPr>
            <a:r>
              <a:rPr sz="14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需弹性分配和安全隔离，并提供与基础服务，</a:t>
            </a:r>
            <a:endParaRPr lang="en-US" altLang="en-US" sz="1400" dirty="0"/>
          </a:p>
          <a:p>
            <a:pPr algn="l" rtl="0" eaLnBrk="0">
              <a:lnSpc>
                <a:spcPct val="113000"/>
              </a:lnSpc>
            </a:pPr>
            <a:endParaRPr lang="en-US" altLang="en-US" sz="700" dirty="0"/>
          </a:p>
          <a:p>
            <a:pPr marL="13335" algn="l" rtl="0" eaLnBrk="0">
              <a:lnSpc>
                <a:spcPct val="92000"/>
              </a:lnSpc>
              <a:spcBef>
                <a:spcPts val="0"/>
              </a:spcBef>
            </a:pPr>
            <a:r>
              <a:rPr sz="14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为工业互联网平台提供运行环境。</a:t>
            </a:r>
            <a:endParaRPr lang="en-US" altLang="en-US" sz="1400" dirty="0"/>
          </a:p>
        </p:txBody>
      </p:sp>
      <p:sp>
        <p:nvSpPr>
          <p:cNvPr id="674" name="textbox 674"/>
          <p:cNvSpPr/>
          <p:nvPr/>
        </p:nvSpPr>
        <p:spPr>
          <a:xfrm>
            <a:off x="9641509" y="2884525"/>
            <a:ext cx="938530" cy="3019425"/>
          </a:xfrm>
          <a:prstGeom prst="rect">
            <a:avLst/>
          </a:prstGeom>
        </p:spPr>
        <p:txBody>
          <a:bodyPr vert="horz" wrap="square" lIns="0" tIns="0" rIns="0" bIns="0"/>
          <a:lstStyle/>
          <a:p>
            <a:pPr algn="l" rtl="0" eaLnBrk="0">
              <a:lnSpc>
                <a:spcPct val="85000"/>
              </a:lnSpc>
            </a:pPr>
            <a:endParaRPr lang="en-US" altLang="en-US" sz="100" dirty="0"/>
          </a:p>
          <a:p>
            <a:pPr marL="13970" algn="l" rtl="0" eaLnBrk="0">
              <a:lnSpc>
                <a:spcPct val="91000"/>
              </a:lnSpc>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总则标准</a:t>
            </a:r>
            <a:endParaRPr lang="en-US" altLang="en-US" sz="1800" dirty="0"/>
          </a:p>
          <a:p>
            <a:pPr algn="l" rtl="0" eaLnBrk="0">
              <a:lnSpc>
                <a:spcPct val="149000"/>
              </a:lnSpc>
            </a:pPr>
            <a:endParaRPr lang="en-US" altLang="en-US" sz="1000" dirty="0"/>
          </a:p>
          <a:p>
            <a:pPr marL="12700" algn="l" rtl="0" eaLnBrk="0">
              <a:lnSpc>
                <a:spcPct val="91000"/>
              </a:lnSpc>
              <a:spcBef>
                <a:spcPts val="545"/>
              </a:spcBef>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数采标准</a:t>
            </a:r>
            <a:endParaRPr lang="en-US" altLang="en-US" sz="1800" dirty="0"/>
          </a:p>
          <a:p>
            <a:pPr algn="l" rtl="0" eaLnBrk="0">
              <a:lnSpc>
                <a:spcPct val="150000"/>
              </a:lnSpc>
            </a:pPr>
            <a:endParaRPr lang="en-US" altLang="en-US" sz="1000" dirty="0"/>
          </a:p>
          <a:p>
            <a:pPr marL="13970" algn="l" rtl="0" eaLnBrk="0">
              <a:lnSpc>
                <a:spcPct val="91000"/>
              </a:lnSpc>
              <a:spcBef>
                <a:spcPts val="545"/>
              </a:spcBef>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接口标准</a:t>
            </a:r>
            <a:endParaRPr lang="en-US" altLang="en-US" sz="1800" dirty="0"/>
          </a:p>
          <a:p>
            <a:pPr algn="l" rtl="0" eaLnBrk="0">
              <a:lnSpc>
                <a:spcPct val="149000"/>
              </a:lnSpc>
            </a:pPr>
            <a:endParaRPr lang="en-US" altLang="en-US" sz="1000" dirty="0"/>
          </a:p>
          <a:p>
            <a:pPr marL="13970" algn="l" rtl="0" eaLnBrk="0">
              <a:lnSpc>
                <a:spcPct val="91000"/>
              </a:lnSpc>
              <a:spcBef>
                <a:spcPts val="545"/>
              </a:spcBef>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建模标准</a:t>
            </a:r>
            <a:endParaRPr lang="en-US" altLang="en-US" sz="1800" dirty="0"/>
          </a:p>
          <a:p>
            <a:pPr algn="l" rtl="0" eaLnBrk="0">
              <a:lnSpc>
                <a:spcPct val="158000"/>
              </a:lnSpc>
            </a:pPr>
            <a:endParaRPr lang="en-US" altLang="en-US" sz="1000" dirty="0"/>
          </a:p>
          <a:p>
            <a:pPr marL="14605" algn="l" rtl="0" eaLnBrk="0">
              <a:lnSpc>
                <a:spcPct val="91000"/>
              </a:lnSpc>
              <a:spcBef>
                <a:spcPts val="545"/>
              </a:spcBef>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仿真标准</a:t>
            </a:r>
            <a:endParaRPr lang="en-US" altLang="en-US" sz="1800" dirty="0"/>
          </a:p>
          <a:p>
            <a:pPr algn="l" rtl="0" eaLnBrk="0">
              <a:lnSpc>
                <a:spcPct val="149000"/>
              </a:lnSpc>
            </a:pPr>
            <a:endParaRPr lang="en-US" altLang="en-US" sz="1000" dirty="0"/>
          </a:p>
          <a:p>
            <a:pPr algn="l" rtl="0" eaLnBrk="0">
              <a:lnSpc>
                <a:spcPct val="113000"/>
              </a:lnSpc>
            </a:pPr>
            <a:endParaRPr lang="en-US" altLang="en-US" sz="400" dirty="0"/>
          </a:p>
          <a:p>
            <a:pPr marL="14605" algn="l" rtl="0" eaLnBrk="0">
              <a:lnSpc>
                <a:spcPct val="91000"/>
              </a:lnSpc>
              <a:spcBef>
                <a:spcPts val="0"/>
              </a:spcBef>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安全标准</a:t>
            </a:r>
            <a:endParaRPr lang="en-US" altLang="en-US" sz="1800" dirty="0"/>
          </a:p>
        </p:txBody>
      </p:sp>
      <p:sp>
        <p:nvSpPr>
          <p:cNvPr id="676" name="textbox 676"/>
          <p:cNvSpPr/>
          <p:nvPr/>
        </p:nvSpPr>
        <p:spPr>
          <a:xfrm>
            <a:off x="968038" y="2130961"/>
            <a:ext cx="10358119" cy="24637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7000"/>
              </a:lnSpc>
            </a:pPr>
            <a:r>
              <a:rPr sz="15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探索行业智能制造新模式                             打造行业工业互联网平台             </a:t>
            </a:r>
            <a:r>
              <a:rPr sz="15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研制行业智能制造系列标准</a:t>
            </a:r>
            <a:endParaRPr lang="en-US" altLang="en-US" sz="1500" dirty="0"/>
          </a:p>
        </p:txBody>
      </p:sp>
      <p:sp>
        <p:nvSpPr>
          <p:cNvPr id="678" name="textbox 678"/>
          <p:cNvSpPr/>
          <p:nvPr/>
        </p:nvSpPr>
        <p:spPr>
          <a:xfrm>
            <a:off x="1062427" y="486768"/>
            <a:ext cx="5000625" cy="413384"/>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4000"/>
              </a:lnSpc>
            </a:pP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00" dirty="0">
                <a:solidFill>
                  <a:srgbClr val="FFC000">
                    <a:alpha val="100000"/>
                  </a:srgbClr>
                </a:solidFill>
                <a:latin typeface="Arial" panose="020B0704020202020204"/>
                <a:ea typeface="Arial" panose="020B0704020202020204"/>
                <a:cs typeface="Arial" panose="020B0704020202020204"/>
              </a:rPr>
              <a:t>—</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工业互</a:t>
            </a: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联网平台</a:t>
            </a:r>
            <a:endParaRPr lang="en-US" altLang="en-US" sz="2700" dirty="0"/>
          </a:p>
        </p:txBody>
      </p:sp>
      <p:sp>
        <p:nvSpPr>
          <p:cNvPr id="680" name="textbox 680"/>
          <p:cNvSpPr/>
          <p:nvPr/>
        </p:nvSpPr>
        <p:spPr>
          <a:xfrm>
            <a:off x="2049191" y="1368793"/>
            <a:ext cx="8082915" cy="280034"/>
          </a:xfrm>
          <a:prstGeom prst="rect">
            <a:avLst/>
          </a:prstGeom>
        </p:spPr>
        <p:txBody>
          <a:bodyPr vert="horz" wrap="square" lIns="0" tIns="0" rIns="0" bIns="0"/>
          <a:lstStyle/>
          <a:p>
            <a:pPr algn="l" rtl="0" eaLnBrk="0">
              <a:lnSpc>
                <a:spcPct val="82000"/>
              </a:lnSpc>
            </a:pPr>
            <a:endParaRPr lang="en-US" altLang="en-US" sz="100" dirty="0"/>
          </a:p>
          <a:p>
            <a:pPr algn="r" rtl="0" eaLnBrk="0">
              <a:lnSpc>
                <a:spcPct val="88000"/>
              </a:lnSpc>
            </a:pPr>
            <a:r>
              <a:rPr sz="19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1</a:t>
            </a:r>
            <a:r>
              <a:rPr sz="1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9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9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2</a:t>
            </a:r>
            <a:r>
              <a:rPr sz="1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9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9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3</a:t>
            </a:r>
            <a:endParaRPr lang="en-US" altLang="en-US" sz="19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2" name="picture 682"/>
          <p:cNvPicPr>
            <a:picLocks noChangeAspect="1"/>
          </p:cNvPicPr>
          <p:nvPr/>
        </p:nvPicPr>
        <p:blipFill>
          <a:blip r:embed="rId1"/>
          <a:stretch>
            <a:fillRect/>
          </a:stretch>
        </p:blipFill>
        <p:spPr>
          <a:xfrm rot="21600000">
            <a:off x="0" y="0"/>
            <a:ext cx="12192000" cy="6857998"/>
          </a:xfrm>
          <a:prstGeom prst="rect">
            <a:avLst/>
          </a:prstGeom>
        </p:spPr>
      </p:pic>
      <p:sp>
        <p:nvSpPr>
          <p:cNvPr id="684" name="textbox 684"/>
          <p:cNvSpPr/>
          <p:nvPr/>
        </p:nvSpPr>
        <p:spPr>
          <a:xfrm>
            <a:off x="532986" y="486768"/>
            <a:ext cx="11191875" cy="1628775"/>
          </a:xfrm>
          <a:prstGeom prst="rect">
            <a:avLst/>
          </a:prstGeom>
        </p:spPr>
        <p:txBody>
          <a:bodyPr vert="horz" wrap="square" lIns="0" tIns="0" rIns="0" bIns="0"/>
          <a:lstStyle/>
          <a:p>
            <a:pPr algn="l" rtl="0" eaLnBrk="0">
              <a:lnSpc>
                <a:spcPct val="90000"/>
              </a:lnSpc>
            </a:pPr>
            <a:endParaRPr lang="en-US" altLang="en-US" sz="100" dirty="0"/>
          </a:p>
          <a:p>
            <a:pPr marL="541655" algn="l" rtl="0" eaLnBrk="0">
              <a:lnSpc>
                <a:spcPct val="94000"/>
              </a:lnSpc>
            </a:pP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00" dirty="0">
                <a:solidFill>
                  <a:srgbClr val="FFC000">
                    <a:alpha val="100000"/>
                  </a:srgbClr>
                </a:solidFill>
                <a:latin typeface="Arial" panose="020B0704020202020204"/>
                <a:ea typeface="Arial" panose="020B0704020202020204"/>
                <a:cs typeface="Arial" panose="020B0704020202020204"/>
              </a:rPr>
              <a:t>—</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工业互</a:t>
            </a: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联网平台</a:t>
            </a:r>
            <a:endParaRPr lang="en-US" altLang="en-US" sz="2700" dirty="0"/>
          </a:p>
          <a:p>
            <a:pPr algn="l" rtl="0" eaLnBrk="0">
              <a:lnSpc>
                <a:spcPct val="130000"/>
              </a:lnSpc>
            </a:pPr>
            <a:endParaRPr lang="en-US" altLang="en-US" sz="1000" dirty="0"/>
          </a:p>
          <a:p>
            <a:pPr marL="356235" algn="l" rtl="0" eaLnBrk="0">
              <a:lnSpc>
                <a:spcPct val="89000"/>
              </a:lnSpc>
              <a:spcBef>
                <a:spcPts val="455"/>
              </a:spcBef>
            </a:pPr>
            <a:r>
              <a:rPr sz="15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基于腾讯云的工业互联网平台是面向卷烟生产</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数字化、</a:t>
            </a:r>
            <a:r>
              <a:rPr sz="1500" b="1" kern="0" spc="-2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网络化、</a:t>
            </a:r>
            <a:r>
              <a:rPr sz="1500" b="1" kern="0" spc="-3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智能化需求</a:t>
            </a:r>
            <a:r>
              <a:rPr sz="1500" b="1" kern="0" spc="-2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，构建基于海量数据采集、</a:t>
            </a:r>
            <a:r>
              <a:rPr sz="1500" b="1" kern="0" spc="-3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汇聚、</a:t>
            </a:r>
            <a:r>
              <a:rPr sz="1500" b="1" kern="0" spc="-3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分析的服务</a:t>
            </a:r>
            <a:endParaRPr lang="en-US" altLang="en-US" sz="1500" dirty="0"/>
          </a:p>
          <a:p>
            <a:pPr marL="12700" indent="-635" algn="l" rtl="0" eaLnBrk="0">
              <a:lnSpc>
                <a:spcPct val="165000"/>
              </a:lnSpc>
              <a:spcBef>
                <a:spcPts val="10"/>
              </a:spcBef>
            </a:pPr>
            <a:r>
              <a:rPr sz="15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体系</a:t>
            </a:r>
            <a:r>
              <a:rPr sz="1500" b="1" kern="0" spc="-2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，支撑卷烟制造资源泛在连接</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500" b="1" kern="0" spc="-3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弹性供给、</a:t>
            </a:r>
            <a:r>
              <a:rPr sz="1500" b="1" kern="0" spc="-3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高效配置的众创平台。</a:t>
            </a:r>
            <a:r>
              <a:rPr sz="1500" b="1" kern="0" spc="-3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平台核心组件包括数据采集服务、</a:t>
            </a:r>
            <a:r>
              <a:rPr sz="1500" b="1" kern="0" spc="-3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数据建模服务、</a:t>
            </a:r>
            <a:r>
              <a:rPr sz="1500" b="1" kern="0" spc="-3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虚拟</a:t>
            </a:r>
            <a:r>
              <a:rPr sz="15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制造服务、</a:t>
            </a:r>
            <a:r>
              <a:rPr sz="1500" b="1" kern="0" spc="-2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产品制造过程仿真服务、</a:t>
            </a:r>
            <a:r>
              <a:rPr sz="1500" b="1" kern="0" spc="-3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设备运行仿真服务。</a:t>
            </a:r>
            <a:endParaRPr lang="en-US" altLang="en-US" sz="1500" dirty="0"/>
          </a:p>
        </p:txBody>
      </p:sp>
      <p:sp>
        <p:nvSpPr>
          <p:cNvPr id="686" name="textbox 686"/>
          <p:cNvSpPr/>
          <p:nvPr/>
        </p:nvSpPr>
        <p:spPr>
          <a:xfrm>
            <a:off x="3525519" y="4943830"/>
            <a:ext cx="6240779" cy="1623694"/>
          </a:xfrm>
          <a:prstGeom prst="rect">
            <a:avLst/>
          </a:prstGeom>
        </p:spPr>
        <p:txBody>
          <a:bodyPr vert="horz" wrap="square" lIns="0" tIns="0" rIns="0" bIns="0"/>
          <a:lstStyle/>
          <a:p>
            <a:pPr algn="l" rtl="0" eaLnBrk="0">
              <a:lnSpc>
                <a:spcPct val="81000"/>
              </a:lnSpc>
            </a:pPr>
            <a:endParaRPr lang="en-US" altLang="en-US" sz="100" dirty="0"/>
          </a:p>
          <a:p>
            <a:pPr marL="2632075" algn="l" rtl="0" eaLnBrk="0">
              <a:lnSpc>
                <a:spcPct val="91000"/>
              </a:lnSpc>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工业物联网</a:t>
            </a:r>
            <a:endParaRPr lang="en-US" altLang="en-US" sz="1200" dirty="0"/>
          </a:p>
          <a:p>
            <a:pPr marL="1080770" algn="l" rtl="0" eaLnBrk="0">
              <a:lnSpc>
                <a:spcPts val="1455"/>
              </a:lnSpc>
              <a:spcBef>
                <a:spcPts val="1085"/>
              </a:spcBef>
            </a:pP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数据采集服务</a:t>
            </a:r>
            <a:r>
              <a:rPr sz="11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（数据采集、数据</a:t>
            </a:r>
            <a:r>
              <a:rPr sz="11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1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、数据标．、数据传/)</a:t>
            </a:r>
            <a:endParaRPr lang="en-US" altLang="en-US" sz="1100" dirty="0"/>
          </a:p>
          <a:p>
            <a:pPr algn="l" rtl="0" eaLnBrk="0">
              <a:lnSpc>
                <a:spcPct val="105000"/>
              </a:lnSpc>
            </a:pPr>
            <a:endParaRPr lang="en-US" altLang="en-US" sz="1000" dirty="0"/>
          </a:p>
          <a:p>
            <a:pPr algn="l" rtl="0" eaLnBrk="0">
              <a:lnSpc>
                <a:spcPct val="105000"/>
              </a:lnSpc>
            </a:pPr>
            <a:endParaRPr lang="en-US" altLang="en-US" sz="1000" dirty="0"/>
          </a:p>
          <a:p>
            <a:pPr marL="560705" algn="l" rtl="0" eaLnBrk="0">
              <a:lnSpc>
                <a:spcPts val="1455"/>
              </a:lnSpc>
              <a:spcBef>
                <a:spcPts val="370"/>
              </a:spcBef>
            </a:pPr>
            <a:r>
              <a:rPr sz="12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基础设施</a:t>
            </a: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（服务器、存储、网络、虚拟化）/</a:t>
            </a:r>
            <a:r>
              <a:rPr sz="11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云、大、物、移以及安全运维体系</a:t>
            </a:r>
            <a:endParaRPr lang="en-US" altLang="en-US" sz="1100" dirty="0"/>
          </a:p>
          <a:p>
            <a:pPr algn="l" rtl="0" eaLnBrk="0">
              <a:lnSpc>
                <a:spcPct val="110000"/>
              </a:lnSpc>
            </a:pPr>
            <a:endParaRPr lang="en-US" altLang="en-US" sz="1000" dirty="0"/>
          </a:p>
          <a:p>
            <a:pPr algn="l" rtl="0" eaLnBrk="0">
              <a:lnSpc>
                <a:spcPct val="111000"/>
              </a:lnSpc>
            </a:pPr>
            <a:endParaRPr lang="en-US" altLang="en-US" sz="1000" dirty="0"/>
          </a:p>
          <a:p>
            <a:pPr algn="l" rtl="0" eaLnBrk="0">
              <a:lnSpc>
                <a:spcPct val="102000"/>
              </a:lnSpc>
            </a:pPr>
            <a:endParaRPr lang="en-US" altLang="en-US" sz="300" dirty="0"/>
          </a:p>
          <a:p>
            <a:pPr marL="12700" algn="l" rtl="0" eaLnBrk="0">
              <a:lnSpc>
                <a:spcPct val="95000"/>
              </a:lnSpc>
            </a:pPr>
            <a:r>
              <a:rPr sz="12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设备接入                                              协议解析                                   </a:t>
            </a: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边缘数据处理</a:t>
            </a:r>
            <a:endParaRPr lang="en-US" altLang="en-US" sz="1200" dirty="0"/>
          </a:p>
        </p:txBody>
      </p:sp>
      <p:sp>
        <p:nvSpPr>
          <p:cNvPr id="688" name="textbox 688"/>
          <p:cNvSpPr/>
          <p:nvPr/>
        </p:nvSpPr>
        <p:spPr>
          <a:xfrm>
            <a:off x="3155105" y="2456671"/>
            <a:ext cx="6757669" cy="641350"/>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2000"/>
              </a:lnSpc>
            </a:pPr>
            <a:r>
              <a:rPr sz="11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统一平台                                   统一服务                                    统一数据                                    统一标准</a:t>
            </a:r>
            <a:endParaRPr lang="en-US" altLang="en-US" sz="1100" dirty="0"/>
          </a:p>
          <a:p>
            <a:pPr marL="3082925" algn="l" rtl="0" eaLnBrk="0">
              <a:lnSpc>
                <a:spcPct val="85000"/>
              </a:lnSpc>
              <a:spcBef>
                <a:spcPts val="955"/>
              </a:spcBef>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应用服务</a:t>
            </a:r>
            <a:endParaRPr lang="en-US" altLang="en-US" sz="1200" dirty="0"/>
          </a:p>
          <a:p>
            <a:pPr marL="1068070" algn="l" rtl="0" eaLnBrk="0">
              <a:lnSpc>
                <a:spcPts val="1455"/>
              </a:lnSpc>
            </a:pPr>
            <a:r>
              <a:rPr sz="11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（虚拟制造服务、设备/产品全生命周期、二维码管理验证、虚拟供应链监视）</a:t>
            </a:r>
            <a:endParaRPr lang="en-US" altLang="en-US" sz="1100" dirty="0"/>
          </a:p>
        </p:txBody>
      </p:sp>
      <p:sp>
        <p:nvSpPr>
          <p:cNvPr id="690" name="textbox 690"/>
          <p:cNvSpPr/>
          <p:nvPr/>
        </p:nvSpPr>
        <p:spPr>
          <a:xfrm>
            <a:off x="3166465" y="3444138"/>
            <a:ext cx="6887844" cy="369570"/>
          </a:xfrm>
          <a:prstGeom prst="rect">
            <a:avLst/>
          </a:prstGeom>
        </p:spPr>
        <p:txBody>
          <a:bodyPr vert="horz" wrap="square" lIns="0" tIns="0" rIns="0" bIns="0"/>
          <a:lstStyle/>
          <a:p>
            <a:pPr algn="l" rtl="0" eaLnBrk="0">
              <a:lnSpc>
                <a:spcPct val="86000"/>
              </a:lnSpc>
            </a:pPr>
            <a:endParaRPr lang="en-US" altLang="en-US" sz="100" dirty="0"/>
          </a:p>
          <a:p>
            <a:pPr marL="852170" algn="l" rtl="0" eaLnBrk="0">
              <a:lnSpc>
                <a:spcPct val="85000"/>
              </a:lnSpc>
            </a:pPr>
            <a:r>
              <a:rPr sz="12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移动应用服务                                                                  工业APP管理中心</a:t>
            </a:r>
            <a:endParaRPr lang="en-US" altLang="en-US" sz="1200" dirty="0"/>
          </a:p>
          <a:p>
            <a:pPr marL="12700" algn="l" rtl="0" eaLnBrk="0">
              <a:lnSpc>
                <a:spcPts val="1480"/>
              </a:lnSpc>
            </a:pPr>
            <a:r>
              <a:rPr sz="11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(应用管理、应用主0、消息推1、</a:t>
            </a: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SDK</a:t>
            </a:r>
            <a:r>
              <a:rPr sz="11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等)                         </a:t>
            </a:r>
            <a:r>
              <a:rPr sz="11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(应用20、应用发布、应用34、应用56等)</a:t>
            </a:r>
            <a:endParaRPr lang="en-US" altLang="en-US" sz="1100" dirty="0"/>
          </a:p>
        </p:txBody>
      </p:sp>
      <p:sp>
        <p:nvSpPr>
          <p:cNvPr id="692" name="textbox 692"/>
          <p:cNvSpPr/>
          <p:nvPr/>
        </p:nvSpPr>
        <p:spPr>
          <a:xfrm>
            <a:off x="10943052" y="3443133"/>
            <a:ext cx="702309" cy="2190114"/>
          </a:xfrm>
          <a:prstGeom prst="rect">
            <a:avLst/>
          </a:prstGeom>
        </p:spPr>
        <p:txBody>
          <a:bodyPr vert="eaVert" wrap="square" lIns="0" tIns="0" rIns="0" bIns="0"/>
          <a:lstStyle/>
          <a:p>
            <a:pPr algn="l" rtl="0" eaLnBrk="0">
              <a:lnSpc>
                <a:spcPct val="79000"/>
              </a:lnSpc>
            </a:pPr>
            <a:endParaRPr lang="en-US" altLang="en-US" sz="100" dirty="0"/>
          </a:p>
          <a:p>
            <a:pPr marL="377825" algn="l" rtl="0" eaLnBrk="0">
              <a:lnSpc>
                <a:spcPct val="96000"/>
              </a:lnSpc>
            </a:pPr>
            <a:r>
              <a:rPr sz="15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平 台 标</a:t>
            </a:r>
            <a:r>
              <a:rPr sz="1500" b="1"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准</a:t>
            </a:r>
            <a:r>
              <a:rPr sz="1500" b="1"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体 系</a:t>
            </a:r>
            <a:endParaRPr lang="en-US" altLang="en-US" sz="1500" dirty="0"/>
          </a:p>
          <a:p>
            <a:pPr algn="l" rtl="0" eaLnBrk="0">
              <a:lnSpc>
                <a:spcPct val="112000"/>
              </a:lnSpc>
            </a:pPr>
            <a:endParaRPr lang="en-US" altLang="en-US" sz="1000" dirty="0"/>
          </a:p>
          <a:p>
            <a:pPr algn="l" rtl="0" eaLnBrk="0">
              <a:lnSpc>
                <a:spcPct val="127000"/>
              </a:lnSpc>
            </a:pPr>
            <a:endParaRPr lang="en-US" altLang="en-US" sz="300" dirty="0"/>
          </a:p>
          <a:p>
            <a:pPr marL="12700" algn="l" rtl="0" eaLnBrk="0">
              <a:lnSpc>
                <a:spcPct val="95000"/>
              </a:lnSpc>
              <a:spcBef>
                <a:spcPts val="0"/>
              </a:spcBef>
            </a:pPr>
            <a:r>
              <a:rPr sz="15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平 台 安</a:t>
            </a:r>
            <a:r>
              <a:rPr sz="1500" b="1"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全 与</a:t>
            </a:r>
            <a:r>
              <a:rPr sz="15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运</a:t>
            </a:r>
            <a:r>
              <a:rPr sz="1500" b="1"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维 体 系</a:t>
            </a:r>
            <a:endParaRPr lang="en-US" altLang="en-US" sz="1500" dirty="0"/>
          </a:p>
        </p:txBody>
      </p:sp>
      <p:sp>
        <p:nvSpPr>
          <p:cNvPr id="694" name="textbox 694"/>
          <p:cNvSpPr/>
          <p:nvPr/>
        </p:nvSpPr>
        <p:spPr>
          <a:xfrm>
            <a:off x="3007097" y="4423333"/>
            <a:ext cx="2923539" cy="374650"/>
          </a:xfrm>
          <a:prstGeom prst="rect">
            <a:avLst/>
          </a:prstGeom>
        </p:spPr>
        <p:txBody>
          <a:bodyPr vert="horz" wrap="square" lIns="0" tIns="0" rIns="0" bIns="0"/>
          <a:lstStyle/>
          <a:p>
            <a:pPr algn="l" rtl="0" eaLnBrk="0">
              <a:lnSpc>
                <a:spcPct val="78000"/>
              </a:lnSpc>
            </a:pPr>
            <a:endParaRPr lang="en-US" altLang="en-US" sz="100" dirty="0"/>
          </a:p>
          <a:p>
            <a:pPr marL="1009650" algn="l" rtl="0" eaLnBrk="0">
              <a:lnSpc>
                <a:spcPct val="90000"/>
              </a:lnSpc>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数据建模服务</a:t>
            </a:r>
            <a:endParaRPr lang="en-US" altLang="en-US" sz="1200" dirty="0"/>
          </a:p>
          <a:p>
            <a:pPr algn="r" rtl="0" eaLnBrk="0">
              <a:lnSpc>
                <a:spcPts val="1455"/>
              </a:lnSpc>
            </a:pPr>
            <a:r>
              <a:rPr sz="1100" b="1"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1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设备模型、工艺模型、标准模型等机理模型）</a:t>
            </a:r>
            <a:endParaRPr lang="en-US" altLang="en-US" sz="1100" dirty="0"/>
          </a:p>
        </p:txBody>
      </p:sp>
      <p:sp>
        <p:nvSpPr>
          <p:cNvPr id="696" name="textbox 696"/>
          <p:cNvSpPr/>
          <p:nvPr/>
        </p:nvSpPr>
        <p:spPr>
          <a:xfrm>
            <a:off x="5160873" y="3941750"/>
            <a:ext cx="2767329" cy="365759"/>
          </a:xfrm>
          <a:prstGeom prst="rect">
            <a:avLst/>
          </a:prstGeom>
        </p:spPr>
        <p:txBody>
          <a:bodyPr vert="horz" wrap="square" lIns="0" tIns="0" rIns="0" bIns="0"/>
          <a:lstStyle/>
          <a:p>
            <a:pPr algn="l" rtl="0" eaLnBrk="0">
              <a:lnSpc>
                <a:spcPct val="81000"/>
              </a:lnSpc>
            </a:pPr>
            <a:endParaRPr lang="en-US" altLang="en-US" sz="100" dirty="0"/>
          </a:p>
          <a:p>
            <a:pPr marL="998855" algn="l" rtl="0" eaLnBrk="0">
              <a:lnSpc>
                <a:spcPct val="85000"/>
              </a:lnSpc>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微服务架构</a:t>
            </a:r>
            <a:endParaRPr lang="en-US" altLang="en-US" sz="1200" dirty="0"/>
          </a:p>
          <a:p>
            <a:pPr marL="12700" algn="l" rtl="0" eaLnBrk="0">
              <a:lnSpc>
                <a:spcPts val="1455"/>
              </a:lnSpc>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(服务，理、服务管理、运营管理</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、服务－限)</a:t>
            </a:r>
            <a:endParaRPr lang="en-US" altLang="en-US" sz="1100" dirty="0"/>
          </a:p>
        </p:txBody>
      </p:sp>
      <p:sp>
        <p:nvSpPr>
          <p:cNvPr id="698" name="textbox 698"/>
          <p:cNvSpPr/>
          <p:nvPr/>
        </p:nvSpPr>
        <p:spPr>
          <a:xfrm>
            <a:off x="738731" y="4110330"/>
            <a:ext cx="1265555" cy="765175"/>
          </a:xfrm>
          <a:prstGeom prst="rect">
            <a:avLst/>
          </a:prstGeom>
        </p:spPr>
        <p:txBody>
          <a:bodyPr vert="horz" wrap="square" lIns="0" tIns="0" rIns="0" bIns="0"/>
          <a:lstStyle/>
          <a:p>
            <a:pPr algn="l" rtl="0" eaLnBrk="0">
              <a:lnSpc>
                <a:spcPct val="85000"/>
              </a:lnSpc>
            </a:pPr>
            <a:endParaRPr lang="en-US" altLang="en-US" sz="100" dirty="0"/>
          </a:p>
          <a:p>
            <a:pPr marL="127635" algn="l" rtl="0" eaLnBrk="0">
              <a:lnSpc>
                <a:spcPct val="96000"/>
              </a:lnSpc>
            </a:pP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工业互联网</a:t>
            </a:r>
            <a:endParaRPr lang="en-US" altLang="en-US" sz="1500" dirty="0"/>
          </a:p>
          <a:p>
            <a:pPr marL="435610" algn="l" rtl="0" eaLnBrk="0">
              <a:lnSpc>
                <a:spcPct val="93000"/>
              </a:lnSpc>
              <a:spcBef>
                <a:spcPts val="310"/>
              </a:spcBef>
            </a:pPr>
            <a:r>
              <a:rPr sz="15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平台</a:t>
            </a:r>
            <a:endParaRPr lang="en-US" altLang="en-US" sz="1500" dirty="0"/>
          </a:p>
          <a:p>
            <a:pPr algn="r" rtl="0" eaLnBrk="0">
              <a:lnSpc>
                <a:spcPts val="2110"/>
              </a:lnSpc>
            </a:pPr>
            <a:r>
              <a:rPr sz="1400" b="1"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（工业PaaS）</a:t>
            </a:r>
            <a:endParaRPr lang="en-US" altLang="en-US" sz="1400" dirty="0"/>
          </a:p>
        </p:txBody>
      </p:sp>
      <p:sp>
        <p:nvSpPr>
          <p:cNvPr id="700" name="textbox 700"/>
          <p:cNvSpPr/>
          <p:nvPr/>
        </p:nvSpPr>
        <p:spPr>
          <a:xfrm>
            <a:off x="7477354" y="4424222"/>
            <a:ext cx="2223135" cy="374650"/>
          </a:xfrm>
          <a:prstGeom prst="rect">
            <a:avLst/>
          </a:prstGeom>
        </p:spPr>
        <p:txBody>
          <a:bodyPr vert="horz" wrap="square" lIns="0" tIns="0" rIns="0" bIns="0"/>
          <a:lstStyle/>
          <a:p>
            <a:pPr algn="l" rtl="0" eaLnBrk="0">
              <a:lnSpc>
                <a:spcPct val="78000"/>
              </a:lnSpc>
            </a:pPr>
            <a:endParaRPr lang="en-US" altLang="en-US" sz="100" dirty="0"/>
          </a:p>
          <a:p>
            <a:pPr marL="582930" algn="l" rtl="0" eaLnBrk="0">
              <a:lnSpc>
                <a:spcPct val="90000"/>
              </a:lnSpc>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工业大数据服务</a:t>
            </a:r>
            <a:endParaRPr lang="en-US" altLang="en-US" sz="1200" dirty="0"/>
          </a:p>
          <a:p>
            <a:pPr algn="r" rtl="0" eaLnBrk="0">
              <a:lnSpc>
                <a:spcPts val="1455"/>
              </a:lnSpc>
            </a:pPr>
            <a:r>
              <a:rPr sz="1100"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（工业数据</a:t>
            </a:r>
            <a:r>
              <a:rPr sz="11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100"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、管理、可视化等）</a:t>
            </a:r>
            <a:endParaRPr lang="en-US" altLang="en-US" sz="1100" dirty="0"/>
          </a:p>
        </p:txBody>
      </p:sp>
      <p:sp>
        <p:nvSpPr>
          <p:cNvPr id="702" name="textbox 702"/>
          <p:cNvSpPr/>
          <p:nvPr/>
        </p:nvSpPr>
        <p:spPr>
          <a:xfrm>
            <a:off x="916629" y="5655892"/>
            <a:ext cx="1036955" cy="523875"/>
          </a:xfrm>
          <a:prstGeom prst="rect">
            <a:avLst/>
          </a:prstGeom>
        </p:spPr>
        <p:txBody>
          <a:bodyPr vert="horz" wrap="square" lIns="0" tIns="0" rIns="0" bIns="0"/>
          <a:lstStyle/>
          <a:p>
            <a:pPr algn="l" rtl="0" eaLnBrk="0">
              <a:lnSpc>
                <a:spcPct val="84000"/>
              </a:lnSpc>
            </a:pPr>
            <a:endParaRPr lang="en-US" altLang="en-US" sz="100" dirty="0"/>
          </a:p>
          <a:p>
            <a:pPr marL="38100" indent="-26035" algn="l" rtl="0" eaLnBrk="0">
              <a:lnSpc>
                <a:spcPct val="109000"/>
              </a:lnSpc>
            </a:pPr>
            <a:r>
              <a:rPr sz="15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基础制造云</a:t>
            </a:r>
            <a:r>
              <a:rPr sz="15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(工业</a:t>
            </a:r>
            <a:r>
              <a:rPr sz="15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IaaS</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1500" dirty="0"/>
          </a:p>
        </p:txBody>
      </p:sp>
      <p:sp>
        <p:nvSpPr>
          <p:cNvPr id="704" name="textbox 704"/>
          <p:cNvSpPr/>
          <p:nvPr/>
        </p:nvSpPr>
        <p:spPr>
          <a:xfrm>
            <a:off x="1015580" y="2601581"/>
            <a:ext cx="774700" cy="449580"/>
          </a:xfrm>
          <a:prstGeom prst="rect">
            <a:avLst/>
          </a:prstGeom>
        </p:spPr>
        <p:txBody>
          <a:bodyPr vert="horz" wrap="square" lIns="0" tIns="0" rIns="0" bIns="0"/>
          <a:lstStyle/>
          <a:p>
            <a:pPr algn="l" rtl="0" eaLnBrk="0">
              <a:lnSpc>
                <a:spcPct val="83000"/>
              </a:lnSpc>
            </a:pPr>
            <a:endParaRPr lang="en-US" altLang="en-US" sz="100" dirty="0"/>
          </a:p>
          <a:p>
            <a:pPr marL="121285" indent="-108585" algn="l" rtl="0" eaLnBrk="0">
              <a:lnSpc>
                <a:spcPct val="103000"/>
              </a:lnSpc>
            </a:pP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工业APP</a:t>
            </a:r>
            <a:r>
              <a:rPr sz="14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3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（SaaS）</a:t>
            </a:r>
            <a:endParaRPr lang="en-US" altLang="en-US" sz="1300" dirty="0"/>
          </a:p>
        </p:txBody>
      </p:sp>
      <p:sp>
        <p:nvSpPr>
          <p:cNvPr id="706" name="textbox 706"/>
          <p:cNvSpPr/>
          <p:nvPr/>
        </p:nvSpPr>
        <p:spPr>
          <a:xfrm>
            <a:off x="1030017" y="6357690"/>
            <a:ext cx="630555" cy="244475"/>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6000"/>
              </a:lnSpc>
            </a:pP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边缘层</a:t>
            </a:r>
            <a:endParaRPr lang="en-US" alt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p:cNvPicPr>
            <a:picLocks noChangeAspect="1"/>
          </p:cNvPicPr>
          <p:nvPr/>
        </p:nvPicPr>
        <p:blipFill>
          <a:blip r:embed="rId1"/>
          <a:stretch>
            <a:fillRect/>
          </a:stretch>
        </p:blipFill>
        <p:spPr>
          <a:xfrm rot="21600000">
            <a:off x="0" y="0"/>
            <a:ext cx="12192000" cy="6857998"/>
          </a:xfrm>
          <a:prstGeom prst="rect">
            <a:avLst/>
          </a:prstGeom>
        </p:spPr>
      </p:pic>
      <p:sp>
        <p:nvSpPr>
          <p:cNvPr id="18" name="textbox 18"/>
          <p:cNvSpPr/>
          <p:nvPr/>
        </p:nvSpPr>
        <p:spPr>
          <a:xfrm>
            <a:off x="919535" y="3099735"/>
            <a:ext cx="4085590" cy="1337944"/>
          </a:xfrm>
          <a:prstGeom prst="rect">
            <a:avLst/>
          </a:prstGeom>
        </p:spPr>
        <p:txBody>
          <a:bodyPr vert="horz" wrap="square" lIns="0" tIns="0" rIns="0" bIns="0"/>
          <a:lstStyle/>
          <a:p>
            <a:pPr algn="l" rtl="0" eaLnBrk="0">
              <a:lnSpc>
                <a:spcPct val="91000"/>
              </a:lnSpc>
            </a:pPr>
            <a:endParaRPr lang="en-US" altLang="en-US" sz="100" dirty="0"/>
          </a:p>
          <a:p>
            <a:pPr marL="18415" algn="l" rtl="0" eaLnBrk="0">
              <a:lnSpc>
                <a:spcPct val="93000"/>
              </a:lnSpc>
            </a:pPr>
            <a:r>
              <a:rPr sz="3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一、</a:t>
            </a:r>
            <a:r>
              <a:rPr sz="3900" kern="0" spc="-10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3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数字孪生背景</a:t>
            </a:r>
            <a:endParaRPr lang="en-US" altLang="en-US" sz="3900" dirty="0"/>
          </a:p>
          <a:p>
            <a:pPr algn="l" rtl="0" eaLnBrk="0">
              <a:lnSpc>
                <a:spcPct val="132000"/>
              </a:lnSpc>
            </a:pPr>
            <a:endParaRPr lang="en-US" altLang="en-US" sz="1000" dirty="0"/>
          </a:p>
          <a:p>
            <a:pPr algn="l" rtl="0" eaLnBrk="0">
              <a:lnSpc>
                <a:spcPct val="133000"/>
              </a:lnSpc>
            </a:pPr>
            <a:endParaRPr lang="en-US" altLang="en-US" sz="1000" dirty="0"/>
          </a:p>
          <a:p>
            <a:pPr algn="l" rtl="0" eaLnBrk="0">
              <a:lnSpc>
                <a:spcPct val="101000"/>
              </a:lnSpc>
            </a:pPr>
            <a:endParaRPr lang="en-US" altLang="en-US" sz="500" dirty="0"/>
          </a:p>
          <a:p>
            <a:pPr marL="12700" algn="l" rtl="0" eaLnBrk="0">
              <a:lnSpc>
                <a:spcPct val="91000"/>
              </a:lnSpc>
              <a:spcBef>
                <a:spcPts val="5"/>
              </a:spcBef>
            </a:pPr>
            <a:r>
              <a:rPr sz="2000" kern="0" spc="0" dirty="0">
                <a:solidFill>
                  <a:srgbClr val="2E75B6">
                    <a:alpha val="100000"/>
                  </a:srgbClr>
                </a:solidFill>
                <a:latin typeface="Microsoft YaHei" panose="020B0503020204020204" charset="-122"/>
                <a:ea typeface="Microsoft YaHei" panose="020B0503020204020204" charset="-122"/>
                <a:cs typeface="Microsoft YaHei" panose="020B0503020204020204" charset="-122"/>
              </a:rPr>
              <a:t>数字孪生国内外学术研究现状分析</a:t>
            </a:r>
            <a:endParaRPr lang="en-US" altLang="en-US"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8" name="picture 708"/>
          <p:cNvPicPr>
            <a:picLocks noChangeAspect="1"/>
          </p:cNvPicPr>
          <p:nvPr/>
        </p:nvPicPr>
        <p:blipFill>
          <a:blip r:embed="rId1"/>
          <a:stretch>
            <a:fillRect/>
          </a:stretch>
        </p:blipFill>
        <p:spPr>
          <a:xfrm rot="21600000">
            <a:off x="0" y="0"/>
            <a:ext cx="12192000" cy="6857998"/>
          </a:xfrm>
          <a:prstGeom prst="rect">
            <a:avLst/>
          </a:prstGeom>
        </p:spPr>
      </p:pic>
      <p:sp>
        <p:nvSpPr>
          <p:cNvPr id="710" name="textbox 710"/>
          <p:cNvSpPr/>
          <p:nvPr/>
        </p:nvSpPr>
        <p:spPr>
          <a:xfrm>
            <a:off x="2580421" y="5746822"/>
            <a:ext cx="6847205" cy="652144"/>
          </a:xfrm>
          <a:prstGeom prst="rect">
            <a:avLst/>
          </a:prstGeom>
        </p:spPr>
        <p:txBody>
          <a:bodyPr vert="horz" wrap="square" lIns="0" tIns="0" rIns="0" bIns="0"/>
          <a:lstStyle/>
          <a:p>
            <a:pPr algn="l" rtl="0" eaLnBrk="0">
              <a:lnSpc>
                <a:spcPct val="83000"/>
              </a:lnSpc>
            </a:pPr>
            <a:endParaRPr lang="en-US" altLang="en-US" sz="100" dirty="0"/>
          </a:p>
          <a:p>
            <a:pPr marL="2113280" algn="l" rtl="0" eaLnBrk="0">
              <a:lnSpc>
                <a:spcPts val="1855"/>
              </a:lnSpc>
            </a:pPr>
            <a:r>
              <a:rPr sz="14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构建一个平台（工业互联网平台）</a:t>
            </a:r>
            <a:endParaRPr lang="en-US" altLang="en-US" sz="1400" dirty="0"/>
          </a:p>
          <a:p>
            <a:pPr algn="r" rtl="0" eaLnBrk="0">
              <a:lnSpc>
                <a:spcPct val="92000"/>
              </a:lnSpc>
              <a:spcBef>
                <a:spcPts val="350"/>
              </a:spcBef>
            </a:pPr>
            <a:r>
              <a:rPr sz="11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在企业基础制造云平台的基础上</a:t>
            </a:r>
            <a:r>
              <a:rPr sz="1100"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，构建</a:t>
            </a:r>
            <a:r>
              <a:rPr sz="1100" b="1" kern="0" spc="-20" dirty="0">
                <a:solidFill>
                  <a:srgbClr val="FFFF00">
                    <a:alpha val="100000"/>
                  </a:srgbClr>
                </a:solidFill>
                <a:latin typeface="Microsoft YaHei" panose="020B0503020204020204" charset="-122"/>
                <a:ea typeface="Microsoft YaHei" panose="020B0503020204020204" charset="-122"/>
                <a:cs typeface="Microsoft YaHei" panose="020B0503020204020204" charset="-122"/>
              </a:rPr>
              <a:t>开放共享、可复用、可众创</a:t>
            </a:r>
            <a:r>
              <a:rPr sz="11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的工业互联网平台</a:t>
            </a:r>
            <a:r>
              <a:rPr sz="1100" kern="0" spc="-1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，形成</a:t>
            </a:r>
            <a:r>
              <a:rPr sz="11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智能制造基础环境，</a:t>
            </a:r>
            <a:endParaRPr lang="en-US" altLang="en-US" sz="1100" dirty="0"/>
          </a:p>
          <a:p>
            <a:pPr marL="1766570" algn="l" rtl="0" eaLnBrk="0">
              <a:lnSpc>
                <a:spcPct val="92000"/>
              </a:lnSpc>
              <a:spcBef>
                <a:spcPts val="300"/>
              </a:spcBef>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支撑工业互联网平台的运行和智能制造App应用创新</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900" dirty="0"/>
          </a:p>
        </p:txBody>
      </p:sp>
      <p:sp>
        <p:nvSpPr>
          <p:cNvPr id="712" name="textbox 712"/>
          <p:cNvSpPr/>
          <p:nvPr/>
        </p:nvSpPr>
        <p:spPr>
          <a:xfrm>
            <a:off x="1565126" y="1121537"/>
            <a:ext cx="3604259" cy="1196339"/>
          </a:xfrm>
          <a:prstGeom prst="rect">
            <a:avLst/>
          </a:prstGeom>
        </p:spPr>
        <p:txBody>
          <a:bodyPr vert="horz" wrap="square" lIns="0" tIns="0" rIns="0" bIns="0"/>
          <a:lstStyle/>
          <a:p>
            <a:pPr algn="l" rtl="0" eaLnBrk="0">
              <a:lnSpc>
                <a:spcPct val="82000"/>
              </a:lnSpc>
            </a:pPr>
            <a:endParaRPr lang="en-US" altLang="en-US" sz="100" dirty="0"/>
          </a:p>
          <a:p>
            <a:pPr marL="930275" algn="l" rtl="0" eaLnBrk="0">
              <a:lnSpc>
                <a:spcPct val="91000"/>
              </a:lnSpc>
            </a:pP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实现四大赋能</a:t>
            </a:r>
            <a:endParaRPr lang="en-US" altLang="en-US" sz="1400" dirty="0"/>
          </a:p>
          <a:p>
            <a:pPr marL="26035" algn="l" rtl="0" eaLnBrk="0">
              <a:lnSpc>
                <a:spcPct val="92000"/>
              </a:lnSpc>
              <a:spcBef>
                <a:spcPts val="480"/>
              </a:spcBef>
            </a:pPr>
            <a:r>
              <a:rPr sz="11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1、为快速7应市场8化、快速9应产</a:t>
            </a:r>
            <a:r>
              <a:rPr sz="11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品需求赋能</a:t>
            </a:r>
            <a:endParaRPr lang="en-US" altLang="en-US" sz="1100" dirty="0"/>
          </a:p>
          <a:p>
            <a:pPr marL="19685" algn="l" rtl="0" eaLnBrk="0">
              <a:lnSpc>
                <a:spcPct val="92000"/>
              </a:lnSpc>
              <a:spcBef>
                <a:spcPts val="795"/>
              </a:spcBef>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2、为卷烟产品的：性化定制、服务型制</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造赋能</a:t>
            </a:r>
            <a:endParaRPr lang="en-US" altLang="en-US" sz="1100" dirty="0"/>
          </a:p>
          <a:p>
            <a:pPr marL="20955" algn="l" rtl="0" eaLnBrk="0">
              <a:lnSpc>
                <a:spcPct val="92000"/>
              </a:lnSpc>
              <a:spcBef>
                <a:spcPts val="780"/>
              </a:spcBef>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3、为提高均质生产能力、促进产品质量；</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平提升赋能</a:t>
            </a:r>
            <a:endParaRPr lang="en-US" altLang="en-US" sz="1100" dirty="0"/>
          </a:p>
          <a:p>
            <a:pPr algn="l" rtl="0" eaLnBrk="0">
              <a:lnSpc>
                <a:spcPct val="108000"/>
              </a:lnSpc>
            </a:pPr>
            <a:endParaRPr lang="en-US" altLang="en-US" sz="600" dirty="0"/>
          </a:p>
          <a:p>
            <a:pPr marL="12700" algn="l" rtl="0" eaLnBrk="0">
              <a:lnSpc>
                <a:spcPct val="92000"/>
              </a:lnSpc>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4、为卷烟智能制造生态体系、实现卷烟制造转型升级赋能</a:t>
            </a:r>
            <a:endParaRPr lang="en-US" altLang="en-US" sz="1100" dirty="0"/>
          </a:p>
        </p:txBody>
      </p:sp>
      <p:sp>
        <p:nvSpPr>
          <p:cNvPr id="714" name="textbox 714"/>
          <p:cNvSpPr/>
          <p:nvPr/>
        </p:nvSpPr>
        <p:spPr>
          <a:xfrm>
            <a:off x="1863830" y="4057472"/>
            <a:ext cx="1789429" cy="1186814"/>
          </a:xfrm>
          <a:prstGeom prst="rect">
            <a:avLst/>
          </a:prstGeom>
        </p:spPr>
        <p:txBody>
          <a:bodyPr vert="horz" wrap="square" lIns="0" tIns="0" rIns="0" bIns="0"/>
          <a:lstStyle/>
          <a:p>
            <a:pPr algn="l" rtl="0" eaLnBrk="0">
              <a:lnSpc>
                <a:spcPct val="83000"/>
              </a:lnSpc>
            </a:pPr>
            <a:endParaRPr lang="en-US" altLang="en-US" sz="100" dirty="0"/>
          </a:p>
          <a:p>
            <a:pPr marL="590550" algn="l" rtl="0" eaLnBrk="0">
              <a:lnSpc>
                <a:spcPct val="91000"/>
              </a:lnSpc>
            </a:pP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融入四个核心</a:t>
            </a:r>
            <a:endParaRPr lang="en-US" altLang="en-US" sz="1400" dirty="0"/>
          </a:p>
          <a:p>
            <a:pPr marL="26035" algn="l" rtl="0" eaLnBrk="0">
              <a:lnSpc>
                <a:spcPct val="91000"/>
              </a:lnSpc>
              <a:spcBef>
                <a:spcPts val="395"/>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1、通过数采实现工厂数字化</a:t>
            </a:r>
            <a:endParaRPr lang="en-US" altLang="en-US" sz="1100" dirty="0"/>
          </a:p>
          <a:p>
            <a:pPr marL="19685" algn="l" rtl="0" eaLnBrk="0">
              <a:lnSpc>
                <a:spcPct val="91000"/>
              </a:lnSpc>
              <a:spcBef>
                <a:spcPts val="825"/>
              </a:spcBef>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2、通过建模实现业务</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模型化</a:t>
            </a:r>
            <a:endParaRPr lang="en-US" altLang="en-US" sz="1100" dirty="0"/>
          </a:p>
          <a:p>
            <a:pPr marL="20955" algn="l" rtl="0" eaLnBrk="0">
              <a:lnSpc>
                <a:spcPct val="91000"/>
              </a:lnSpc>
              <a:spcBef>
                <a:spcPts val="790"/>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3、通过仿真实现制造虚拟化</a:t>
            </a:r>
            <a:endParaRPr lang="en-US" altLang="en-US" sz="1100" dirty="0"/>
          </a:p>
          <a:p>
            <a:pPr algn="l" rtl="0" eaLnBrk="0">
              <a:lnSpc>
                <a:spcPct val="111000"/>
              </a:lnSpc>
            </a:pPr>
            <a:endParaRPr lang="en-US" altLang="en-US" sz="600" dirty="0"/>
          </a:p>
          <a:p>
            <a:pPr marL="12700" algn="l" rtl="0" eaLnBrk="0">
              <a:lnSpc>
                <a:spcPct val="91000"/>
              </a:lnSpc>
              <a:spcBef>
                <a:spcPts val="5"/>
              </a:spcBef>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4、通过标准实现建设一体化</a:t>
            </a:r>
            <a:endParaRPr lang="en-US" altLang="en-US" sz="1100" dirty="0"/>
          </a:p>
        </p:txBody>
      </p:sp>
      <p:sp>
        <p:nvSpPr>
          <p:cNvPr id="716" name="textbox 716"/>
          <p:cNvSpPr/>
          <p:nvPr/>
        </p:nvSpPr>
        <p:spPr>
          <a:xfrm>
            <a:off x="8430610" y="4058366"/>
            <a:ext cx="1402714" cy="1419225"/>
          </a:xfrm>
          <a:prstGeom prst="rect">
            <a:avLst/>
          </a:prstGeom>
        </p:spPr>
        <p:txBody>
          <a:bodyPr vert="horz" wrap="square" lIns="0" tIns="0" rIns="0" bIns="0"/>
          <a:lstStyle/>
          <a:p>
            <a:pPr algn="l" rtl="0" eaLnBrk="0">
              <a:lnSpc>
                <a:spcPct val="86000"/>
              </a:lnSpc>
            </a:pPr>
            <a:endParaRPr lang="en-US" altLang="en-US" sz="100" dirty="0"/>
          </a:p>
          <a:p>
            <a:pPr algn="r" rtl="0" eaLnBrk="0">
              <a:lnSpc>
                <a:spcPct val="90000"/>
              </a:lnSpc>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模型化</a:t>
            </a:r>
            <a:endParaRPr lang="en-US" altLang="en-US" sz="1100" dirty="0"/>
          </a:p>
          <a:p>
            <a:pPr algn="l" rtl="0" eaLnBrk="0">
              <a:lnSpc>
                <a:spcPct val="102000"/>
              </a:lnSpc>
            </a:pPr>
            <a:endParaRPr lang="en-US" altLang="en-US" sz="1000" dirty="0"/>
          </a:p>
          <a:p>
            <a:pPr algn="l" rtl="0" eaLnBrk="0">
              <a:lnSpc>
                <a:spcPct val="102000"/>
              </a:lnSpc>
            </a:pPr>
            <a:endParaRPr lang="en-US" altLang="en-US" sz="1000" dirty="0"/>
          </a:p>
          <a:p>
            <a:pPr algn="l" rtl="0" eaLnBrk="0">
              <a:lnSpc>
                <a:spcPct val="102000"/>
              </a:lnSpc>
            </a:pPr>
            <a:endParaRPr lang="en-US" altLang="en-US" sz="1000" dirty="0"/>
          </a:p>
          <a:p>
            <a:pPr marL="12700" algn="l" rtl="0" eaLnBrk="0">
              <a:lnSpc>
                <a:spcPct val="99000"/>
              </a:lnSpc>
              <a:spcBef>
                <a:spcPts val="270"/>
              </a:spcBef>
            </a:pPr>
            <a:r>
              <a:rPr sz="9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四个核心</a:t>
            </a:r>
            <a:endParaRPr lang="en-US" altLang="en-US" sz="900" dirty="0"/>
          </a:p>
          <a:p>
            <a:pPr algn="l" rtl="0" eaLnBrk="0">
              <a:lnSpc>
                <a:spcPct val="135000"/>
              </a:lnSpc>
            </a:pPr>
            <a:endParaRPr lang="en-US" altLang="en-US" sz="1000" dirty="0"/>
          </a:p>
          <a:p>
            <a:pPr algn="l" rtl="0" eaLnBrk="0">
              <a:lnSpc>
                <a:spcPct val="135000"/>
              </a:lnSpc>
            </a:pPr>
            <a:endParaRPr lang="en-US" altLang="en-US" sz="1000" dirty="0"/>
          </a:p>
          <a:p>
            <a:pPr algn="l" rtl="0" eaLnBrk="0">
              <a:lnSpc>
                <a:spcPct val="137000"/>
              </a:lnSpc>
            </a:pPr>
            <a:endParaRPr lang="en-US" altLang="en-US" sz="200" dirty="0"/>
          </a:p>
          <a:p>
            <a:pPr algn="r" rtl="0" eaLnBrk="0">
              <a:lnSpc>
                <a:spcPct val="91000"/>
              </a:lnSpc>
              <a:spcBef>
                <a:spcPts val="0"/>
              </a:spcBef>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虚拟化</a:t>
            </a:r>
            <a:endParaRPr lang="en-US" altLang="en-US" sz="1100" dirty="0"/>
          </a:p>
        </p:txBody>
      </p:sp>
      <p:sp>
        <p:nvSpPr>
          <p:cNvPr id="718" name="textbox 718"/>
          <p:cNvSpPr/>
          <p:nvPr/>
        </p:nvSpPr>
        <p:spPr>
          <a:xfrm>
            <a:off x="1062427" y="486768"/>
            <a:ext cx="5000625" cy="413384"/>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4000"/>
              </a:lnSpc>
            </a:pP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00" dirty="0">
                <a:solidFill>
                  <a:srgbClr val="FFC000">
                    <a:alpha val="100000"/>
                  </a:srgbClr>
                </a:solidFill>
                <a:latin typeface="Arial" panose="020B0704020202020204"/>
                <a:ea typeface="Arial" panose="020B0704020202020204"/>
                <a:cs typeface="Arial" panose="020B0704020202020204"/>
              </a:rPr>
              <a:t>—</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工业互</a:t>
            </a: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联网平台</a:t>
            </a:r>
            <a:endParaRPr lang="en-US" altLang="en-US" sz="2700" dirty="0"/>
          </a:p>
        </p:txBody>
      </p:sp>
      <p:sp>
        <p:nvSpPr>
          <p:cNvPr id="720" name="textbox 720"/>
          <p:cNvSpPr/>
          <p:nvPr/>
        </p:nvSpPr>
        <p:spPr>
          <a:xfrm>
            <a:off x="8277755" y="2986414"/>
            <a:ext cx="1675129" cy="713105"/>
          </a:xfrm>
          <a:prstGeom prst="rect">
            <a:avLst/>
          </a:prstGeom>
        </p:spPr>
        <p:txBody>
          <a:bodyPr vert="horz" wrap="square" lIns="0" tIns="0" rIns="0" bIns="0"/>
          <a:lstStyle/>
          <a:p>
            <a:pPr algn="l" rtl="0" eaLnBrk="0">
              <a:lnSpc>
                <a:spcPct val="88000"/>
              </a:lnSpc>
            </a:pPr>
            <a:endParaRPr lang="en-US" altLang="en-US" sz="100" dirty="0"/>
          </a:p>
          <a:p>
            <a:pPr marL="612775" algn="l" rtl="0" eaLnBrk="0">
              <a:lnSpc>
                <a:spcPct val="91000"/>
              </a:lnSpc>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虚拟制造服务</a:t>
            </a:r>
            <a:endParaRPr lang="en-US" altLang="en-US" sz="1100" dirty="0"/>
          </a:p>
          <a:p>
            <a:pPr marL="12700" algn="l" rtl="0" eaLnBrk="0">
              <a:lnSpc>
                <a:spcPct val="92000"/>
              </a:lnSpc>
              <a:spcBef>
                <a:spcPts val="795"/>
              </a:spcBef>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设备全过程生命周期服务</a:t>
            </a:r>
            <a:endParaRPr lang="en-US" altLang="en-US" sz="1100" dirty="0"/>
          </a:p>
          <a:p>
            <a:pPr algn="l" rtl="0" eaLnBrk="0">
              <a:lnSpc>
                <a:spcPct val="103000"/>
              </a:lnSpc>
            </a:pPr>
            <a:endParaRPr lang="en-US" altLang="en-US" sz="800" dirty="0"/>
          </a:p>
          <a:p>
            <a:pPr algn="r" rtl="0" eaLnBrk="0">
              <a:lnSpc>
                <a:spcPct val="91000"/>
              </a:lnSpc>
              <a:spcBef>
                <a:spcPts val="5"/>
              </a:spcBef>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虚拟供应链监视服务</a:t>
            </a:r>
            <a:endParaRPr lang="en-US" altLang="en-US" sz="1100" dirty="0"/>
          </a:p>
        </p:txBody>
      </p:sp>
      <p:sp>
        <p:nvSpPr>
          <p:cNvPr id="722" name="textbox 722"/>
          <p:cNvSpPr/>
          <p:nvPr/>
        </p:nvSpPr>
        <p:spPr>
          <a:xfrm>
            <a:off x="5236000" y="2986154"/>
            <a:ext cx="1565910" cy="709294"/>
          </a:xfrm>
          <a:prstGeom prst="rect">
            <a:avLst/>
          </a:prstGeom>
        </p:spPr>
        <p:txBody>
          <a:bodyPr vert="horz" wrap="square" lIns="0" tIns="0" rIns="0" bIns="0"/>
          <a:lstStyle/>
          <a:p>
            <a:pPr algn="l" rtl="0" eaLnBrk="0">
              <a:lnSpc>
                <a:spcPct val="80000"/>
              </a:lnSpc>
            </a:pPr>
            <a:endParaRPr lang="en-US" altLang="en-US" sz="100" dirty="0"/>
          </a:p>
          <a:p>
            <a:pPr marL="365125" algn="l" rtl="0" eaLnBrk="0">
              <a:lnSpc>
                <a:spcPct val="92000"/>
              </a:lnSpc>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数据建模服务</a:t>
            </a:r>
            <a:endParaRPr lang="en-US" altLang="en-US" sz="1100" dirty="0"/>
          </a:p>
          <a:p>
            <a:pPr marL="12700" algn="l" rtl="0" eaLnBrk="0">
              <a:lnSpc>
                <a:spcPct val="91000"/>
              </a:lnSpc>
              <a:spcBef>
                <a:spcPts val="395"/>
              </a:spcBef>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产品全过程生命周期服务</a:t>
            </a:r>
            <a:endParaRPr lang="en-US" altLang="en-US" sz="1100" dirty="0"/>
          </a:p>
          <a:p>
            <a:pPr algn="l" rtl="0" eaLnBrk="0">
              <a:lnSpc>
                <a:spcPct val="104000"/>
              </a:lnSpc>
            </a:pPr>
            <a:endParaRPr lang="en-US" altLang="en-US" sz="1100" dirty="0"/>
          </a:p>
          <a:p>
            <a:pPr marL="85090" algn="l" rtl="0" eaLnBrk="0">
              <a:lnSpc>
                <a:spcPct val="91000"/>
              </a:lnSpc>
              <a:spcBef>
                <a:spcPts val="5"/>
              </a:spcBef>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二维码关联与验证服</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务</a:t>
            </a:r>
            <a:endParaRPr lang="en-US" altLang="en-US" sz="1100" dirty="0"/>
          </a:p>
        </p:txBody>
      </p:sp>
      <p:sp>
        <p:nvSpPr>
          <p:cNvPr id="724" name="textbox 724"/>
          <p:cNvSpPr/>
          <p:nvPr/>
        </p:nvSpPr>
        <p:spPr>
          <a:xfrm>
            <a:off x="7095197" y="1857530"/>
            <a:ext cx="2191385" cy="426084"/>
          </a:xfrm>
          <a:prstGeom prst="rect">
            <a:avLst/>
          </a:prstGeom>
        </p:spPr>
        <p:txBody>
          <a:bodyPr vert="horz" wrap="square" lIns="0" tIns="0" rIns="0" bIns="0"/>
          <a:lstStyle/>
          <a:p>
            <a:pPr algn="l" rtl="0" eaLnBrk="0">
              <a:lnSpc>
                <a:spcPct val="83000"/>
              </a:lnSpc>
            </a:pPr>
            <a:endParaRPr lang="en-US" altLang="en-US" sz="100" dirty="0"/>
          </a:p>
          <a:p>
            <a:pPr algn="r" rtl="0" eaLnBrk="0">
              <a:lnSpc>
                <a:spcPts val="750"/>
              </a:lnSpc>
            </a:pPr>
            <a:r>
              <a:rPr sz="6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能力提升</a:t>
            </a:r>
            <a:endParaRPr lang="en-US" altLang="en-US" sz="600" dirty="0"/>
          </a:p>
          <a:p>
            <a:pPr algn="l" rtl="0" eaLnBrk="0">
              <a:lnSpc>
                <a:spcPct val="107000"/>
              </a:lnSpc>
            </a:pPr>
            <a:endParaRPr lang="en-US" altLang="en-US" sz="1100" dirty="0"/>
          </a:p>
          <a:p>
            <a:pPr marL="12700" algn="l" rtl="0" eaLnBrk="0">
              <a:lnSpc>
                <a:spcPct val="91000"/>
              </a:lnSpc>
              <a:spcBef>
                <a:spcPts val="5"/>
              </a:spcBef>
            </a:pPr>
            <a:r>
              <a:rPr sz="900" b="1" kern="0" spc="-10" dirty="0">
                <a:solidFill>
                  <a:srgbClr val="8064A2">
                    <a:alpha val="100000"/>
                  </a:srgbClr>
                </a:solidFill>
                <a:latin typeface="Microsoft YaHei" panose="020B0503020204020204" charset="-122"/>
                <a:ea typeface="Microsoft YaHei" panose="020B0503020204020204" charset="-122"/>
                <a:cs typeface="Microsoft YaHei" panose="020B0503020204020204" charset="-122"/>
              </a:rPr>
              <a:t>提升精益管理增效的能力</a:t>
            </a:r>
            <a:endParaRPr lang="en-US" altLang="en-US" sz="900" dirty="0"/>
          </a:p>
        </p:txBody>
      </p:sp>
      <p:sp>
        <p:nvSpPr>
          <p:cNvPr id="726" name="textbox 726"/>
          <p:cNvSpPr/>
          <p:nvPr/>
        </p:nvSpPr>
        <p:spPr>
          <a:xfrm>
            <a:off x="2225605" y="2986154"/>
            <a:ext cx="1005205" cy="699134"/>
          </a:xfrm>
          <a:prstGeom prst="rect">
            <a:avLst/>
          </a:prstGeom>
        </p:spPr>
        <p:txBody>
          <a:bodyPr vert="horz" wrap="square" lIns="0" tIns="0" rIns="0" bIns="0"/>
          <a:lstStyle/>
          <a:p>
            <a:pPr algn="l" rtl="0" eaLnBrk="0">
              <a:lnSpc>
                <a:spcPct val="80000"/>
              </a:lnSpc>
            </a:pPr>
            <a:endParaRPr lang="en-US" altLang="en-US" sz="100" dirty="0"/>
          </a:p>
          <a:p>
            <a:pPr marL="81915" algn="l" rtl="0" eaLnBrk="0">
              <a:lnSpc>
                <a:spcPct val="92000"/>
              </a:lnSpc>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数据采集服务</a:t>
            </a:r>
            <a:endParaRPr lang="en-US" altLang="en-US" sz="1100" dirty="0"/>
          </a:p>
          <a:p>
            <a:pPr marL="12700" algn="l" rtl="0" eaLnBrk="0">
              <a:lnSpc>
                <a:spcPct val="91000"/>
              </a:lnSpc>
              <a:spcBef>
                <a:spcPts val="790"/>
              </a:spcBef>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大数据分析服务</a:t>
            </a:r>
            <a:endParaRPr lang="en-US" altLang="en-US" sz="1100" dirty="0"/>
          </a:p>
          <a:p>
            <a:pPr algn="l" rtl="0" eaLnBrk="0">
              <a:lnSpc>
                <a:spcPct val="107000"/>
              </a:lnSpc>
            </a:pPr>
            <a:endParaRPr lang="en-US" altLang="en-US" sz="700" dirty="0"/>
          </a:p>
          <a:p>
            <a:pPr marL="80010" algn="l" rtl="0" eaLnBrk="0">
              <a:lnSpc>
                <a:spcPct val="91000"/>
              </a:lnSpc>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移动应用服务</a:t>
            </a:r>
            <a:endParaRPr lang="en-US" altLang="en-US" sz="1100" dirty="0"/>
          </a:p>
        </p:txBody>
      </p:sp>
      <p:sp>
        <p:nvSpPr>
          <p:cNvPr id="728" name="textbox 728"/>
          <p:cNvSpPr/>
          <p:nvPr/>
        </p:nvSpPr>
        <p:spPr>
          <a:xfrm>
            <a:off x="7155903" y="1311287"/>
            <a:ext cx="3990340" cy="154939"/>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4000"/>
              </a:lnSpc>
            </a:pPr>
            <a:r>
              <a:rPr sz="900" b="1" kern="0" spc="10" dirty="0">
                <a:solidFill>
                  <a:srgbClr val="4F81BD">
                    <a:alpha val="100000"/>
                  </a:srgbClr>
                </a:solidFill>
                <a:latin typeface="Microsoft YaHei" panose="020B0503020204020204" charset="-122"/>
                <a:ea typeface="Microsoft YaHei" panose="020B0503020204020204" charset="-122"/>
                <a:cs typeface="Microsoft YaHei" panose="020B0503020204020204" charset="-122"/>
              </a:rPr>
              <a:t>提升快速相应市场能力</a:t>
            </a:r>
            <a:r>
              <a:rPr sz="900"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                                        </a:t>
            </a:r>
            <a:r>
              <a:rPr sz="900" b="1" kern="0" spc="0" dirty="0">
                <a:solidFill>
                  <a:srgbClr val="C0504D">
                    <a:alpha val="100000"/>
                  </a:srgbClr>
                </a:solidFill>
                <a:latin typeface="Microsoft YaHei" panose="020B0503020204020204" charset="-122"/>
                <a:ea typeface="Microsoft YaHei" panose="020B0503020204020204" charset="-122"/>
                <a:cs typeface="Microsoft YaHei" panose="020B0503020204020204" charset="-122"/>
              </a:rPr>
              <a:t>提升柔性生产制造的能力</a:t>
            </a:r>
            <a:endParaRPr lang="en-US" altLang="en-US" sz="900" dirty="0"/>
          </a:p>
        </p:txBody>
      </p:sp>
      <p:sp>
        <p:nvSpPr>
          <p:cNvPr id="730" name="textbox 730"/>
          <p:cNvSpPr/>
          <p:nvPr/>
        </p:nvSpPr>
        <p:spPr>
          <a:xfrm>
            <a:off x="5463034" y="2686966"/>
            <a:ext cx="1094739" cy="219075"/>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1000"/>
              </a:lnSpc>
            </a:pPr>
            <a:r>
              <a:rPr sz="14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创建五类服务</a:t>
            </a:r>
            <a:endParaRPr lang="en-US" altLang="en-US" sz="1400" dirty="0"/>
          </a:p>
        </p:txBody>
      </p:sp>
      <p:sp>
        <p:nvSpPr>
          <p:cNvPr id="732" name="textbox 732"/>
          <p:cNvSpPr/>
          <p:nvPr/>
        </p:nvSpPr>
        <p:spPr>
          <a:xfrm>
            <a:off x="9864559" y="2149487"/>
            <a:ext cx="1281430" cy="150495"/>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91000"/>
              </a:lnSpc>
            </a:pPr>
            <a:r>
              <a:rPr sz="900" b="1" kern="0" spc="-10" dirty="0">
                <a:solidFill>
                  <a:srgbClr val="9BBB59">
                    <a:alpha val="100000"/>
                  </a:srgbClr>
                </a:solidFill>
                <a:latin typeface="Microsoft YaHei" panose="020B0503020204020204" charset="-122"/>
                <a:ea typeface="Microsoft YaHei" panose="020B0503020204020204" charset="-122"/>
                <a:cs typeface="Microsoft YaHei" panose="020B0503020204020204" charset="-122"/>
              </a:rPr>
              <a:t>提升稳定产品质量的能力</a:t>
            </a:r>
            <a:endParaRPr lang="en-US" altLang="en-US" sz="900" dirty="0"/>
          </a:p>
        </p:txBody>
      </p:sp>
      <p:sp>
        <p:nvSpPr>
          <p:cNvPr id="734" name="textbox 734"/>
          <p:cNvSpPr/>
          <p:nvPr/>
        </p:nvSpPr>
        <p:spPr>
          <a:xfrm>
            <a:off x="7734659" y="4057244"/>
            <a:ext cx="445134" cy="177800"/>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91000"/>
              </a:lnSpc>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数字化</a:t>
            </a:r>
            <a:endParaRPr lang="en-US" altLang="en-US" sz="1100" dirty="0"/>
          </a:p>
        </p:txBody>
      </p:sp>
      <p:sp>
        <p:nvSpPr>
          <p:cNvPr id="736" name="textbox 736"/>
          <p:cNvSpPr/>
          <p:nvPr/>
        </p:nvSpPr>
        <p:spPr>
          <a:xfrm>
            <a:off x="7737604" y="5302050"/>
            <a:ext cx="441959" cy="177164"/>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90000"/>
              </a:lnSpc>
            </a:pPr>
            <a:r>
              <a:rPr sz="11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一体化</a:t>
            </a:r>
            <a:endParaRPr lang="en-US" altLang="en-US" sz="11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8" name="picture 738"/>
          <p:cNvPicPr>
            <a:picLocks noChangeAspect="1"/>
          </p:cNvPicPr>
          <p:nvPr/>
        </p:nvPicPr>
        <p:blipFill>
          <a:blip r:embed="rId1"/>
          <a:stretch>
            <a:fillRect/>
          </a:stretch>
        </p:blipFill>
        <p:spPr>
          <a:xfrm rot="21600000">
            <a:off x="0" y="0"/>
            <a:ext cx="12192000" cy="6857998"/>
          </a:xfrm>
          <a:prstGeom prst="rect">
            <a:avLst/>
          </a:prstGeom>
        </p:spPr>
      </p:pic>
      <p:sp>
        <p:nvSpPr>
          <p:cNvPr id="740" name="textbox 740"/>
          <p:cNvSpPr/>
          <p:nvPr/>
        </p:nvSpPr>
        <p:spPr>
          <a:xfrm>
            <a:off x="840739" y="488899"/>
            <a:ext cx="11188065" cy="1285875"/>
          </a:xfrm>
          <a:prstGeom prst="rect">
            <a:avLst/>
          </a:prstGeom>
        </p:spPr>
        <p:txBody>
          <a:bodyPr vert="horz" wrap="square" lIns="0" tIns="0" rIns="0" bIns="0"/>
          <a:lstStyle/>
          <a:p>
            <a:pPr algn="l" rtl="0" eaLnBrk="0">
              <a:lnSpc>
                <a:spcPct val="86000"/>
              </a:lnSpc>
            </a:pPr>
            <a:endParaRPr lang="en-US" altLang="en-US" sz="100" dirty="0"/>
          </a:p>
          <a:p>
            <a:pPr marL="234315" algn="l" rtl="0" eaLnBrk="0">
              <a:lnSpc>
                <a:spcPts val="2990"/>
              </a:lnSpc>
            </a:pPr>
            <a:r>
              <a:rPr sz="2300" b="1" kern="0" spc="-6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300" kern="0" spc="-60" dirty="0">
                <a:solidFill>
                  <a:srgbClr val="FFC000">
                    <a:alpha val="100000"/>
                  </a:srgbClr>
                </a:solidFill>
                <a:latin typeface="Arial" panose="020B0704020202020204"/>
                <a:ea typeface="Arial" panose="020B0704020202020204"/>
                <a:cs typeface="Arial" panose="020B0704020202020204"/>
              </a:rPr>
              <a:t>--</a:t>
            </a:r>
            <a:r>
              <a:rPr sz="2300" b="1" kern="0" spc="-6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数据</a:t>
            </a:r>
            <a:r>
              <a:rPr sz="1500" kern="0" spc="-60" baseline="27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平</a:t>
            </a:r>
            <a:r>
              <a:rPr sz="900" kern="0" spc="-6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           </a:t>
            </a:r>
            <a:r>
              <a:rPr sz="1500" kern="0" spc="-60" baseline="27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组</a:t>
            </a:r>
            <a:r>
              <a:rPr sz="1000" kern="0" spc="-6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件</a:t>
            </a:r>
            <a:r>
              <a:rPr sz="2300" b="1" kern="0" spc="-7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集</a:t>
            </a:r>
            <a:r>
              <a:rPr sz="1500" kern="0" spc="-70" baseline="27000" dirty="0">
                <a:solidFill>
                  <a:srgbClr val="1F4E79">
                    <a:alpha val="100000"/>
                  </a:srgbClr>
                </a:solidFill>
                <a:latin typeface="Arial" panose="020B0704020202020204"/>
                <a:ea typeface="Arial" panose="020B0704020202020204"/>
                <a:cs typeface="Arial" panose="020B0704020202020204"/>
              </a:rPr>
              <a:t>--</a:t>
            </a:r>
            <a:r>
              <a:rPr sz="1500" kern="0" spc="-70" baseline="27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数</a:t>
            </a:r>
            <a:r>
              <a:rPr sz="900" kern="0" spc="-7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           </a:t>
            </a:r>
            <a:r>
              <a:rPr sz="1500" kern="0" spc="-70" baseline="27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采</a:t>
            </a:r>
            <a:r>
              <a:rPr sz="1500" kern="0" spc="-70" baseline="10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集</a:t>
            </a:r>
            <a:r>
              <a:rPr sz="2300" b="1" kern="0" spc="-7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务</a:t>
            </a:r>
            <a:r>
              <a:rPr sz="1500" kern="0" spc="-70" baseline="10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组件</a:t>
            </a:r>
            <a:r>
              <a:rPr sz="900" kern="0" spc="-7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         </a:t>
            </a:r>
            <a:r>
              <a:rPr sz="1500" kern="0" spc="-70" baseline="27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务</a:t>
            </a:r>
            <a:r>
              <a:rPr sz="2300" b="1" kern="0" spc="3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件</a:t>
            </a:r>
            <a:endParaRPr lang="en-US" altLang="en-US" sz="2300" dirty="0"/>
          </a:p>
          <a:p>
            <a:pPr algn="l" rtl="0" eaLnBrk="0">
              <a:lnSpc>
                <a:spcPct val="116000"/>
              </a:lnSpc>
            </a:pPr>
            <a:endParaRPr lang="en-US" altLang="en-US" sz="1000" dirty="0"/>
          </a:p>
          <a:p>
            <a:pPr algn="r" rtl="0" eaLnBrk="0">
              <a:lnSpc>
                <a:spcPct val="83000"/>
              </a:lnSpc>
              <a:spcBef>
                <a:spcPts val="545"/>
              </a:spcBef>
            </a:pPr>
            <a:r>
              <a:rPr sz="18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通过对卷烟工厂十几种系统、上百种协议、上万台设备</a:t>
            </a:r>
            <a:r>
              <a:rPr sz="1800" b="1" kern="0" spc="-3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，进行真实、实时、准确、全面的数据采集、协议转换、</a:t>
            </a:r>
            <a:endParaRPr lang="en-US" altLang="en-US" sz="1800" dirty="0"/>
          </a:p>
          <a:p>
            <a:pPr marL="12700" algn="l" rtl="0" eaLnBrk="0">
              <a:lnSpc>
                <a:spcPts val="3190"/>
              </a:lnSpc>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数据交互</a:t>
            </a:r>
            <a:r>
              <a:rPr sz="1800" b="1" kern="0" spc="-3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，为建设智能工厂</a:t>
            </a: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打下数据基础。</a:t>
            </a:r>
            <a:endParaRPr lang="en-US" altLang="en-US" sz="1800" dirty="0"/>
          </a:p>
        </p:txBody>
      </p:sp>
      <p:pic>
        <p:nvPicPr>
          <p:cNvPr id="742" name="picture 742"/>
          <p:cNvPicPr>
            <a:picLocks noChangeAspect="1"/>
          </p:cNvPicPr>
          <p:nvPr/>
        </p:nvPicPr>
        <p:blipFill>
          <a:blip r:embed="rId2"/>
          <a:stretch>
            <a:fillRect/>
          </a:stretch>
        </p:blipFill>
        <p:spPr>
          <a:xfrm rot="21600000">
            <a:off x="5582857" y="501599"/>
            <a:ext cx="350830" cy="335206"/>
          </a:xfrm>
          <a:prstGeom prst="rect">
            <a:avLst/>
          </a:prstGeom>
        </p:spPr>
      </p:pic>
      <p:pic>
        <p:nvPicPr>
          <p:cNvPr id="744" name="picture 744"/>
          <p:cNvPicPr>
            <a:picLocks noChangeAspect="1"/>
          </p:cNvPicPr>
          <p:nvPr/>
        </p:nvPicPr>
        <p:blipFill>
          <a:blip r:embed="rId3"/>
          <a:stretch>
            <a:fillRect/>
          </a:stretch>
        </p:blipFill>
        <p:spPr>
          <a:xfrm rot="21600000">
            <a:off x="4619407" y="517933"/>
            <a:ext cx="350120" cy="333786"/>
          </a:xfrm>
          <a:prstGeom prst="rect">
            <a:avLst/>
          </a:prstGeom>
        </p:spPr>
      </p:pic>
      <p:pic>
        <p:nvPicPr>
          <p:cNvPr id="746" name="picture 746"/>
          <p:cNvPicPr>
            <a:picLocks noChangeAspect="1"/>
          </p:cNvPicPr>
          <p:nvPr/>
        </p:nvPicPr>
        <p:blipFill>
          <a:blip r:embed="rId4"/>
          <a:stretch>
            <a:fillRect/>
          </a:stretch>
        </p:blipFill>
        <p:spPr>
          <a:xfrm rot="21600000">
            <a:off x="3647633" y="512962"/>
            <a:ext cx="351896" cy="335206"/>
          </a:xfrm>
          <a:prstGeom prst="rect">
            <a:avLst/>
          </a:prstGeom>
        </p:spPr>
      </p:pic>
      <p:sp>
        <p:nvSpPr>
          <p:cNvPr id="748" name="textbox 748"/>
          <p:cNvSpPr/>
          <p:nvPr/>
        </p:nvSpPr>
        <p:spPr>
          <a:xfrm>
            <a:off x="5855156" y="4892497"/>
            <a:ext cx="4537075" cy="1357630"/>
          </a:xfrm>
          <a:prstGeom prst="rect">
            <a:avLst/>
          </a:prstGeom>
        </p:spPr>
        <p:txBody>
          <a:bodyPr vert="horz" wrap="square" lIns="0" tIns="0" rIns="0" bIns="0"/>
          <a:lstStyle/>
          <a:p>
            <a:pPr algn="l" rtl="0" eaLnBrk="0">
              <a:lnSpc>
                <a:spcPct val="82000"/>
              </a:lnSpc>
            </a:pPr>
            <a:endParaRPr lang="en-US" altLang="en-US" sz="100" dirty="0"/>
          </a:p>
          <a:p>
            <a:pPr algn="r" rtl="0" eaLnBrk="0">
              <a:lnSpc>
                <a:spcPct val="87000"/>
              </a:lnSpc>
            </a:pPr>
            <a:r>
              <a:rPr sz="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Interbus</a:t>
            </a:r>
            <a:endParaRPr lang="en-US" altLang="en-US" sz="800" dirty="0"/>
          </a:p>
          <a:p>
            <a:pPr marL="182245" algn="l" rtl="0" eaLnBrk="0">
              <a:lnSpc>
                <a:spcPct val="97000"/>
              </a:lnSpc>
              <a:spcBef>
                <a:spcPts val="50"/>
              </a:spcBef>
            </a:pPr>
            <a:r>
              <a:rPr sz="1200" b="1" kern="0" spc="0" baseline="-4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MES</a:t>
            </a:r>
            <a:r>
              <a:rPr sz="7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7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10" baseline="4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MDM</a:t>
            </a:r>
            <a:endParaRPr lang="en-US" altLang="en-US" sz="1200" baseline="4000" dirty="0"/>
          </a:p>
          <a:p>
            <a:pPr marL="84455" algn="l" rtl="0" eaLnBrk="0">
              <a:lnSpc>
                <a:spcPct val="91000"/>
              </a:lnSpc>
              <a:spcBef>
                <a:spcPts val="1160"/>
              </a:spcBef>
            </a:pP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制丝集控</a:t>
            </a:r>
            <a:r>
              <a:rPr sz="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Lims</a:t>
            </a:r>
            <a:endParaRPr lang="en-US" altLang="en-US" sz="800" dirty="0"/>
          </a:p>
          <a:p>
            <a:pPr algn="l" rtl="0" eaLnBrk="0">
              <a:lnSpc>
                <a:spcPct val="101000"/>
              </a:lnSpc>
            </a:pPr>
            <a:endParaRPr lang="en-US" altLang="en-US" sz="1000" dirty="0"/>
          </a:p>
          <a:p>
            <a:pPr marL="191135" algn="l" rtl="0" eaLnBrk="0">
              <a:lnSpc>
                <a:spcPct val="98000"/>
              </a:lnSpc>
              <a:spcBef>
                <a:spcPts val="240"/>
              </a:spcBef>
            </a:pPr>
            <a:r>
              <a:rPr sz="1200" b="1" kern="0" spc="0" baseline="4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ERP</a:t>
            </a:r>
            <a:r>
              <a:rPr sz="7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7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0" baseline="-4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WMS</a:t>
            </a:r>
            <a:endParaRPr lang="en-US" altLang="en-US" sz="1200" baseline="-4000" dirty="0"/>
          </a:p>
          <a:p>
            <a:pPr marL="12700" algn="l" rtl="0" eaLnBrk="0">
              <a:lnSpc>
                <a:spcPct val="89000"/>
              </a:lnSpc>
              <a:spcBef>
                <a:spcPts val="1280"/>
              </a:spcBef>
            </a:pPr>
            <a:r>
              <a:rPr sz="6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3D可视化系统</a:t>
            </a:r>
            <a:r>
              <a:rPr sz="8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一号工程…</a:t>
            </a:r>
            <a:endParaRPr lang="en-US" altLang="en-US" sz="800" dirty="0"/>
          </a:p>
          <a:p>
            <a:pPr algn="l" rtl="0" eaLnBrk="0">
              <a:lnSpc>
                <a:spcPct val="108000"/>
              </a:lnSpc>
            </a:pPr>
            <a:endParaRPr lang="en-US" altLang="en-US" sz="900" dirty="0"/>
          </a:p>
          <a:p>
            <a:pPr algn="l" rtl="0" eaLnBrk="0">
              <a:lnSpc>
                <a:spcPct val="9000"/>
              </a:lnSpc>
            </a:pPr>
            <a:endParaRPr lang="en-US" altLang="en-US" sz="100" dirty="0"/>
          </a:p>
          <a:p>
            <a:pPr marL="334645" algn="l" rtl="0" eaLnBrk="0">
              <a:lnSpc>
                <a:spcPct val="91000"/>
              </a:lnSpc>
            </a:pPr>
            <a:r>
              <a:rPr sz="9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集成系统</a:t>
            </a:r>
            <a:endParaRPr lang="en-US" altLang="en-US" sz="900" dirty="0"/>
          </a:p>
        </p:txBody>
      </p:sp>
      <p:sp>
        <p:nvSpPr>
          <p:cNvPr id="750" name="textbox 750"/>
          <p:cNvSpPr/>
          <p:nvPr/>
        </p:nvSpPr>
        <p:spPr>
          <a:xfrm>
            <a:off x="1836985" y="4240339"/>
            <a:ext cx="3248660" cy="1821179"/>
          </a:xfrm>
          <a:prstGeom prst="rect">
            <a:avLst/>
          </a:prstGeom>
        </p:spPr>
        <p:txBody>
          <a:bodyPr vert="horz" wrap="square" lIns="0" tIns="0" rIns="0" bIns="0"/>
          <a:lstStyle/>
          <a:p>
            <a:pPr algn="l" rtl="0" eaLnBrk="0">
              <a:lnSpc>
                <a:spcPct val="85000"/>
              </a:lnSpc>
            </a:pPr>
            <a:endParaRPr lang="en-US" altLang="en-US" sz="100" dirty="0"/>
          </a:p>
          <a:p>
            <a:pPr marL="23495" algn="l" rtl="0" eaLnBrk="0">
              <a:lnSpc>
                <a:spcPct val="91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WEB Service服务           OPC</a:t>
            </a:r>
            <a:r>
              <a:rPr sz="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Server            TCP/IP Service …</a:t>
            </a:r>
            <a:endParaRPr lang="en-US" altLang="en-US" sz="900" dirty="0"/>
          </a:p>
          <a:p>
            <a:pPr algn="l" rtl="0" eaLnBrk="0">
              <a:lnSpc>
                <a:spcPct val="101000"/>
              </a:lnSpc>
            </a:pPr>
            <a:endParaRPr lang="en-US" altLang="en-US" sz="1000" dirty="0"/>
          </a:p>
          <a:p>
            <a:pPr marL="671830" algn="l" rtl="0" eaLnBrk="0">
              <a:lnSpc>
                <a:spcPct val="92000"/>
              </a:lnSpc>
              <a:spcBef>
                <a:spcPts val="280"/>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实时                                                       断点续传</a:t>
            </a:r>
            <a:endParaRPr lang="en-US" altLang="en-US" sz="900" dirty="0"/>
          </a:p>
          <a:p>
            <a:pPr algn="l" rtl="0" eaLnBrk="0">
              <a:lnSpc>
                <a:spcPct val="116000"/>
              </a:lnSpc>
            </a:pPr>
            <a:endParaRPr lang="en-US" altLang="en-US" sz="1000" dirty="0"/>
          </a:p>
          <a:p>
            <a:pPr marL="111760" algn="l" rtl="0" eaLnBrk="0">
              <a:lnSpc>
                <a:spcPct val="93000"/>
              </a:lnSpc>
              <a:spcBef>
                <a:spcPts val="275"/>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a:t>
            </a:r>
            <a:r>
              <a:rPr sz="9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9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数据分类</a:t>
            </a:r>
            <a:r>
              <a:rPr sz="9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数据编码</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本地存储</a:t>
            </a:r>
            <a:endParaRPr lang="en-US" altLang="en-US" sz="900" dirty="0"/>
          </a:p>
          <a:p>
            <a:pPr algn="l" rtl="0" eaLnBrk="0">
              <a:lnSpc>
                <a:spcPct val="154000"/>
              </a:lnSpc>
            </a:pPr>
            <a:endParaRPr lang="en-US" altLang="en-US" sz="1000" dirty="0"/>
          </a:p>
          <a:p>
            <a:pPr marL="12700" algn="l" rtl="0" eaLnBrk="0">
              <a:lnSpc>
                <a:spcPct val="84000"/>
              </a:lnSpc>
              <a:spcBef>
                <a:spcPts val="250"/>
              </a:spcBef>
            </a:pPr>
            <a:r>
              <a:rPr sz="8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采集方式：TCP/IP、OPCServer、数据库、PLC控制器、COM、DDE</a:t>
            </a: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等</a:t>
            </a:r>
            <a:endParaRPr lang="en-US" altLang="en-US" sz="800" dirty="0"/>
          </a:p>
          <a:p>
            <a:pPr marL="678815" algn="l" rtl="0" eaLnBrk="0">
              <a:lnSpc>
                <a:spcPts val="2025"/>
              </a:lnSpc>
            </a:pP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实时</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实时</a:t>
            </a:r>
            <a:endParaRPr lang="en-US" altLang="en-US" sz="900" dirty="0"/>
          </a:p>
          <a:p>
            <a:pPr algn="l" rtl="0" eaLnBrk="0">
              <a:lnSpc>
                <a:spcPct val="150000"/>
              </a:lnSpc>
            </a:pPr>
            <a:endParaRPr lang="en-US" altLang="en-US" sz="1000" dirty="0"/>
          </a:p>
          <a:p>
            <a:pPr algn="l" rtl="0" eaLnBrk="0">
              <a:lnSpc>
                <a:spcPct val="113000"/>
              </a:lnSpc>
            </a:pPr>
            <a:endParaRPr lang="en-US" altLang="en-US" sz="200" dirty="0"/>
          </a:p>
          <a:p>
            <a:pPr marL="245745" algn="l" rtl="0" eaLnBrk="0">
              <a:lnSpc>
                <a:spcPct val="92000"/>
              </a:lnSpc>
            </a:pP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生产设备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检测设备                     其他设备</a:t>
            </a:r>
            <a:endParaRPr lang="en-US" altLang="en-US" sz="900" dirty="0"/>
          </a:p>
        </p:txBody>
      </p:sp>
      <p:sp>
        <p:nvSpPr>
          <p:cNvPr id="752" name="textbox 752"/>
          <p:cNvSpPr/>
          <p:nvPr/>
        </p:nvSpPr>
        <p:spPr>
          <a:xfrm>
            <a:off x="6589407" y="3388157"/>
            <a:ext cx="4017009" cy="466090"/>
          </a:xfrm>
          <a:prstGeom prst="rect">
            <a:avLst/>
          </a:prstGeom>
        </p:spPr>
        <p:txBody>
          <a:bodyPr vert="horz" wrap="square" lIns="0" tIns="0" rIns="0" bIns="0"/>
          <a:lstStyle/>
          <a:p>
            <a:pPr algn="l" rtl="0" eaLnBrk="0">
              <a:lnSpc>
                <a:spcPct val="80000"/>
              </a:lnSpc>
            </a:pPr>
            <a:endParaRPr lang="en-US" altLang="en-US" sz="100" dirty="0"/>
          </a:p>
          <a:p>
            <a:pPr marL="1664335" algn="l" rtl="0" eaLnBrk="0">
              <a:lnSpc>
                <a:spcPct val="100000"/>
              </a:lnSpc>
            </a:pPr>
            <a:r>
              <a:rPr sz="9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数采服务组件</a:t>
            </a:r>
            <a:endParaRPr lang="en-US" altLang="en-US" sz="900" dirty="0"/>
          </a:p>
          <a:p>
            <a:pPr algn="l" rtl="0" eaLnBrk="0">
              <a:lnSpc>
                <a:spcPct val="106000"/>
              </a:lnSpc>
            </a:pPr>
            <a:endParaRPr lang="en-US" altLang="en-US" sz="1100" dirty="0"/>
          </a:p>
          <a:p>
            <a:pPr algn="l" rtl="0" eaLnBrk="0">
              <a:lnSpc>
                <a:spcPct val="9000"/>
              </a:lnSpc>
            </a:pPr>
            <a:endParaRPr lang="en-US" altLang="en-US" sz="100" dirty="0"/>
          </a:p>
          <a:p>
            <a:pPr marL="12700" algn="l" rtl="0" eaLnBrk="0">
              <a:lnSpc>
                <a:spcPct val="91000"/>
              </a:lnSpc>
            </a:pP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数据采集                     边缘计算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数据存储                     数据交互</a:t>
            </a:r>
            <a:endParaRPr lang="en-US" altLang="en-US" sz="900" dirty="0"/>
          </a:p>
        </p:txBody>
      </p:sp>
      <p:sp>
        <p:nvSpPr>
          <p:cNvPr id="754" name="textbox 754"/>
          <p:cNvSpPr/>
          <p:nvPr/>
        </p:nvSpPr>
        <p:spPr>
          <a:xfrm>
            <a:off x="4193679" y="2250935"/>
            <a:ext cx="750569" cy="1493519"/>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83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数据分析</a:t>
            </a:r>
            <a:endParaRPr lang="en-US" altLang="en-US" sz="900" dirty="0"/>
          </a:p>
          <a:p>
            <a:pPr marL="12700" algn="l" rtl="0" eaLnBrk="0">
              <a:lnSpc>
                <a:spcPts val="2700"/>
              </a:lnSpc>
            </a:pPr>
            <a:r>
              <a:rPr sz="900"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数据&lt;=</a:t>
            </a:r>
            <a:endParaRPr lang="en-US" altLang="en-US" sz="900" dirty="0"/>
          </a:p>
          <a:p>
            <a:pPr marL="12700" algn="l" rtl="0" eaLnBrk="0">
              <a:lnSpc>
                <a:spcPts val="27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数据监控</a:t>
            </a:r>
            <a:endParaRPr lang="en-US" altLang="en-US" sz="900" dirty="0"/>
          </a:p>
          <a:p>
            <a:pPr algn="l" rtl="0" eaLnBrk="0">
              <a:lnSpc>
                <a:spcPct val="126000"/>
              </a:lnSpc>
            </a:pPr>
            <a:endParaRPr lang="en-US" altLang="en-US" sz="1000" dirty="0"/>
          </a:p>
          <a:p>
            <a:pPr marL="372110" algn="l" rtl="0" eaLnBrk="0">
              <a:lnSpc>
                <a:spcPct val="90000"/>
              </a:lnSpc>
              <a:spcBef>
                <a:spcPts val="280"/>
              </a:spcBef>
            </a:pP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实时</a:t>
            </a:r>
            <a:endParaRPr lang="en-US" altLang="en-US" sz="900" dirty="0"/>
          </a:p>
          <a:p>
            <a:pPr algn="l" rtl="0" eaLnBrk="0">
              <a:lnSpc>
                <a:spcPct val="104000"/>
              </a:lnSpc>
            </a:pPr>
            <a:endParaRPr lang="en-US" altLang="en-US" sz="1000" dirty="0"/>
          </a:p>
          <a:p>
            <a:pPr algn="l" rtl="0" eaLnBrk="0">
              <a:lnSpc>
                <a:spcPct val="112000"/>
              </a:lnSpc>
            </a:pPr>
            <a:endParaRPr lang="en-US" altLang="en-US" sz="200" dirty="0"/>
          </a:p>
          <a:p>
            <a:pPr algn="r" rtl="0" eaLnBrk="0">
              <a:lnSpc>
                <a:spcPct val="91000"/>
              </a:lnSpc>
              <a:spcBef>
                <a:spcPts val="0"/>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历史数据库</a:t>
            </a:r>
            <a:endParaRPr lang="en-US" altLang="en-US" sz="900" dirty="0"/>
          </a:p>
        </p:txBody>
      </p:sp>
      <p:graphicFrame>
        <p:nvGraphicFramePr>
          <p:cNvPr id="756" name="table 756"/>
          <p:cNvGraphicFramePr>
            <a:graphicFrameLocks noGrp="1"/>
          </p:cNvGraphicFramePr>
          <p:nvPr/>
        </p:nvGraphicFramePr>
        <p:xfrm>
          <a:off x="1840476" y="2297678"/>
          <a:ext cx="1309370" cy="751840"/>
        </p:xfrm>
        <a:graphic>
          <a:graphicData uri="http://schemas.openxmlformats.org/drawingml/2006/table">
            <a:tbl>
              <a:tblPr/>
              <a:tblGrid>
                <a:gridCol w="701040"/>
                <a:gridCol w="608329"/>
              </a:tblGrid>
              <a:tr h="751840">
                <a:tc>
                  <a:txBody>
                    <a:bodyPr/>
                    <a:lstStyle/>
                    <a:p>
                      <a:pPr algn="l" rtl="0" eaLnBrk="0">
                        <a:lnSpc>
                          <a:spcPct val="154000"/>
                        </a:lnSpc>
                      </a:pPr>
                      <a:endParaRPr lang="en-US" altLang="en-US" sz="1000" dirty="0"/>
                    </a:p>
                    <a:p>
                      <a:pPr algn="l" rtl="0" eaLnBrk="0">
                        <a:lnSpc>
                          <a:spcPct val="8000"/>
                        </a:lnSpc>
                      </a:pPr>
                      <a:endParaRPr lang="en-US" altLang="en-US" sz="100" dirty="0"/>
                    </a:p>
                    <a:p>
                      <a:pPr marL="140970" algn="l" rtl="0" eaLnBrk="0">
                        <a:lnSpc>
                          <a:spcPct val="91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实时</a:t>
                      </a:r>
                      <a:endParaRPr lang="en-US" altLang="en-US" sz="1100" dirty="0"/>
                    </a:p>
                    <a:p>
                      <a:pPr algn="l" rtl="0" eaLnBrk="0">
                        <a:lnSpc>
                          <a:spcPct val="91000"/>
                        </a:lnSpc>
                        <a:spcBef>
                          <a:spcPts val="215"/>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数据管理</a:t>
                      </a:r>
                      <a:endParaRPr lang="en-US" altLang="en-US" sz="1100" dirty="0"/>
                    </a:p>
                  </a:txBody>
                  <a:tcPr marL="0" marR="0" marT="0" marB="0" vert="horz">
                    <a:lnL>
                      <a:noFill/>
                    </a:lnL>
                    <a:lnR>
                      <a:noFill/>
                    </a:lnR>
                    <a:lnT>
                      <a:noFill/>
                    </a:lnT>
                    <a:lnB>
                      <a:noFill/>
                    </a:lnB>
                  </a:tcPr>
                </a:tc>
                <a:tc>
                  <a:txBody>
                    <a:bodyPr/>
                    <a:lstStyle/>
                    <a:p>
                      <a:pPr algn="l" rtl="0" eaLnBrk="0">
                        <a:lnSpc>
                          <a:spcPct val="9000"/>
                        </a:lnSpc>
                      </a:pPr>
                      <a:endParaRPr lang="en-US" altLang="en-US" sz="100" dirty="0"/>
                    </a:p>
                    <a:p>
                      <a:pPr algn="r" rtl="0" eaLnBrk="0">
                        <a:lnSpc>
                          <a:spcPct val="90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生产监控</a:t>
                      </a:r>
                      <a:endParaRPr lang="en-US" altLang="en-US" sz="900" dirty="0"/>
                    </a:p>
                    <a:p>
                      <a:pPr algn="l" rtl="0" eaLnBrk="0">
                        <a:lnSpc>
                          <a:spcPct val="122000"/>
                        </a:lnSpc>
                      </a:pPr>
                      <a:endParaRPr lang="en-US" altLang="en-US" sz="1000" dirty="0"/>
                    </a:p>
                    <a:p>
                      <a:pPr algn="r" rtl="0" eaLnBrk="0">
                        <a:lnSpc>
                          <a:spcPct val="81000"/>
                        </a:lnSpc>
                        <a:spcBef>
                          <a:spcPts val="280"/>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虚拟现实</a:t>
                      </a:r>
                      <a:endParaRPr lang="en-US" altLang="en-US" sz="900" dirty="0"/>
                    </a:p>
                    <a:p>
                      <a:pPr algn="r" rtl="0" eaLnBrk="0">
                        <a:lnSpc>
                          <a:spcPts val="227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终端监视</a:t>
                      </a:r>
                      <a:endParaRPr lang="en-US" altLang="en-US" sz="900" dirty="0"/>
                    </a:p>
                  </a:txBody>
                  <a:tcPr marL="0" marR="0" marT="0" marB="0" vert="horz">
                    <a:lnL>
                      <a:noFill/>
                    </a:lnL>
                    <a:lnR>
                      <a:noFill/>
                    </a:lnR>
                    <a:lnT>
                      <a:noFill/>
                    </a:lnT>
                    <a:lnB>
                      <a:noFill/>
                    </a:lnB>
                  </a:tcPr>
                </a:tc>
              </a:tr>
            </a:tbl>
          </a:graphicData>
        </a:graphic>
      </p:graphicFrame>
      <p:sp>
        <p:nvSpPr>
          <p:cNvPr id="758" name="textbox 758"/>
          <p:cNvSpPr/>
          <p:nvPr/>
        </p:nvSpPr>
        <p:spPr>
          <a:xfrm>
            <a:off x="2030247" y="3270199"/>
            <a:ext cx="721359" cy="469265"/>
          </a:xfrm>
          <a:prstGeom prst="rect">
            <a:avLst/>
          </a:prstGeom>
        </p:spPr>
        <p:txBody>
          <a:bodyPr vert="horz" wrap="square" lIns="0" tIns="0" rIns="0" bIns="0"/>
          <a:lstStyle/>
          <a:p>
            <a:pPr algn="l" rtl="0" eaLnBrk="0">
              <a:lnSpc>
                <a:spcPct val="83000"/>
              </a:lnSpc>
            </a:pPr>
            <a:endParaRPr lang="en-US" altLang="en-US" sz="100" dirty="0"/>
          </a:p>
          <a:p>
            <a:pPr algn="r" rtl="0" eaLnBrk="0">
              <a:lnSpc>
                <a:spcPct val="82000"/>
              </a:lnSpc>
            </a:pP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实时</a:t>
            </a:r>
            <a:endParaRPr lang="en-US" altLang="en-US" sz="900" dirty="0"/>
          </a:p>
          <a:p>
            <a:pPr marL="12700" algn="l" rtl="0" eaLnBrk="0">
              <a:lnSpc>
                <a:spcPts val="261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实时数据库</a:t>
            </a:r>
            <a:endParaRPr lang="en-US" altLang="en-US" sz="900" dirty="0"/>
          </a:p>
        </p:txBody>
      </p:sp>
      <p:sp>
        <p:nvSpPr>
          <p:cNvPr id="760" name="textbox 760"/>
          <p:cNvSpPr/>
          <p:nvPr/>
        </p:nvSpPr>
        <p:spPr>
          <a:xfrm>
            <a:off x="10399641" y="4861165"/>
            <a:ext cx="590550" cy="426719"/>
          </a:xfrm>
          <a:prstGeom prst="rect">
            <a:avLst/>
          </a:prstGeom>
        </p:spPr>
        <p:txBody>
          <a:bodyPr vert="horz" wrap="square" lIns="0" tIns="0" rIns="0" bIns="0"/>
          <a:lstStyle/>
          <a:p>
            <a:pPr algn="l" rtl="0" eaLnBrk="0">
              <a:lnSpc>
                <a:spcPct val="85000"/>
              </a:lnSpc>
            </a:pPr>
            <a:endParaRPr lang="en-US" altLang="en-US" sz="100" dirty="0"/>
          </a:p>
          <a:p>
            <a:pPr algn="r" rtl="0" eaLnBrk="0">
              <a:lnSpc>
                <a:spcPct val="97000"/>
              </a:lnSpc>
            </a:pPr>
            <a:r>
              <a:rPr sz="6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EtherCAT</a:t>
            </a:r>
            <a:endParaRPr lang="en-US" altLang="en-US" sz="600" dirty="0"/>
          </a:p>
          <a:p>
            <a:pPr algn="l" rtl="0" eaLnBrk="0">
              <a:lnSpc>
                <a:spcPct val="105000"/>
              </a:lnSpc>
            </a:pPr>
            <a:endParaRPr lang="en-US" altLang="en-US" sz="500" dirty="0"/>
          </a:p>
          <a:p>
            <a:pPr marL="12700" algn="l" rtl="0" eaLnBrk="0">
              <a:lnSpc>
                <a:spcPct val="95000"/>
              </a:lnSpc>
              <a:spcBef>
                <a:spcPts val="0"/>
              </a:spcBef>
            </a:pP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EtherNet/I</a:t>
            </a:r>
            <a:r>
              <a:rPr sz="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P</a:t>
            </a:r>
            <a:endParaRPr lang="en-US" altLang="en-US" sz="800" dirty="0"/>
          </a:p>
        </p:txBody>
      </p:sp>
      <p:sp>
        <p:nvSpPr>
          <p:cNvPr id="762" name="textbox 762"/>
          <p:cNvSpPr/>
          <p:nvPr/>
        </p:nvSpPr>
        <p:spPr>
          <a:xfrm>
            <a:off x="3418451" y="2558001"/>
            <a:ext cx="585469" cy="356870"/>
          </a:xfrm>
          <a:prstGeom prst="rect">
            <a:avLst/>
          </a:prstGeom>
        </p:spPr>
        <p:txBody>
          <a:bodyPr vert="horz" wrap="square" lIns="0" tIns="0" rIns="0" bIns="0"/>
          <a:lstStyle/>
          <a:p>
            <a:pPr algn="l" rtl="0" eaLnBrk="0">
              <a:lnSpc>
                <a:spcPct val="85000"/>
              </a:lnSpc>
            </a:pPr>
            <a:endParaRPr lang="en-US" altLang="en-US" sz="100" dirty="0"/>
          </a:p>
          <a:p>
            <a:pPr marL="153035" algn="l" rtl="0" eaLnBrk="0">
              <a:lnSpc>
                <a:spcPct val="90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历史</a:t>
            </a:r>
            <a:endParaRPr lang="en-US" altLang="en-US" sz="1100" dirty="0"/>
          </a:p>
          <a:p>
            <a:pPr marL="12700" algn="l" rtl="0" eaLnBrk="0">
              <a:lnSpc>
                <a:spcPct val="91000"/>
              </a:lnSpc>
              <a:spcBef>
                <a:spcPts val="215"/>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数据管理</a:t>
            </a:r>
            <a:endParaRPr lang="en-US" altLang="en-US" sz="1100" dirty="0"/>
          </a:p>
        </p:txBody>
      </p:sp>
      <p:sp>
        <p:nvSpPr>
          <p:cNvPr id="764" name="textbox 764"/>
          <p:cNvSpPr/>
          <p:nvPr/>
        </p:nvSpPr>
        <p:spPr>
          <a:xfrm>
            <a:off x="8334367" y="2669027"/>
            <a:ext cx="548640" cy="210820"/>
          </a:xfrm>
          <a:prstGeom prst="rect">
            <a:avLst/>
          </a:prstGeom>
        </p:spPr>
        <p:txBody>
          <a:bodyPr vert="horz" wrap="square" lIns="0" tIns="0" rIns="0" bIns="0"/>
          <a:lstStyle/>
          <a:p>
            <a:pPr algn="l" rtl="0" eaLnBrk="0">
              <a:lnSpc>
                <a:spcPct val="83000"/>
              </a:lnSpc>
            </a:pPr>
            <a:endParaRPr lang="en-US" altLang="en-US" sz="100" dirty="0"/>
          </a:p>
          <a:p>
            <a:pPr algn="r" rtl="0" eaLnBrk="0">
              <a:lnSpc>
                <a:spcPts val="1455"/>
              </a:lnSpc>
            </a:pPr>
            <a:r>
              <a:rPr sz="8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（人员）</a:t>
            </a:r>
            <a:endParaRPr lang="en-US" altLang="en-US" sz="800" dirty="0"/>
          </a:p>
        </p:txBody>
      </p:sp>
      <p:sp>
        <p:nvSpPr>
          <p:cNvPr id="766" name="textbox 766"/>
          <p:cNvSpPr/>
          <p:nvPr/>
        </p:nvSpPr>
        <p:spPr>
          <a:xfrm>
            <a:off x="10503908" y="2553457"/>
            <a:ext cx="548640" cy="210820"/>
          </a:xfrm>
          <a:prstGeom prst="rect">
            <a:avLst/>
          </a:prstGeom>
        </p:spPr>
        <p:txBody>
          <a:bodyPr vert="horz" wrap="square" lIns="0" tIns="0" rIns="0" bIns="0"/>
          <a:lstStyle/>
          <a:p>
            <a:pPr algn="l" rtl="0" eaLnBrk="0">
              <a:lnSpc>
                <a:spcPct val="83000"/>
              </a:lnSpc>
            </a:pPr>
            <a:endParaRPr lang="en-US" altLang="en-US" sz="100" dirty="0"/>
          </a:p>
          <a:p>
            <a:pPr algn="r" rtl="0" eaLnBrk="0">
              <a:lnSpc>
                <a:spcPts val="1455"/>
              </a:lnSpc>
            </a:pPr>
            <a:r>
              <a:rPr sz="8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a:t>
            </a:r>
            <a:endParaRPr lang="en-US" altLang="en-US" sz="800" dirty="0"/>
          </a:p>
        </p:txBody>
      </p:sp>
      <p:sp>
        <p:nvSpPr>
          <p:cNvPr id="768" name="textbox 768"/>
          <p:cNvSpPr/>
          <p:nvPr/>
        </p:nvSpPr>
        <p:spPr>
          <a:xfrm>
            <a:off x="1092815" y="3708065"/>
            <a:ext cx="633094" cy="191770"/>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1000"/>
              </a:lnSpc>
            </a:pPr>
            <a:r>
              <a:rPr sz="1200" b="1" kern="0" spc="-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边缘计算</a:t>
            </a:r>
            <a:endParaRPr lang="en-US" altLang="en-US" sz="1200" dirty="0"/>
          </a:p>
        </p:txBody>
      </p:sp>
      <p:sp>
        <p:nvSpPr>
          <p:cNvPr id="770" name="textbox 770"/>
          <p:cNvSpPr/>
          <p:nvPr/>
        </p:nvSpPr>
        <p:spPr>
          <a:xfrm>
            <a:off x="1091285" y="5244846"/>
            <a:ext cx="634365" cy="191770"/>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1000"/>
              </a:lnSpc>
            </a:pPr>
            <a:r>
              <a:rPr sz="1200" b="1" kern="0" spc="-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数据采集</a:t>
            </a:r>
            <a:endParaRPr lang="en-US" altLang="en-US" sz="1200" dirty="0"/>
          </a:p>
        </p:txBody>
      </p:sp>
      <p:sp>
        <p:nvSpPr>
          <p:cNvPr id="772" name="textbox 772"/>
          <p:cNvSpPr/>
          <p:nvPr/>
        </p:nvSpPr>
        <p:spPr>
          <a:xfrm>
            <a:off x="1091285" y="4496079"/>
            <a:ext cx="634365" cy="191770"/>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1000"/>
              </a:lnSpc>
            </a:pPr>
            <a:r>
              <a:rPr sz="1200" b="1" kern="0" spc="-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数据交互</a:t>
            </a:r>
            <a:endParaRPr lang="en-US" altLang="en-US" sz="1200" dirty="0"/>
          </a:p>
        </p:txBody>
      </p:sp>
      <p:sp>
        <p:nvSpPr>
          <p:cNvPr id="774" name="textbox 774"/>
          <p:cNvSpPr/>
          <p:nvPr/>
        </p:nvSpPr>
        <p:spPr>
          <a:xfrm>
            <a:off x="1140663" y="2820974"/>
            <a:ext cx="634365" cy="191135"/>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1000"/>
              </a:lnSpc>
            </a:pPr>
            <a:r>
              <a:rPr sz="1200" b="1" kern="0" spc="-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数据管理</a:t>
            </a:r>
            <a:endParaRPr lang="en-US" altLang="en-US" sz="1200" dirty="0"/>
          </a:p>
        </p:txBody>
      </p:sp>
      <p:sp>
        <p:nvSpPr>
          <p:cNvPr id="776" name="textbox 776"/>
          <p:cNvSpPr/>
          <p:nvPr/>
        </p:nvSpPr>
        <p:spPr>
          <a:xfrm>
            <a:off x="7131887" y="2291855"/>
            <a:ext cx="717550" cy="150495"/>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91000"/>
              </a:lnSpc>
            </a:pPr>
            <a:r>
              <a:rPr sz="9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人与系统互联</a:t>
            </a:r>
            <a:endParaRPr lang="en-US" altLang="en-US" sz="900" dirty="0"/>
          </a:p>
        </p:txBody>
      </p:sp>
      <p:sp>
        <p:nvSpPr>
          <p:cNvPr id="778" name="textbox 778"/>
          <p:cNvSpPr/>
          <p:nvPr/>
        </p:nvSpPr>
        <p:spPr>
          <a:xfrm>
            <a:off x="9335337" y="2270518"/>
            <a:ext cx="717550" cy="150495"/>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91000"/>
              </a:lnSpc>
            </a:pPr>
            <a:r>
              <a:rPr sz="9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人与设备互联</a:t>
            </a:r>
            <a:endParaRPr lang="en-US" altLang="en-US" sz="900" dirty="0"/>
          </a:p>
        </p:txBody>
      </p:sp>
      <p:sp>
        <p:nvSpPr>
          <p:cNvPr id="780" name="textbox 780"/>
          <p:cNvSpPr/>
          <p:nvPr/>
        </p:nvSpPr>
        <p:spPr>
          <a:xfrm>
            <a:off x="6290504" y="2609338"/>
            <a:ext cx="404495" cy="21082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455"/>
              </a:lnSpc>
            </a:pPr>
            <a:r>
              <a:rPr sz="11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(系统)</a:t>
            </a:r>
            <a:endParaRPr lang="en-US" altLang="en-US" sz="1100" dirty="0"/>
          </a:p>
        </p:txBody>
      </p:sp>
      <p:sp>
        <p:nvSpPr>
          <p:cNvPr id="782" name="textbox 782"/>
          <p:cNvSpPr/>
          <p:nvPr/>
        </p:nvSpPr>
        <p:spPr>
          <a:xfrm>
            <a:off x="1136548" y="6126581"/>
            <a:ext cx="480694" cy="191135"/>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1000"/>
              </a:lnSpc>
            </a:pPr>
            <a:r>
              <a:rPr sz="1200" b="1" kern="0" spc="-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设备层</a:t>
            </a:r>
            <a:endParaRPr lang="en-US" altLang="en-US" sz="1200" dirty="0"/>
          </a:p>
        </p:txBody>
      </p:sp>
      <p:sp>
        <p:nvSpPr>
          <p:cNvPr id="784" name="textbox 784"/>
          <p:cNvSpPr/>
          <p:nvPr/>
        </p:nvSpPr>
        <p:spPr>
          <a:xfrm>
            <a:off x="3187572" y="3593553"/>
            <a:ext cx="591819" cy="151129"/>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1000"/>
              </a:lnSpc>
            </a:pP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内存数据库</a:t>
            </a:r>
            <a:endParaRPr lang="en-US" altLang="en-US" sz="900" dirty="0"/>
          </a:p>
        </p:txBody>
      </p:sp>
      <p:sp>
        <p:nvSpPr>
          <p:cNvPr id="786" name="textbox 786"/>
          <p:cNvSpPr/>
          <p:nvPr/>
        </p:nvSpPr>
        <p:spPr>
          <a:xfrm>
            <a:off x="10574604" y="6083300"/>
            <a:ext cx="485775" cy="149860"/>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1000"/>
              </a:lnSpc>
            </a:pPr>
            <a:r>
              <a:rPr sz="9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装封箱机</a:t>
            </a:r>
            <a:endParaRPr lang="en-US" altLang="en-US" sz="9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 name="picture 788"/>
          <p:cNvPicPr>
            <a:picLocks noChangeAspect="1"/>
          </p:cNvPicPr>
          <p:nvPr/>
        </p:nvPicPr>
        <p:blipFill>
          <a:blip r:embed="rId1"/>
          <a:stretch>
            <a:fillRect/>
          </a:stretch>
        </p:blipFill>
        <p:spPr>
          <a:xfrm rot="21600000">
            <a:off x="0" y="0"/>
            <a:ext cx="12192000" cy="6857998"/>
          </a:xfrm>
          <a:prstGeom prst="rect">
            <a:avLst/>
          </a:prstGeom>
        </p:spPr>
      </p:pic>
      <p:sp>
        <p:nvSpPr>
          <p:cNvPr id="790" name="textbox 790"/>
          <p:cNvSpPr/>
          <p:nvPr/>
        </p:nvSpPr>
        <p:spPr>
          <a:xfrm>
            <a:off x="840739" y="489254"/>
            <a:ext cx="11188065" cy="1308735"/>
          </a:xfrm>
          <a:prstGeom prst="rect">
            <a:avLst/>
          </a:prstGeom>
        </p:spPr>
        <p:txBody>
          <a:bodyPr vert="horz" wrap="square" lIns="0" tIns="0" rIns="0" bIns="0"/>
          <a:lstStyle/>
          <a:p>
            <a:pPr algn="l" rtl="0" eaLnBrk="0">
              <a:lnSpc>
                <a:spcPct val="83000"/>
              </a:lnSpc>
            </a:pPr>
            <a:endParaRPr lang="en-US" altLang="en-US" sz="100" dirty="0"/>
          </a:p>
          <a:p>
            <a:pPr marL="234315" algn="l" rtl="0" eaLnBrk="0">
              <a:lnSpc>
                <a:spcPts val="2990"/>
              </a:lnSpc>
            </a:pPr>
            <a:r>
              <a:rPr sz="2300" b="1" kern="0" spc="-6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300" kern="0" spc="-60" dirty="0">
                <a:solidFill>
                  <a:srgbClr val="FFC000">
                    <a:alpha val="100000"/>
                  </a:srgbClr>
                </a:solidFill>
                <a:latin typeface="Arial" panose="020B0704020202020204"/>
                <a:ea typeface="Arial" panose="020B0704020202020204"/>
                <a:cs typeface="Arial" panose="020B0704020202020204"/>
              </a:rPr>
              <a:t>--</a:t>
            </a:r>
            <a:r>
              <a:rPr sz="2300" b="1" kern="0" spc="-6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数据</a:t>
            </a:r>
            <a:r>
              <a:rPr sz="1500" kern="0" spc="-60" baseline="27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平</a:t>
            </a:r>
            <a:r>
              <a:rPr sz="900" kern="0" spc="-6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           </a:t>
            </a:r>
            <a:r>
              <a:rPr sz="1500" kern="0" spc="-60" baseline="27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组</a:t>
            </a:r>
            <a:r>
              <a:rPr sz="1000" kern="0" spc="-6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件</a:t>
            </a:r>
            <a:r>
              <a:rPr sz="2300" b="1" kern="0" spc="-6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集</a:t>
            </a:r>
            <a:r>
              <a:rPr sz="1500" kern="0" spc="-60" baseline="27000" dirty="0">
                <a:solidFill>
                  <a:srgbClr val="1F4E79">
                    <a:alpha val="100000"/>
                  </a:srgbClr>
                </a:solidFill>
                <a:latin typeface="Arial" panose="020B0704020202020204"/>
                <a:ea typeface="Arial" panose="020B0704020202020204"/>
                <a:cs typeface="Arial" panose="020B0704020202020204"/>
              </a:rPr>
              <a:t>--</a:t>
            </a:r>
            <a:r>
              <a:rPr sz="1500" kern="0" spc="-60" baseline="27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数</a:t>
            </a:r>
            <a:r>
              <a:rPr sz="900" kern="0" spc="-6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           </a:t>
            </a:r>
            <a:r>
              <a:rPr sz="1500" kern="0" spc="-60" baseline="27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采</a:t>
            </a:r>
            <a:r>
              <a:rPr sz="1500" kern="0" spc="-60" baseline="10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集</a:t>
            </a:r>
            <a:r>
              <a:rPr sz="2300" b="1" kern="0" spc="-6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务</a:t>
            </a:r>
            <a:r>
              <a:rPr sz="1500" kern="0" spc="-60" baseline="10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组件</a:t>
            </a:r>
            <a:r>
              <a:rPr sz="2300" b="1" kern="0" spc="-185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a:t>
            </a:r>
            <a:r>
              <a:rPr sz="1500" kern="0" spc="280" baseline="27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服务</a:t>
            </a:r>
            <a:r>
              <a:rPr sz="2300" b="1" kern="0" spc="28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机器宝</a:t>
            </a:r>
            <a:endParaRPr lang="en-US" altLang="en-US" sz="2300" dirty="0"/>
          </a:p>
          <a:p>
            <a:pPr algn="l" rtl="0" eaLnBrk="0">
              <a:lnSpc>
                <a:spcPct val="116000"/>
              </a:lnSpc>
            </a:pPr>
            <a:endParaRPr lang="en-US" altLang="en-US" sz="1000" dirty="0"/>
          </a:p>
          <a:p>
            <a:pPr algn="r" rtl="0" eaLnBrk="0">
              <a:lnSpc>
                <a:spcPct val="91000"/>
              </a:lnSpc>
              <a:spcBef>
                <a:spcPts val="550"/>
              </a:spcBef>
            </a:pPr>
            <a:r>
              <a:rPr sz="18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通过对卷烟工厂十几种系统、上百种协议、上万台设备</a:t>
            </a:r>
            <a:r>
              <a:rPr sz="1800" b="1" kern="0" spc="-3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，进行真实、实时、准确、全面的数据采集、协议转换、</a:t>
            </a:r>
            <a:endParaRPr lang="en-US" altLang="en-US" sz="1800" dirty="0"/>
          </a:p>
          <a:p>
            <a:pPr algn="l" rtl="0" eaLnBrk="0">
              <a:lnSpc>
                <a:spcPct val="103000"/>
              </a:lnSpc>
            </a:pPr>
            <a:endParaRPr lang="en-US" altLang="en-US" sz="1000" dirty="0"/>
          </a:p>
          <a:p>
            <a:pPr marL="12700" algn="l" rtl="0" eaLnBrk="0">
              <a:lnSpc>
                <a:spcPct val="91000"/>
              </a:lnSpc>
              <a:spcBef>
                <a:spcPts val="0"/>
              </a:spcBef>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数据交互</a:t>
            </a:r>
            <a:r>
              <a:rPr sz="1800" b="1" kern="0" spc="-3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，为建设智能工厂</a:t>
            </a: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打下数据基础。</a:t>
            </a:r>
            <a:endParaRPr lang="en-US" altLang="en-US" sz="1800" dirty="0"/>
          </a:p>
        </p:txBody>
      </p:sp>
      <p:pic>
        <p:nvPicPr>
          <p:cNvPr id="792" name="picture 792"/>
          <p:cNvPicPr>
            <a:picLocks noChangeAspect="1"/>
          </p:cNvPicPr>
          <p:nvPr/>
        </p:nvPicPr>
        <p:blipFill>
          <a:blip r:embed="rId2"/>
          <a:stretch>
            <a:fillRect/>
          </a:stretch>
        </p:blipFill>
        <p:spPr>
          <a:xfrm rot="21600000">
            <a:off x="4624488" y="517933"/>
            <a:ext cx="350120" cy="333786"/>
          </a:xfrm>
          <a:prstGeom prst="rect">
            <a:avLst/>
          </a:prstGeom>
        </p:spPr>
      </p:pic>
      <p:pic>
        <p:nvPicPr>
          <p:cNvPr id="794" name="picture 794"/>
          <p:cNvPicPr>
            <a:picLocks noChangeAspect="1"/>
          </p:cNvPicPr>
          <p:nvPr/>
        </p:nvPicPr>
        <p:blipFill>
          <a:blip r:embed="rId3"/>
          <a:stretch>
            <a:fillRect/>
          </a:stretch>
        </p:blipFill>
        <p:spPr>
          <a:xfrm rot="21600000">
            <a:off x="3647633" y="512962"/>
            <a:ext cx="351896" cy="335206"/>
          </a:xfrm>
          <a:prstGeom prst="rect">
            <a:avLst/>
          </a:prstGeom>
        </p:spPr>
      </p:pic>
      <p:sp>
        <p:nvSpPr>
          <p:cNvPr id="796" name="textbox 796"/>
          <p:cNvSpPr/>
          <p:nvPr/>
        </p:nvSpPr>
        <p:spPr>
          <a:xfrm>
            <a:off x="665022" y="4753940"/>
            <a:ext cx="1710054" cy="1565910"/>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91000"/>
              </a:lnSpc>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高性能、高可靠、高安全</a:t>
            </a:r>
            <a:endParaRPr lang="en-US" altLang="en-US" sz="1200" dirty="0"/>
          </a:p>
          <a:p>
            <a:pPr algn="l" rtl="0" eaLnBrk="0">
              <a:lnSpc>
                <a:spcPct val="162000"/>
              </a:lnSpc>
            </a:pPr>
            <a:endParaRPr lang="en-US" altLang="en-US" sz="1000" dirty="0"/>
          </a:p>
          <a:p>
            <a:pPr marL="12700" algn="l" rtl="0" eaLnBrk="0">
              <a:lnSpc>
                <a:spcPct val="90000"/>
              </a:lnSpc>
              <a:spcBef>
                <a:spcPts val="360"/>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支持300多种协议</a:t>
            </a:r>
            <a:endParaRPr lang="en-US" altLang="en-US" sz="1200" dirty="0"/>
          </a:p>
          <a:p>
            <a:pPr algn="l" rtl="0" eaLnBrk="0">
              <a:lnSpc>
                <a:spcPct val="160000"/>
              </a:lnSpc>
            </a:pPr>
            <a:endParaRPr lang="en-US" altLang="en-US" sz="1000" dirty="0"/>
          </a:p>
          <a:p>
            <a:pPr marL="12700" algn="l" rtl="0" eaLnBrk="0">
              <a:lnSpc>
                <a:spcPct val="92000"/>
              </a:lnSpc>
              <a:spcBef>
                <a:spcPts val="360"/>
              </a:spcBef>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可对接80%以上主</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流设备</a:t>
            </a:r>
            <a:endParaRPr lang="en-US" altLang="en-US" sz="1200" dirty="0"/>
          </a:p>
          <a:p>
            <a:pPr algn="l" rtl="0" eaLnBrk="0">
              <a:lnSpc>
                <a:spcPct val="161000"/>
              </a:lnSpc>
            </a:pPr>
            <a:endParaRPr lang="en-US" altLang="en-US" sz="1000" dirty="0"/>
          </a:p>
          <a:p>
            <a:pPr algn="l" rtl="0" eaLnBrk="0">
              <a:lnSpc>
                <a:spcPct val="100000"/>
              </a:lnSpc>
            </a:pPr>
            <a:endParaRPr lang="en-US" altLang="en-US" sz="300" dirty="0"/>
          </a:p>
          <a:p>
            <a:pPr marL="27940" algn="l" rtl="0" eaLnBrk="0">
              <a:lnSpc>
                <a:spcPct val="91000"/>
              </a:lnSpc>
              <a:spcBef>
                <a:spcPts val="0"/>
              </a:spcBef>
            </a:pPr>
            <a:r>
              <a:rPr sz="12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自主知识产-</a:t>
            </a:r>
            <a:endParaRPr lang="en-US" altLang="en-US" sz="12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 name="picture 798"/>
          <p:cNvPicPr>
            <a:picLocks noChangeAspect="1"/>
          </p:cNvPicPr>
          <p:nvPr/>
        </p:nvPicPr>
        <p:blipFill>
          <a:blip r:embed="rId1"/>
          <a:stretch>
            <a:fillRect/>
          </a:stretch>
        </p:blipFill>
        <p:spPr>
          <a:xfrm rot="21600000">
            <a:off x="0" y="0"/>
            <a:ext cx="12192000" cy="6857998"/>
          </a:xfrm>
          <a:prstGeom prst="rect">
            <a:avLst/>
          </a:prstGeom>
        </p:spPr>
      </p:pic>
      <p:sp>
        <p:nvSpPr>
          <p:cNvPr id="800" name="textbox 800"/>
          <p:cNvSpPr/>
          <p:nvPr/>
        </p:nvSpPr>
        <p:spPr>
          <a:xfrm>
            <a:off x="648898" y="4467016"/>
            <a:ext cx="9366884" cy="497205"/>
          </a:xfrm>
          <a:prstGeom prst="rect">
            <a:avLst/>
          </a:prstGeom>
        </p:spPr>
        <p:txBody>
          <a:bodyPr vert="horz" wrap="square" lIns="0" tIns="0" rIns="0" bIns="0"/>
          <a:lstStyle/>
          <a:p>
            <a:pPr algn="l" rtl="0" eaLnBrk="0">
              <a:lnSpc>
                <a:spcPct val="83000"/>
              </a:lnSpc>
            </a:pPr>
            <a:endParaRPr lang="en-US" altLang="en-US" sz="100" dirty="0"/>
          </a:p>
          <a:p>
            <a:pPr algn="r" rtl="0" eaLnBrk="0">
              <a:lnSpc>
                <a:spcPts val="1510"/>
              </a:lnSpc>
            </a:pPr>
            <a:r>
              <a:rPr sz="1600" kern="0" spc="0" baseline="26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数据采集</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600" kern="0" spc="0" baseline="6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OPCServer</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600" kern="0" spc="0" baseline="6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TCP/IP</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600" kern="0" spc="0" baseline="6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ETL</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0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600" kern="0" spc="-10" baseline="6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Http</a:t>
            </a:r>
            <a:r>
              <a:rPr sz="1000" kern="0" spc="-2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600" kern="0" spc="-10" baseline="6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1600" baseline="6000" dirty="0"/>
          </a:p>
          <a:p>
            <a:pPr algn="l" rtl="0" eaLnBrk="0">
              <a:lnSpc>
                <a:spcPct val="110000"/>
              </a:lnSpc>
            </a:pPr>
            <a:endParaRPr lang="en-US" altLang="en-US" sz="800" dirty="0"/>
          </a:p>
          <a:p>
            <a:pPr algn="l" rtl="0" eaLnBrk="0">
              <a:lnSpc>
                <a:spcPct val="7000"/>
              </a:lnSpc>
            </a:pPr>
            <a:endParaRPr lang="en-US" altLang="en-US" sz="100" dirty="0"/>
          </a:p>
          <a:p>
            <a:pPr marL="12700" algn="l" rtl="0" eaLnBrk="0">
              <a:lnSpc>
                <a:spcPct val="95000"/>
              </a:lnSpc>
            </a:pPr>
            <a:r>
              <a:rPr sz="10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OT</a:t>
            </a:r>
            <a:r>
              <a:rPr sz="10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网络</a:t>
            </a:r>
            <a:endParaRPr lang="en-US" altLang="en-US" sz="1000" dirty="0"/>
          </a:p>
        </p:txBody>
      </p:sp>
      <p:sp>
        <p:nvSpPr>
          <p:cNvPr id="802" name="textbox 802"/>
          <p:cNvSpPr/>
          <p:nvPr/>
        </p:nvSpPr>
        <p:spPr>
          <a:xfrm>
            <a:off x="706103" y="2665555"/>
            <a:ext cx="9571355" cy="42290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5000"/>
              </a:lnSpc>
            </a:pPr>
            <a:r>
              <a:rPr sz="10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IT</a:t>
            </a:r>
            <a:r>
              <a:rPr sz="10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网络</a:t>
            </a:r>
            <a:endParaRPr lang="en-US" altLang="en-US" sz="1000" dirty="0"/>
          </a:p>
          <a:p>
            <a:pPr algn="l" rtl="0" eaLnBrk="0">
              <a:lnSpc>
                <a:spcPct val="100000"/>
              </a:lnSpc>
            </a:pPr>
            <a:endParaRPr lang="en-US" altLang="en-US" sz="600" dirty="0"/>
          </a:p>
          <a:p>
            <a:pPr algn="r" rtl="0" eaLnBrk="0">
              <a:lnSpc>
                <a:spcPts val="1270"/>
              </a:lnSpc>
            </a:pPr>
            <a:r>
              <a:rPr sz="1600" kern="0" spc="20" baseline="11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数据加密传／</a:t>
            </a:r>
            <a:r>
              <a:rPr sz="10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MQTT</a:t>
            </a:r>
            <a:r>
              <a:rPr sz="10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TCP</a:t>
            </a:r>
            <a:r>
              <a:rPr sz="10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IP</a:t>
            </a:r>
            <a:r>
              <a:rPr sz="10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OPC</a:t>
            </a:r>
            <a:r>
              <a:rPr sz="10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DA</a:t>
            </a:r>
            <a:r>
              <a:rPr sz="10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UA</a:t>
            </a:r>
            <a:r>
              <a:rPr sz="10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WEBService</a:t>
            </a:r>
            <a:endParaRPr lang="en-US" altLang="en-US" sz="1000" dirty="0"/>
          </a:p>
        </p:txBody>
      </p:sp>
      <p:sp>
        <p:nvSpPr>
          <p:cNvPr id="804" name="textbox 804"/>
          <p:cNvSpPr/>
          <p:nvPr/>
        </p:nvSpPr>
        <p:spPr>
          <a:xfrm>
            <a:off x="1062427" y="489254"/>
            <a:ext cx="5983604" cy="40576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990"/>
              </a:lnSpc>
            </a:pPr>
            <a:r>
              <a:rPr sz="2300" b="1" kern="0" spc="-6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300" kern="0" spc="-60" dirty="0">
                <a:solidFill>
                  <a:srgbClr val="FFC000">
                    <a:alpha val="100000"/>
                  </a:srgbClr>
                </a:solidFill>
                <a:latin typeface="Arial" panose="020B0704020202020204"/>
                <a:ea typeface="Arial" panose="020B0704020202020204"/>
                <a:cs typeface="Arial" panose="020B0704020202020204"/>
              </a:rPr>
              <a:t>--</a:t>
            </a:r>
            <a:r>
              <a:rPr sz="2300" b="1" kern="0" spc="-6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数据</a:t>
            </a:r>
            <a:r>
              <a:rPr sz="1500" kern="0" spc="-60" baseline="27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平</a:t>
            </a:r>
            <a:r>
              <a:rPr sz="900" kern="0" spc="-6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           </a:t>
            </a:r>
            <a:r>
              <a:rPr sz="1500" kern="0" spc="-60" baseline="27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组</a:t>
            </a:r>
            <a:r>
              <a:rPr sz="1000" kern="0" spc="-6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件</a:t>
            </a:r>
            <a:r>
              <a:rPr sz="2300" b="1" kern="0" spc="-6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集</a:t>
            </a:r>
            <a:r>
              <a:rPr sz="1500" kern="0" spc="-60" baseline="27000" dirty="0">
                <a:solidFill>
                  <a:srgbClr val="1F4E79">
                    <a:alpha val="100000"/>
                  </a:srgbClr>
                </a:solidFill>
                <a:latin typeface="Arial" panose="020B0704020202020204"/>
                <a:ea typeface="Arial" panose="020B0704020202020204"/>
                <a:cs typeface="Arial" panose="020B0704020202020204"/>
              </a:rPr>
              <a:t>--</a:t>
            </a:r>
            <a:r>
              <a:rPr sz="1500" kern="0" spc="-60" baseline="27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数</a:t>
            </a:r>
            <a:r>
              <a:rPr sz="900" kern="0" spc="-6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           </a:t>
            </a:r>
            <a:r>
              <a:rPr sz="1500" kern="0" spc="-60" baseline="27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采</a:t>
            </a:r>
            <a:r>
              <a:rPr sz="1500" kern="0" spc="-60" baseline="10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集</a:t>
            </a:r>
            <a:r>
              <a:rPr sz="2300" b="1" kern="0" spc="-6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务</a:t>
            </a:r>
            <a:r>
              <a:rPr sz="1500" kern="0" spc="-60" baseline="10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组件</a:t>
            </a:r>
            <a:r>
              <a:rPr sz="2300" b="1" kern="0" spc="-185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a:t>
            </a:r>
            <a:r>
              <a:rPr sz="1500" kern="0" spc="280" baseline="27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服务</a:t>
            </a:r>
            <a:r>
              <a:rPr sz="2300" b="1" kern="0" spc="28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机器宝</a:t>
            </a:r>
            <a:endParaRPr lang="en-US" altLang="en-US" sz="2300" dirty="0"/>
          </a:p>
        </p:txBody>
      </p:sp>
      <p:pic>
        <p:nvPicPr>
          <p:cNvPr id="806" name="picture 806"/>
          <p:cNvPicPr>
            <a:picLocks noChangeAspect="1"/>
          </p:cNvPicPr>
          <p:nvPr/>
        </p:nvPicPr>
        <p:blipFill>
          <a:blip r:embed="rId2"/>
          <a:stretch>
            <a:fillRect/>
          </a:stretch>
        </p:blipFill>
        <p:spPr>
          <a:xfrm rot="21600000">
            <a:off x="4624488" y="517933"/>
            <a:ext cx="350120" cy="333786"/>
          </a:xfrm>
          <a:prstGeom prst="rect">
            <a:avLst/>
          </a:prstGeom>
        </p:spPr>
      </p:pic>
      <p:pic>
        <p:nvPicPr>
          <p:cNvPr id="808" name="picture 808"/>
          <p:cNvPicPr>
            <a:picLocks noChangeAspect="1"/>
          </p:cNvPicPr>
          <p:nvPr/>
        </p:nvPicPr>
        <p:blipFill>
          <a:blip r:embed="rId3"/>
          <a:stretch>
            <a:fillRect/>
          </a:stretch>
        </p:blipFill>
        <p:spPr>
          <a:xfrm rot="21600000">
            <a:off x="3647633" y="512962"/>
            <a:ext cx="351896" cy="335206"/>
          </a:xfrm>
          <a:prstGeom prst="rect">
            <a:avLst/>
          </a:prstGeom>
        </p:spPr>
      </p:pic>
      <p:sp>
        <p:nvSpPr>
          <p:cNvPr id="810" name="textbox 810"/>
          <p:cNvSpPr/>
          <p:nvPr/>
        </p:nvSpPr>
        <p:spPr>
          <a:xfrm>
            <a:off x="1267545" y="1264413"/>
            <a:ext cx="8746490" cy="172720"/>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96000"/>
              </a:lnSpc>
            </a:pPr>
            <a:r>
              <a:rPr sz="10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HLScadaManage</a:t>
            </a:r>
            <a:r>
              <a:rPr sz="10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0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数采软件管理                       通讯管理                 </a:t>
            </a:r>
            <a:r>
              <a:rPr sz="10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硬件管理                         授－管理                         仓库管理</a:t>
            </a:r>
            <a:endParaRPr lang="en-US" altLang="en-US" sz="1000" dirty="0"/>
          </a:p>
        </p:txBody>
      </p:sp>
      <p:sp>
        <p:nvSpPr>
          <p:cNvPr id="812" name="textbox 812"/>
          <p:cNvSpPr/>
          <p:nvPr/>
        </p:nvSpPr>
        <p:spPr>
          <a:xfrm>
            <a:off x="1291646" y="1896153"/>
            <a:ext cx="8762365" cy="171450"/>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95000"/>
              </a:lnSpc>
            </a:pPr>
            <a:r>
              <a:rPr sz="10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数据采集软件仓库                      </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HL</a:t>
            </a:r>
            <a:r>
              <a:rPr sz="10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PROTOS</a:t>
            </a:r>
            <a:r>
              <a:rPr sz="10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70-</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HJY</a:t>
            </a:r>
            <a:r>
              <a:rPr sz="10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0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HL</a:t>
            </a:r>
            <a:r>
              <a:rPr sz="10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GDX</a:t>
            </a:r>
            <a:r>
              <a:rPr sz="10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1-</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MICROII</a:t>
            </a:r>
            <a:r>
              <a:rPr sz="10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HL</a:t>
            </a:r>
            <a:r>
              <a:rPr sz="10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GDX</a:t>
            </a:r>
            <a:r>
              <a:rPr sz="10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2-</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MICROII</a:t>
            </a:r>
            <a:r>
              <a:rPr sz="10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HL</a:t>
            </a:r>
            <a:r>
              <a:rPr sz="10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ZL</a:t>
            </a:r>
            <a:r>
              <a:rPr sz="10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26C-</a:t>
            </a:r>
            <a:r>
              <a:rPr sz="10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PLC</a:t>
            </a:r>
            <a:r>
              <a:rPr sz="1000"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0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1000" dirty="0"/>
          </a:p>
        </p:txBody>
      </p:sp>
      <p:sp>
        <p:nvSpPr>
          <p:cNvPr id="814" name="textbox 814"/>
          <p:cNvSpPr/>
          <p:nvPr/>
        </p:nvSpPr>
        <p:spPr>
          <a:xfrm>
            <a:off x="3340467" y="3947479"/>
            <a:ext cx="6742430" cy="18922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285"/>
              </a:lnSpc>
            </a:pPr>
            <a:r>
              <a:rPr sz="1600" kern="0" spc="30" baseline="11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边缘计算</a:t>
            </a:r>
            <a:r>
              <a:rPr sz="10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0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a:t>
            </a:r>
            <a:r>
              <a:rPr sz="10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0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0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数据分类                         数</a:t>
            </a:r>
            <a:r>
              <a:rPr sz="10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据编码                         数据标准</a:t>
            </a:r>
            <a:endParaRPr lang="en-US" altLang="en-US" sz="1000" dirty="0"/>
          </a:p>
        </p:txBody>
      </p:sp>
      <p:sp>
        <p:nvSpPr>
          <p:cNvPr id="816" name="textbox 816"/>
          <p:cNvSpPr/>
          <p:nvPr/>
        </p:nvSpPr>
        <p:spPr>
          <a:xfrm>
            <a:off x="6701359" y="5708620"/>
            <a:ext cx="3451859" cy="15303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3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ERP</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MDM</a:t>
            </a:r>
            <a:r>
              <a:rPr sz="9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MES</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Lims</a:t>
            </a:r>
            <a:endParaRPr lang="en-US" altLang="en-US" sz="900" dirty="0"/>
          </a:p>
        </p:txBody>
      </p:sp>
      <p:sp>
        <p:nvSpPr>
          <p:cNvPr id="818" name="textbox 818"/>
          <p:cNvSpPr/>
          <p:nvPr/>
        </p:nvSpPr>
        <p:spPr>
          <a:xfrm>
            <a:off x="682813" y="1148576"/>
            <a:ext cx="172085" cy="931544"/>
          </a:xfrm>
          <a:prstGeom prst="rect">
            <a:avLst/>
          </a:prstGeom>
        </p:spPr>
        <p:txBody>
          <a:bodyPr vert="eaVert" wrap="square" lIns="0" tIns="0" rIns="0" bIns="0"/>
          <a:lstStyle/>
          <a:p>
            <a:pPr algn="l" rtl="0" eaLnBrk="0">
              <a:lnSpc>
                <a:spcPct val="86000"/>
              </a:lnSpc>
            </a:pPr>
            <a:endParaRPr lang="en-US" altLang="en-US" sz="100" dirty="0"/>
          </a:p>
          <a:p>
            <a:pPr marL="12700" algn="l" rtl="0" eaLnBrk="0">
              <a:lnSpc>
                <a:spcPct val="94000"/>
              </a:lnSpc>
            </a:pPr>
            <a:r>
              <a:rPr sz="1000"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数据采集服务</a:t>
            </a:r>
            <a:endParaRPr lang="en-US" altLang="en-US" sz="1000" dirty="0"/>
          </a:p>
        </p:txBody>
      </p:sp>
      <p:sp>
        <p:nvSpPr>
          <p:cNvPr id="820" name="textbox 820"/>
          <p:cNvSpPr/>
          <p:nvPr/>
        </p:nvSpPr>
        <p:spPr>
          <a:xfrm>
            <a:off x="6620981" y="6150535"/>
            <a:ext cx="822960" cy="16256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100000"/>
              </a:lnSpc>
            </a:pPr>
            <a:r>
              <a:rPr sz="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3D可视化系统</a:t>
            </a:r>
            <a:endParaRPr lang="en-US" altLang="en-US" sz="900" dirty="0"/>
          </a:p>
        </p:txBody>
      </p:sp>
      <p:sp>
        <p:nvSpPr>
          <p:cNvPr id="822" name="textbox 822"/>
          <p:cNvSpPr/>
          <p:nvPr/>
        </p:nvSpPr>
        <p:spPr>
          <a:xfrm>
            <a:off x="8215976" y="6152669"/>
            <a:ext cx="822960" cy="16256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100000"/>
              </a:lnSpc>
            </a:pPr>
            <a:r>
              <a:rPr sz="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3D可视化系统</a:t>
            </a:r>
            <a:endParaRPr lang="en-US" altLang="en-US" sz="900" dirty="0"/>
          </a:p>
        </p:txBody>
      </p:sp>
      <p:sp>
        <p:nvSpPr>
          <p:cNvPr id="824" name="textbox 824"/>
          <p:cNvSpPr/>
          <p:nvPr/>
        </p:nvSpPr>
        <p:spPr>
          <a:xfrm>
            <a:off x="11216969" y="3195403"/>
            <a:ext cx="199389" cy="579755"/>
          </a:xfrm>
          <a:prstGeom prst="rect">
            <a:avLst/>
          </a:prstGeom>
        </p:spPr>
        <p:txBody>
          <a:bodyPr vert="eaVert" wrap="square" lIns="0" tIns="0" rIns="0" bIns="0"/>
          <a:lstStyle/>
          <a:p>
            <a:pPr algn="l" rtl="0" eaLnBrk="0">
              <a:lnSpc>
                <a:spcPct val="87000"/>
              </a:lnSpc>
            </a:pPr>
            <a:endParaRPr lang="en-US" altLang="en-US" sz="100" dirty="0"/>
          </a:p>
          <a:p>
            <a:pPr marL="12700" algn="l" rtl="0" eaLnBrk="0">
              <a:lnSpc>
                <a:spcPct val="93000"/>
              </a:lnSpc>
            </a:pPr>
            <a:r>
              <a:rPr sz="1200" b="1" kern="0" spc="2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数据湖</a:t>
            </a:r>
            <a:endParaRPr lang="en-US" altLang="en-US" sz="1200" dirty="0"/>
          </a:p>
        </p:txBody>
      </p:sp>
      <p:sp>
        <p:nvSpPr>
          <p:cNvPr id="826" name="textbox 826"/>
          <p:cNvSpPr/>
          <p:nvPr/>
        </p:nvSpPr>
        <p:spPr>
          <a:xfrm>
            <a:off x="5024875" y="6177283"/>
            <a:ext cx="669290" cy="16319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100000"/>
              </a:lnSpc>
            </a:pPr>
            <a:r>
              <a:rPr sz="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辅连设备</a:t>
            </a:r>
            <a:r>
              <a:rPr sz="900"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900" dirty="0"/>
          </a:p>
        </p:txBody>
      </p:sp>
      <p:sp>
        <p:nvSpPr>
          <p:cNvPr id="828" name="textbox 828"/>
          <p:cNvSpPr/>
          <p:nvPr/>
        </p:nvSpPr>
        <p:spPr>
          <a:xfrm>
            <a:off x="3339782" y="3409238"/>
            <a:ext cx="560705" cy="170814"/>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95000"/>
              </a:lnSpc>
            </a:pPr>
            <a:r>
              <a:rPr sz="10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数据存储</a:t>
            </a:r>
            <a:endParaRPr lang="en-US" altLang="en-US" sz="1000" dirty="0"/>
          </a:p>
        </p:txBody>
      </p:sp>
      <p:sp>
        <p:nvSpPr>
          <p:cNvPr id="830" name="textbox 830"/>
          <p:cNvSpPr/>
          <p:nvPr/>
        </p:nvSpPr>
        <p:spPr>
          <a:xfrm>
            <a:off x="2180207" y="6179417"/>
            <a:ext cx="531494" cy="16319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10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卷包设备</a:t>
            </a:r>
            <a:endParaRPr lang="en-US" altLang="en-US" sz="900" dirty="0"/>
          </a:p>
        </p:txBody>
      </p:sp>
      <p:sp>
        <p:nvSpPr>
          <p:cNvPr id="832" name="textbox 832"/>
          <p:cNvSpPr/>
          <p:nvPr/>
        </p:nvSpPr>
        <p:spPr>
          <a:xfrm>
            <a:off x="3138293" y="6179417"/>
            <a:ext cx="530859" cy="16319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10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成型设备</a:t>
            </a:r>
            <a:endParaRPr lang="en-US" altLang="en-US" sz="900" dirty="0"/>
          </a:p>
        </p:txBody>
      </p:sp>
      <p:sp>
        <p:nvSpPr>
          <p:cNvPr id="834" name="textbox 834"/>
          <p:cNvSpPr/>
          <p:nvPr/>
        </p:nvSpPr>
        <p:spPr>
          <a:xfrm>
            <a:off x="4096632" y="6179417"/>
            <a:ext cx="530225" cy="16319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10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发射设备</a:t>
            </a:r>
            <a:endParaRPr lang="en-US" altLang="en-US" sz="900" dirty="0"/>
          </a:p>
        </p:txBody>
      </p:sp>
      <p:sp>
        <p:nvSpPr>
          <p:cNvPr id="836" name="textbox 836"/>
          <p:cNvSpPr/>
          <p:nvPr/>
        </p:nvSpPr>
        <p:spPr>
          <a:xfrm>
            <a:off x="1224321" y="6179417"/>
            <a:ext cx="529590" cy="16319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100000"/>
              </a:lnSpc>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制丝设备</a:t>
            </a:r>
            <a:endParaRPr lang="en-US" altLang="en-US" sz="900" dirty="0"/>
          </a:p>
        </p:txBody>
      </p:sp>
      <p:sp>
        <p:nvSpPr>
          <p:cNvPr id="838" name="textbox 838"/>
          <p:cNvSpPr/>
          <p:nvPr/>
        </p:nvSpPr>
        <p:spPr>
          <a:xfrm>
            <a:off x="703935" y="3446216"/>
            <a:ext cx="171450" cy="488315"/>
          </a:xfrm>
          <a:prstGeom prst="rect">
            <a:avLst/>
          </a:prstGeom>
        </p:spPr>
        <p:txBody>
          <a:bodyPr vert="eaVert" wrap="square" lIns="0" tIns="0" rIns="0" bIns="0"/>
          <a:lstStyle/>
          <a:p>
            <a:pPr algn="l" rtl="0" eaLnBrk="0">
              <a:lnSpc>
                <a:spcPct val="83000"/>
              </a:lnSpc>
            </a:pPr>
            <a:endParaRPr lang="en-US" altLang="en-US" sz="100" dirty="0"/>
          </a:p>
          <a:p>
            <a:pPr marL="12700" algn="l" rtl="0" eaLnBrk="0">
              <a:lnSpc>
                <a:spcPct val="94000"/>
              </a:lnSpc>
            </a:pPr>
            <a:r>
              <a:rPr sz="1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 联 网</a:t>
            </a:r>
            <a:endParaRPr lang="en-US" altLang="en-US" sz="1000" dirty="0"/>
          </a:p>
        </p:txBody>
      </p:sp>
      <p:sp>
        <p:nvSpPr>
          <p:cNvPr id="840" name="textbox 840"/>
          <p:cNvSpPr/>
          <p:nvPr/>
        </p:nvSpPr>
        <p:spPr>
          <a:xfrm>
            <a:off x="8781477" y="3466457"/>
            <a:ext cx="469900" cy="160654"/>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89000"/>
              </a:lnSpc>
            </a:pPr>
            <a:r>
              <a:rPr sz="10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MySQL</a:t>
            </a:r>
            <a:endParaRPr lang="en-US" altLang="en-US" sz="1000" dirty="0"/>
          </a:p>
        </p:txBody>
      </p:sp>
      <p:sp>
        <p:nvSpPr>
          <p:cNvPr id="842" name="textbox 842"/>
          <p:cNvSpPr/>
          <p:nvPr/>
        </p:nvSpPr>
        <p:spPr>
          <a:xfrm>
            <a:off x="5734879" y="3463506"/>
            <a:ext cx="434340" cy="16256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0000"/>
              </a:lnSpc>
            </a:pPr>
            <a:r>
              <a:rPr sz="10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SQLite</a:t>
            </a:r>
            <a:endParaRPr lang="en-US" altLang="en-US" sz="1000" dirty="0"/>
          </a:p>
        </p:txBody>
      </p:sp>
      <p:sp>
        <p:nvSpPr>
          <p:cNvPr id="844" name="textbox 844"/>
          <p:cNvSpPr/>
          <p:nvPr/>
        </p:nvSpPr>
        <p:spPr>
          <a:xfrm>
            <a:off x="9904060" y="6240707"/>
            <a:ext cx="211454" cy="7302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375"/>
              </a:lnSpc>
            </a:pPr>
            <a:r>
              <a:rPr sz="9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9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6" name="picture 846"/>
          <p:cNvPicPr>
            <a:picLocks noChangeAspect="1"/>
          </p:cNvPicPr>
          <p:nvPr/>
        </p:nvPicPr>
        <p:blipFill>
          <a:blip r:embed="rId1"/>
          <a:stretch>
            <a:fillRect/>
          </a:stretch>
        </p:blipFill>
        <p:spPr>
          <a:xfrm rot="21600000">
            <a:off x="0" y="0"/>
            <a:ext cx="12192000" cy="6857998"/>
          </a:xfrm>
          <a:prstGeom prst="rect">
            <a:avLst/>
          </a:prstGeom>
        </p:spPr>
      </p:pic>
      <p:sp>
        <p:nvSpPr>
          <p:cNvPr id="848" name="textbox 848"/>
          <p:cNvSpPr/>
          <p:nvPr/>
        </p:nvSpPr>
        <p:spPr>
          <a:xfrm>
            <a:off x="1062427" y="489254"/>
            <a:ext cx="7818119" cy="1063625"/>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94000"/>
              </a:lnSpc>
            </a:pP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00" dirty="0">
                <a:solidFill>
                  <a:srgbClr val="FFC000">
                    <a:alpha val="100000"/>
                  </a:srgbClr>
                </a:solidFill>
                <a:latin typeface="Arial" panose="020B0704020202020204"/>
                <a:ea typeface="Arial" panose="020B0704020202020204"/>
                <a:cs typeface="Arial" panose="020B0704020202020204"/>
              </a:rPr>
              <a:t>--</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数据采集服务：</a:t>
            </a:r>
            <a:r>
              <a:rPr sz="2700" b="1" kern="0" spc="-7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 </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边缘</a:t>
            </a: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计算</a:t>
            </a:r>
            <a:endParaRPr lang="en-US" altLang="en-US" sz="2700" dirty="0"/>
          </a:p>
          <a:p>
            <a:pPr algn="l" rtl="0" eaLnBrk="0">
              <a:lnSpc>
                <a:spcPct val="149000"/>
              </a:lnSpc>
            </a:pPr>
            <a:endParaRPr lang="en-US" altLang="en-US" sz="1000" dirty="0"/>
          </a:p>
          <a:p>
            <a:pPr algn="l" rtl="0" eaLnBrk="0">
              <a:lnSpc>
                <a:spcPct val="101000"/>
              </a:lnSpc>
            </a:pPr>
            <a:endParaRPr lang="en-US" altLang="en-US" sz="600" dirty="0"/>
          </a:p>
          <a:p>
            <a:pPr algn="r" rtl="0" eaLnBrk="0">
              <a:lnSpc>
                <a:spcPct val="91000"/>
              </a:lnSpc>
              <a:spcBef>
                <a:spcPts val="0"/>
              </a:spcBef>
            </a:pPr>
            <a:r>
              <a:rPr sz="24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工业互联网平台</a:t>
            </a:r>
            <a:r>
              <a:rPr sz="2400" kern="0" spc="30" dirty="0">
                <a:solidFill>
                  <a:srgbClr val="FFFFFF">
                    <a:alpha val="100000"/>
                  </a:srgbClr>
                </a:solidFill>
                <a:latin typeface="Arial" panose="020B0704020202020204"/>
                <a:ea typeface="Arial" panose="020B0704020202020204"/>
                <a:cs typeface="Arial" panose="020B0704020202020204"/>
              </a:rPr>
              <a:t>=</a:t>
            </a:r>
            <a:r>
              <a:rPr sz="24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工业全要素、全6值链、产业链的重构</a:t>
            </a:r>
            <a:endParaRPr lang="en-US" altLang="en-US" sz="2400" dirty="0"/>
          </a:p>
        </p:txBody>
      </p:sp>
      <p:sp>
        <p:nvSpPr>
          <p:cNvPr id="850" name="textbox 850"/>
          <p:cNvSpPr/>
          <p:nvPr/>
        </p:nvSpPr>
        <p:spPr>
          <a:xfrm>
            <a:off x="6745578" y="2139340"/>
            <a:ext cx="1515744" cy="94868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460"/>
              </a:lnSpc>
              <a:tabLst>
                <a:tab pos="121920"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知识生产</a:t>
            </a:r>
            <a:endParaRPr lang="en-US" altLang="en-US" sz="1200" dirty="0"/>
          </a:p>
          <a:p>
            <a:pPr marL="12700" algn="l" rtl="0" eaLnBrk="0">
              <a:lnSpc>
                <a:spcPct val="93000"/>
              </a:lnSpc>
              <a:spcBef>
                <a:spcPts val="45"/>
              </a:spcBef>
              <a:tabLst>
                <a:tab pos="121920"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智能化机器</a:t>
            </a:r>
            <a:endParaRPr lang="en-US" altLang="en-US" sz="1200" dirty="0"/>
          </a:p>
          <a:p>
            <a:pPr marL="12700" algn="l" rtl="0" eaLnBrk="0">
              <a:lnSpc>
                <a:spcPts val="1500"/>
              </a:lnSpc>
              <a:tabLst>
                <a:tab pos="121920"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a:t>
            </a:r>
            <a:endParaRPr lang="en-US" altLang="en-US" sz="1200" dirty="0"/>
          </a:p>
          <a:p>
            <a:pPr marL="12700" algn="l" rtl="0" eaLnBrk="0">
              <a:lnSpc>
                <a:spcPct val="99000"/>
              </a:lnSpc>
              <a:spcBef>
                <a:spcPts val="70"/>
              </a:spcBef>
              <a:tabLst>
                <a:tab pos="121920"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数据模型+机理模型</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数字孪生空间</a:t>
            </a:r>
            <a:endParaRPr lang="en-US" altLang="en-US" sz="1200" dirty="0"/>
          </a:p>
        </p:txBody>
      </p:sp>
      <p:pic>
        <p:nvPicPr>
          <p:cNvPr id="852" name="picture 852"/>
          <p:cNvPicPr>
            <a:picLocks noChangeAspect="1"/>
          </p:cNvPicPr>
          <p:nvPr/>
        </p:nvPicPr>
        <p:blipFill>
          <a:blip r:embed="rId2"/>
          <a:stretch>
            <a:fillRect/>
          </a:stretch>
        </p:blipFill>
        <p:spPr>
          <a:xfrm rot="21600000">
            <a:off x="6758278" y="2891434"/>
            <a:ext cx="110185" cy="169164"/>
          </a:xfrm>
          <a:prstGeom prst="rect">
            <a:avLst/>
          </a:prstGeom>
        </p:spPr>
      </p:pic>
      <p:pic>
        <p:nvPicPr>
          <p:cNvPr id="854" name="picture 854"/>
          <p:cNvPicPr>
            <a:picLocks noChangeAspect="1"/>
          </p:cNvPicPr>
          <p:nvPr/>
        </p:nvPicPr>
        <p:blipFill>
          <a:blip r:embed="rId2"/>
          <a:stretch>
            <a:fillRect/>
          </a:stretch>
        </p:blipFill>
        <p:spPr>
          <a:xfrm rot="21600000">
            <a:off x="6758278" y="2713126"/>
            <a:ext cx="110185" cy="169164"/>
          </a:xfrm>
          <a:prstGeom prst="rect">
            <a:avLst/>
          </a:prstGeom>
        </p:spPr>
      </p:pic>
      <p:pic>
        <p:nvPicPr>
          <p:cNvPr id="856" name="picture 856"/>
          <p:cNvPicPr>
            <a:picLocks noChangeAspect="1"/>
          </p:cNvPicPr>
          <p:nvPr/>
        </p:nvPicPr>
        <p:blipFill>
          <a:blip r:embed="rId3"/>
          <a:stretch>
            <a:fillRect/>
          </a:stretch>
        </p:blipFill>
        <p:spPr>
          <a:xfrm rot="21600000">
            <a:off x="6758278" y="2534818"/>
            <a:ext cx="110185" cy="169164"/>
          </a:xfrm>
          <a:prstGeom prst="rect">
            <a:avLst/>
          </a:prstGeom>
        </p:spPr>
      </p:pic>
      <p:pic>
        <p:nvPicPr>
          <p:cNvPr id="858" name="picture 858"/>
          <p:cNvPicPr>
            <a:picLocks noChangeAspect="1"/>
          </p:cNvPicPr>
          <p:nvPr/>
        </p:nvPicPr>
        <p:blipFill>
          <a:blip r:embed="rId3"/>
          <a:stretch>
            <a:fillRect/>
          </a:stretch>
        </p:blipFill>
        <p:spPr>
          <a:xfrm rot="21600000">
            <a:off x="6758278" y="2344318"/>
            <a:ext cx="110185" cy="169164"/>
          </a:xfrm>
          <a:prstGeom prst="rect">
            <a:avLst/>
          </a:prstGeom>
        </p:spPr>
      </p:pic>
      <p:pic>
        <p:nvPicPr>
          <p:cNvPr id="860" name="picture 860"/>
          <p:cNvPicPr>
            <a:picLocks noChangeAspect="1"/>
          </p:cNvPicPr>
          <p:nvPr/>
        </p:nvPicPr>
        <p:blipFill>
          <a:blip r:embed="rId2"/>
          <a:stretch>
            <a:fillRect/>
          </a:stretch>
        </p:blipFill>
        <p:spPr>
          <a:xfrm rot="21600000">
            <a:off x="6758278" y="2152040"/>
            <a:ext cx="110185" cy="169164"/>
          </a:xfrm>
          <a:prstGeom prst="rect">
            <a:avLst/>
          </a:prstGeom>
        </p:spPr>
      </p:pic>
      <p:sp>
        <p:nvSpPr>
          <p:cNvPr id="862" name="textbox 862"/>
          <p:cNvSpPr/>
          <p:nvPr/>
        </p:nvSpPr>
        <p:spPr>
          <a:xfrm>
            <a:off x="3478758" y="1937918"/>
            <a:ext cx="946150" cy="130048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460"/>
              </a:lnSpc>
              <a:tabLst>
                <a:tab pos="121920"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产品生产</a:t>
            </a:r>
            <a:endParaRPr lang="en-US" altLang="en-US" sz="1200" dirty="0"/>
          </a:p>
          <a:p>
            <a:pPr marL="12700" algn="l" rtl="0" eaLnBrk="0">
              <a:lnSpc>
                <a:spcPct val="124000"/>
              </a:lnSpc>
              <a:spcBef>
                <a:spcPts val="695"/>
              </a:spcBef>
              <a:tabLst>
                <a:tab pos="121920"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自动化机器</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a:t>
            </a:r>
            <a:endParaRPr lang="en-US" altLang="en-US" sz="1200" dirty="0"/>
          </a:p>
          <a:p>
            <a:pPr algn="l" rtl="0" eaLnBrk="0">
              <a:lnSpc>
                <a:spcPct val="107000"/>
              </a:lnSpc>
            </a:pPr>
            <a:endParaRPr lang="en-US" altLang="en-US" sz="600" dirty="0"/>
          </a:p>
          <a:p>
            <a:pPr marL="12700" algn="l" rtl="0" eaLnBrk="0">
              <a:lnSpc>
                <a:spcPct val="123000"/>
              </a:lnSpc>
              <a:spcBef>
                <a:spcPts val="0"/>
              </a:spcBef>
              <a:tabLst>
                <a:tab pos="121920"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机理模型</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实体空间</a:t>
            </a:r>
            <a:endParaRPr lang="en-US" altLang="en-US" sz="1200" dirty="0"/>
          </a:p>
        </p:txBody>
      </p:sp>
      <p:pic>
        <p:nvPicPr>
          <p:cNvPr id="864" name="picture 864"/>
          <p:cNvPicPr>
            <a:picLocks noChangeAspect="1"/>
          </p:cNvPicPr>
          <p:nvPr/>
        </p:nvPicPr>
        <p:blipFill>
          <a:blip r:embed="rId2"/>
          <a:stretch>
            <a:fillRect/>
          </a:stretch>
        </p:blipFill>
        <p:spPr>
          <a:xfrm rot="21600000">
            <a:off x="3491458" y="3040786"/>
            <a:ext cx="110185" cy="169164"/>
          </a:xfrm>
          <a:prstGeom prst="rect">
            <a:avLst/>
          </a:prstGeom>
        </p:spPr>
      </p:pic>
      <p:pic>
        <p:nvPicPr>
          <p:cNvPr id="866" name="picture 866"/>
          <p:cNvPicPr>
            <a:picLocks noChangeAspect="1"/>
          </p:cNvPicPr>
          <p:nvPr/>
        </p:nvPicPr>
        <p:blipFill>
          <a:blip r:embed="rId2"/>
          <a:stretch>
            <a:fillRect/>
          </a:stretch>
        </p:blipFill>
        <p:spPr>
          <a:xfrm rot="21600000">
            <a:off x="3491458" y="2774086"/>
            <a:ext cx="110185" cy="169164"/>
          </a:xfrm>
          <a:prstGeom prst="rect">
            <a:avLst/>
          </a:prstGeom>
        </p:spPr>
      </p:pic>
      <p:pic>
        <p:nvPicPr>
          <p:cNvPr id="868" name="picture 868"/>
          <p:cNvPicPr>
            <a:picLocks noChangeAspect="1"/>
          </p:cNvPicPr>
          <p:nvPr/>
        </p:nvPicPr>
        <p:blipFill>
          <a:blip r:embed="rId2"/>
          <a:stretch>
            <a:fillRect/>
          </a:stretch>
        </p:blipFill>
        <p:spPr>
          <a:xfrm rot="21600000">
            <a:off x="3491458" y="2491638"/>
            <a:ext cx="110185" cy="169164"/>
          </a:xfrm>
          <a:prstGeom prst="rect">
            <a:avLst/>
          </a:prstGeom>
        </p:spPr>
      </p:pic>
      <p:pic>
        <p:nvPicPr>
          <p:cNvPr id="870" name="picture 870"/>
          <p:cNvPicPr>
            <a:picLocks noChangeAspect="1"/>
          </p:cNvPicPr>
          <p:nvPr/>
        </p:nvPicPr>
        <p:blipFill>
          <a:blip r:embed="rId2"/>
          <a:stretch>
            <a:fillRect/>
          </a:stretch>
        </p:blipFill>
        <p:spPr>
          <a:xfrm rot="21600000">
            <a:off x="3491458" y="2224938"/>
            <a:ext cx="110185" cy="169164"/>
          </a:xfrm>
          <a:prstGeom prst="rect">
            <a:avLst/>
          </a:prstGeom>
        </p:spPr>
      </p:pic>
      <p:pic>
        <p:nvPicPr>
          <p:cNvPr id="872" name="picture 872"/>
          <p:cNvPicPr>
            <a:picLocks noChangeAspect="1"/>
          </p:cNvPicPr>
          <p:nvPr/>
        </p:nvPicPr>
        <p:blipFill>
          <a:blip r:embed="rId2"/>
          <a:stretch>
            <a:fillRect/>
          </a:stretch>
        </p:blipFill>
        <p:spPr>
          <a:xfrm rot="21600000">
            <a:off x="3491458" y="1950618"/>
            <a:ext cx="110185" cy="169164"/>
          </a:xfrm>
          <a:prstGeom prst="rect">
            <a:avLst/>
          </a:prstGeom>
        </p:spPr>
      </p:pic>
      <p:sp>
        <p:nvSpPr>
          <p:cNvPr id="874" name="textbox 874"/>
          <p:cNvSpPr/>
          <p:nvPr/>
        </p:nvSpPr>
        <p:spPr>
          <a:xfrm>
            <a:off x="3498951" y="3869715"/>
            <a:ext cx="945514" cy="755650"/>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124000"/>
              </a:lnSpc>
              <a:tabLst>
                <a:tab pos="121920"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固定供应链</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线下集群</a:t>
            </a:r>
            <a:endParaRPr lang="en-US" altLang="en-US" sz="1200" dirty="0"/>
          </a:p>
          <a:p>
            <a:pPr algn="l" rtl="0" eaLnBrk="0">
              <a:lnSpc>
                <a:spcPct val="101000"/>
              </a:lnSpc>
            </a:pPr>
            <a:endParaRPr lang="en-US" altLang="en-US" sz="600" dirty="0"/>
          </a:p>
          <a:p>
            <a:pPr marL="12700" algn="l" rtl="0" eaLnBrk="0">
              <a:lnSpc>
                <a:spcPts val="1450"/>
              </a:lnSpc>
              <a:spcBef>
                <a:spcPts val="5"/>
              </a:spcBef>
              <a:tabLst>
                <a:tab pos="121920"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银行贷款</a:t>
            </a:r>
            <a:endParaRPr lang="en-US" altLang="en-US" sz="1200" dirty="0"/>
          </a:p>
        </p:txBody>
      </p:sp>
      <p:pic>
        <p:nvPicPr>
          <p:cNvPr id="876" name="picture 876"/>
          <p:cNvPicPr>
            <a:picLocks noChangeAspect="1"/>
          </p:cNvPicPr>
          <p:nvPr/>
        </p:nvPicPr>
        <p:blipFill>
          <a:blip r:embed="rId2"/>
          <a:stretch>
            <a:fillRect/>
          </a:stretch>
        </p:blipFill>
        <p:spPr>
          <a:xfrm rot="21600000">
            <a:off x="3511651" y="4428007"/>
            <a:ext cx="110185" cy="169163"/>
          </a:xfrm>
          <a:prstGeom prst="rect">
            <a:avLst/>
          </a:prstGeom>
        </p:spPr>
      </p:pic>
      <p:pic>
        <p:nvPicPr>
          <p:cNvPr id="878" name="picture 878"/>
          <p:cNvPicPr>
            <a:picLocks noChangeAspect="1"/>
          </p:cNvPicPr>
          <p:nvPr/>
        </p:nvPicPr>
        <p:blipFill>
          <a:blip r:embed="rId2"/>
          <a:stretch>
            <a:fillRect/>
          </a:stretch>
        </p:blipFill>
        <p:spPr>
          <a:xfrm rot="21600000">
            <a:off x="3511651" y="4149115"/>
            <a:ext cx="110185" cy="169163"/>
          </a:xfrm>
          <a:prstGeom prst="rect">
            <a:avLst/>
          </a:prstGeom>
        </p:spPr>
      </p:pic>
      <p:pic>
        <p:nvPicPr>
          <p:cNvPr id="880" name="picture 880"/>
          <p:cNvPicPr>
            <a:picLocks noChangeAspect="1"/>
          </p:cNvPicPr>
          <p:nvPr/>
        </p:nvPicPr>
        <p:blipFill>
          <a:blip r:embed="rId2"/>
          <a:stretch>
            <a:fillRect/>
          </a:stretch>
        </p:blipFill>
        <p:spPr>
          <a:xfrm rot="21600000">
            <a:off x="3511651" y="3882415"/>
            <a:ext cx="110185" cy="169163"/>
          </a:xfrm>
          <a:prstGeom prst="rect">
            <a:avLst/>
          </a:prstGeom>
        </p:spPr>
      </p:pic>
      <p:sp>
        <p:nvSpPr>
          <p:cNvPr id="882" name="textbox 882"/>
          <p:cNvSpPr/>
          <p:nvPr/>
        </p:nvSpPr>
        <p:spPr>
          <a:xfrm>
            <a:off x="6573640" y="5734632"/>
            <a:ext cx="1298575" cy="476250"/>
          </a:xfrm>
          <a:prstGeom prst="rect">
            <a:avLst/>
          </a:prstGeom>
        </p:spPr>
        <p:txBody>
          <a:bodyPr vert="horz" wrap="square" lIns="0" tIns="0" rIns="0" bIns="0"/>
          <a:lstStyle/>
          <a:p>
            <a:pPr algn="l" rtl="0" eaLnBrk="0">
              <a:lnSpc>
                <a:spcPct val="86000"/>
              </a:lnSpc>
            </a:pPr>
            <a:endParaRPr lang="en-US" altLang="en-US" sz="100" dirty="0"/>
          </a:p>
          <a:p>
            <a:pPr algn="r" rtl="0" eaLnBrk="0">
              <a:lnSpc>
                <a:spcPct val="99000"/>
              </a:lnSpc>
            </a:pPr>
            <a:r>
              <a:rPr sz="9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数据驱动</a:t>
            </a:r>
            <a:endParaRPr lang="en-US" altLang="en-US" sz="900" dirty="0"/>
          </a:p>
          <a:p>
            <a:pPr algn="l" rtl="0" eaLnBrk="0">
              <a:lnSpc>
                <a:spcPct val="106000"/>
              </a:lnSpc>
            </a:pPr>
            <a:endParaRPr lang="en-US" altLang="en-US" sz="1100" dirty="0"/>
          </a:p>
          <a:p>
            <a:pPr marL="12700" algn="l" rtl="0" eaLnBrk="0">
              <a:lnSpc>
                <a:spcPct val="99000"/>
              </a:lnSpc>
              <a:spcBef>
                <a:spcPts val="5"/>
              </a:spcBef>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按需制造</a:t>
            </a:r>
            <a:endParaRPr lang="en-US" altLang="en-US" sz="900" dirty="0"/>
          </a:p>
        </p:txBody>
      </p:sp>
      <p:sp>
        <p:nvSpPr>
          <p:cNvPr id="884" name="textbox 884"/>
          <p:cNvSpPr/>
          <p:nvPr/>
        </p:nvSpPr>
        <p:spPr>
          <a:xfrm>
            <a:off x="2574887" y="1797558"/>
            <a:ext cx="219709" cy="2930525"/>
          </a:xfrm>
          <a:prstGeom prst="rect">
            <a:avLst/>
          </a:prstGeom>
        </p:spPr>
        <p:txBody>
          <a:bodyPr vert="eaVert" wrap="square" lIns="0" tIns="0" rIns="0" bIns="0"/>
          <a:lstStyle/>
          <a:p>
            <a:pPr algn="l" rtl="0" eaLnBrk="0">
              <a:lnSpc>
                <a:spcPct val="82000"/>
              </a:lnSpc>
            </a:pPr>
            <a:endParaRPr lang="en-US" altLang="en-US" sz="100" dirty="0"/>
          </a:p>
          <a:p>
            <a:pPr marL="12700" algn="l" rtl="0" eaLnBrk="0">
              <a:lnSpc>
                <a:spcPts val="1525"/>
              </a:lnSpc>
            </a:pPr>
            <a:r>
              <a:rPr sz="1800" b="1" kern="0" spc="-20" baseline="5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人</a:t>
            </a:r>
            <a:r>
              <a:rPr sz="11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20" baseline="5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机</a:t>
            </a:r>
            <a:r>
              <a:rPr sz="11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20" baseline="5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料</a:t>
            </a:r>
            <a:r>
              <a:rPr sz="11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法</a:t>
            </a:r>
            <a:r>
              <a:rPr sz="12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环</a:t>
            </a: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20" baseline="-1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料</a:t>
            </a:r>
            <a:r>
              <a:rPr sz="11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20" baseline="-3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法</a:t>
            </a:r>
            <a:r>
              <a:rPr sz="11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20" baseline="-3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环</a:t>
            </a:r>
            <a:endParaRPr lang="en-US" altLang="en-US" sz="1800" baseline="-3000" dirty="0"/>
          </a:p>
        </p:txBody>
      </p:sp>
      <p:sp>
        <p:nvSpPr>
          <p:cNvPr id="886" name="textbox 886"/>
          <p:cNvSpPr/>
          <p:nvPr/>
        </p:nvSpPr>
        <p:spPr>
          <a:xfrm>
            <a:off x="9198226" y="5576971"/>
            <a:ext cx="1795145" cy="327025"/>
          </a:xfrm>
          <a:prstGeom prst="rect">
            <a:avLst/>
          </a:prstGeom>
        </p:spPr>
        <p:txBody>
          <a:bodyPr vert="horz" wrap="square" lIns="0" tIns="0" rIns="0" bIns="0"/>
          <a:lstStyle/>
          <a:p>
            <a:pPr algn="l" rtl="0" eaLnBrk="0">
              <a:lnSpc>
                <a:spcPct val="80000"/>
              </a:lnSpc>
            </a:pPr>
            <a:endParaRPr lang="en-US" altLang="en-US" sz="100" dirty="0"/>
          </a:p>
          <a:p>
            <a:pPr marL="777240" indent="-764540" algn="l" rtl="0" eaLnBrk="0">
              <a:lnSpc>
                <a:spcPct val="110000"/>
              </a:lnSpc>
            </a:pPr>
            <a:r>
              <a:rPr sz="900" kern="0" spc="1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微笑曲线向数据驱动的6值闭环</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2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转8</a:t>
            </a:r>
            <a:endParaRPr lang="en-US" altLang="en-US" sz="900" dirty="0"/>
          </a:p>
        </p:txBody>
      </p:sp>
      <p:sp>
        <p:nvSpPr>
          <p:cNvPr id="888" name="textbox 888"/>
          <p:cNvSpPr/>
          <p:nvPr/>
        </p:nvSpPr>
        <p:spPr>
          <a:xfrm>
            <a:off x="9149073" y="4059859"/>
            <a:ext cx="1795145" cy="327025"/>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110000"/>
              </a:lnSpc>
            </a:pPr>
            <a:r>
              <a:rPr sz="9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打破企业边界</a:t>
            </a:r>
            <a:r>
              <a:rPr sz="900"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，商业边界</a:t>
            </a:r>
            <a:r>
              <a:rPr sz="900" kern="0" spc="-1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900"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区域</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边界</a:t>
            </a:r>
            <a:endParaRPr lang="en-US" altLang="en-US" sz="900" dirty="0"/>
          </a:p>
        </p:txBody>
      </p:sp>
      <p:sp>
        <p:nvSpPr>
          <p:cNvPr id="890" name="textbox 890"/>
          <p:cNvSpPr/>
          <p:nvPr/>
        </p:nvSpPr>
        <p:spPr>
          <a:xfrm>
            <a:off x="6745578" y="4037355"/>
            <a:ext cx="945514" cy="581025"/>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101000"/>
              </a:lnSpc>
              <a:tabLst>
                <a:tab pos="121920"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柔性供应链</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线上集群</a:t>
            </a:r>
            <a:endParaRPr lang="en-US" altLang="en-US" sz="1200" dirty="0"/>
          </a:p>
          <a:p>
            <a:pPr marL="12700" algn="l" rtl="0" eaLnBrk="0">
              <a:lnSpc>
                <a:spcPts val="1465"/>
              </a:lnSpc>
              <a:tabLst>
                <a:tab pos="121920" algn="l"/>
              </a:tabLst>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互联网金融</a:t>
            </a:r>
            <a:endParaRPr lang="en-US" altLang="en-US" sz="1200" dirty="0"/>
          </a:p>
        </p:txBody>
      </p:sp>
      <p:pic>
        <p:nvPicPr>
          <p:cNvPr id="892" name="picture 892"/>
          <p:cNvPicPr>
            <a:picLocks noChangeAspect="1"/>
          </p:cNvPicPr>
          <p:nvPr/>
        </p:nvPicPr>
        <p:blipFill>
          <a:blip r:embed="rId4"/>
          <a:stretch>
            <a:fillRect/>
          </a:stretch>
        </p:blipFill>
        <p:spPr>
          <a:xfrm rot="21600000">
            <a:off x="6881114" y="4419117"/>
            <a:ext cx="44653" cy="169163"/>
          </a:xfrm>
          <a:prstGeom prst="rect">
            <a:avLst/>
          </a:prstGeom>
        </p:spPr>
      </p:pic>
      <p:pic>
        <p:nvPicPr>
          <p:cNvPr id="894" name="picture 894"/>
          <p:cNvPicPr>
            <a:picLocks noChangeAspect="1"/>
          </p:cNvPicPr>
          <p:nvPr/>
        </p:nvPicPr>
        <p:blipFill>
          <a:blip r:embed="rId2"/>
          <a:stretch>
            <a:fillRect/>
          </a:stretch>
        </p:blipFill>
        <p:spPr>
          <a:xfrm rot="21600000">
            <a:off x="6758278" y="4419117"/>
            <a:ext cx="110185" cy="169163"/>
          </a:xfrm>
          <a:prstGeom prst="rect">
            <a:avLst/>
          </a:prstGeom>
        </p:spPr>
      </p:pic>
      <p:pic>
        <p:nvPicPr>
          <p:cNvPr id="896" name="picture 896"/>
          <p:cNvPicPr>
            <a:picLocks noChangeAspect="1"/>
          </p:cNvPicPr>
          <p:nvPr/>
        </p:nvPicPr>
        <p:blipFill>
          <a:blip r:embed="rId4"/>
          <a:stretch>
            <a:fillRect/>
          </a:stretch>
        </p:blipFill>
        <p:spPr>
          <a:xfrm rot="21600000">
            <a:off x="6881114" y="4236237"/>
            <a:ext cx="44653" cy="169163"/>
          </a:xfrm>
          <a:prstGeom prst="rect">
            <a:avLst/>
          </a:prstGeom>
        </p:spPr>
      </p:pic>
      <p:pic>
        <p:nvPicPr>
          <p:cNvPr id="898" name="picture 898"/>
          <p:cNvPicPr>
            <a:picLocks noChangeAspect="1"/>
          </p:cNvPicPr>
          <p:nvPr/>
        </p:nvPicPr>
        <p:blipFill>
          <a:blip r:embed="rId2"/>
          <a:stretch>
            <a:fillRect/>
          </a:stretch>
        </p:blipFill>
        <p:spPr>
          <a:xfrm rot="21600000">
            <a:off x="6758278" y="4236237"/>
            <a:ext cx="110185" cy="169163"/>
          </a:xfrm>
          <a:prstGeom prst="rect">
            <a:avLst/>
          </a:prstGeom>
        </p:spPr>
      </p:pic>
      <p:pic>
        <p:nvPicPr>
          <p:cNvPr id="900" name="picture 900"/>
          <p:cNvPicPr>
            <a:picLocks noChangeAspect="1"/>
          </p:cNvPicPr>
          <p:nvPr/>
        </p:nvPicPr>
        <p:blipFill>
          <a:blip r:embed="rId3"/>
          <a:stretch>
            <a:fillRect/>
          </a:stretch>
        </p:blipFill>
        <p:spPr>
          <a:xfrm rot="21600000">
            <a:off x="6758278" y="4050055"/>
            <a:ext cx="110185" cy="169163"/>
          </a:xfrm>
          <a:prstGeom prst="rect">
            <a:avLst/>
          </a:prstGeom>
        </p:spPr>
      </p:pic>
      <p:sp>
        <p:nvSpPr>
          <p:cNvPr id="902" name="textbox 902"/>
          <p:cNvSpPr/>
          <p:nvPr/>
        </p:nvSpPr>
        <p:spPr>
          <a:xfrm>
            <a:off x="9308077" y="2741218"/>
            <a:ext cx="1645285" cy="161925"/>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99000"/>
              </a:lnSpc>
            </a:pPr>
            <a:r>
              <a:rPr sz="900"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推动工业生产从3.0向4</a:t>
            </a: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.0转8</a:t>
            </a:r>
            <a:endParaRPr lang="en-US" altLang="en-US" sz="900" dirty="0"/>
          </a:p>
        </p:txBody>
      </p:sp>
      <p:sp>
        <p:nvSpPr>
          <p:cNvPr id="904" name="textbox 904"/>
          <p:cNvSpPr/>
          <p:nvPr/>
        </p:nvSpPr>
        <p:spPr>
          <a:xfrm>
            <a:off x="2565108" y="5144770"/>
            <a:ext cx="196850" cy="1011555"/>
          </a:xfrm>
          <a:prstGeom prst="rect">
            <a:avLst/>
          </a:prstGeom>
        </p:spPr>
        <p:txBody>
          <a:bodyPr vert="eaVert" wrap="square" lIns="0" tIns="0" rIns="0" bIns="0"/>
          <a:lstStyle/>
          <a:p>
            <a:pPr algn="l" rtl="0" eaLnBrk="0">
              <a:lnSpc>
                <a:spcPct val="80000"/>
              </a:lnSpc>
            </a:pPr>
            <a:endParaRPr lang="en-US" altLang="en-US" sz="100" dirty="0"/>
          </a:p>
          <a:p>
            <a:pPr algn="r" rtl="0" eaLnBrk="0">
              <a:lnSpc>
                <a:spcPct val="92000"/>
              </a:lnSpc>
            </a:pPr>
            <a:r>
              <a:rPr sz="12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料      法</a:t>
            </a: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环</a:t>
            </a:r>
            <a:endParaRPr lang="en-US" altLang="en-US" sz="1200" dirty="0"/>
          </a:p>
        </p:txBody>
      </p:sp>
      <p:sp>
        <p:nvSpPr>
          <p:cNvPr id="906" name="textbox 906"/>
          <p:cNvSpPr/>
          <p:nvPr/>
        </p:nvSpPr>
        <p:spPr>
          <a:xfrm>
            <a:off x="1288883" y="5219659"/>
            <a:ext cx="222884" cy="847725"/>
          </a:xfrm>
          <a:prstGeom prst="rect">
            <a:avLst/>
          </a:prstGeom>
        </p:spPr>
        <p:txBody>
          <a:bodyPr vert="eaVert" wrap="square" lIns="0" tIns="0" rIns="0" bIns="0"/>
          <a:lstStyle/>
          <a:p>
            <a:pPr algn="l" rtl="0" eaLnBrk="0">
              <a:lnSpc>
                <a:spcPct val="79000"/>
              </a:lnSpc>
            </a:pPr>
            <a:endParaRPr lang="en-US" altLang="en-US" sz="100" dirty="0"/>
          </a:p>
          <a:p>
            <a:pPr marL="12700" algn="l" rtl="0" eaLnBrk="0">
              <a:lnSpc>
                <a:spcPct val="91000"/>
              </a:lnSpc>
            </a:pPr>
            <a:r>
              <a:rPr sz="14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全 6</a:t>
            </a:r>
            <a:r>
              <a:rPr sz="14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值</a:t>
            </a:r>
            <a:r>
              <a:rPr sz="14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链</a:t>
            </a:r>
            <a:endParaRPr lang="en-US" altLang="en-US" sz="1400" dirty="0"/>
          </a:p>
        </p:txBody>
      </p:sp>
      <p:sp>
        <p:nvSpPr>
          <p:cNvPr id="908" name="textbox 908"/>
          <p:cNvSpPr/>
          <p:nvPr/>
        </p:nvSpPr>
        <p:spPr>
          <a:xfrm>
            <a:off x="3601078" y="6258917"/>
            <a:ext cx="1011555" cy="16256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100000"/>
              </a:lnSpc>
            </a:pPr>
            <a:r>
              <a:rPr sz="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研发   制造</a:t>
            </a:r>
            <a:r>
              <a:rPr sz="9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服务</a:t>
            </a:r>
            <a:endParaRPr lang="en-US" altLang="en-US" sz="900" dirty="0"/>
          </a:p>
        </p:txBody>
      </p:sp>
      <p:sp>
        <p:nvSpPr>
          <p:cNvPr id="910" name="textbox 910"/>
          <p:cNvSpPr/>
          <p:nvPr/>
        </p:nvSpPr>
        <p:spPr>
          <a:xfrm>
            <a:off x="1300234" y="3897716"/>
            <a:ext cx="220979" cy="628650"/>
          </a:xfrm>
          <a:prstGeom prst="rect">
            <a:avLst/>
          </a:prstGeom>
        </p:spPr>
        <p:txBody>
          <a:bodyPr vert="eaVert" wrap="square" lIns="0" tIns="0" rIns="0" bIns="0"/>
          <a:lstStyle/>
          <a:p>
            <a:pPr algn="l" rtl="0" eaLnBrk="0">
              <a:lnSpc>
                <a:spcPct val="81000"/>
              </a:lnSpc>
            </a:pPr>
            <a:endParaRPr lang="en-US" altLang="en-US" sz="100" dirty="0"/>
          </a:p>
          <a:p>
            <a:pPr marL="12700" algn="l" rtl="0" eaLnBrk="0">
              <a:lnSpc>
                <a:spcPct val="90000"/>
              </a:lnSpc>
            </a:pPr>
            <a:r>
              <a:rPr sz="1400" kern="0" spc="1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全要素</a:t>
            </a:r>
            <a:endParaRPr lang="en-US" altLang="en-US" sz="1400" dirty="0"/>
          </a:p>
        </p:txBody>
      </p:sp>
      <p:sp>
        <p:nvSpPr>
          <p:cNvPr id="912" name="textbox 912"/>
          <p:cNvSpPr/>
          <p:nvPr/>
        </p:nvSpPr>
        <p:spPr>
          <a:xfrm>
            <a:off x="1300234" y="2266401"/>
            <a:ext cx="220979" cy="628650"/>
          </a:xfrm>
          <a:prstGeom prst="rect">
            <a:avLst/>
          </a:prstGeom>
        </p:spPr>
        <p:txBody>
          <a:bodyPr vert="eaVert" wrap="square" lIns="0" tIns="0" rIns="0" bIns="0"/>
          <a:lstStyle/>
          <a:p>
            <a:pPr algn="l" rtl="0" eaLnBrk="0">
              <a:lnSpc>
                <a:spcPct val="81000"/>
              </a:lnSpc>
            </a:pPr>
            <a:endParaRPr lang="en-US" altLang="en-US" sz="100" dirty="0"/>
          </a:p>
          <a:p>
            <a:pPr marL="12700" algn="l" rtl="0" eaLnBrk="0">
              <a:lnSpc>
                <a:spcPct val="90000"/>
              </a:lnSpc>
            </a:pPr>
            <a:r>
              <a:rPr sz="1400" kern="0" spc="1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全要素</a:t>
            </a:r>
            <a:endParaRPr lang="en-US" altLang="en-US" sz="1400" dirty="0"/>
          </a:p>
        </p:txBody>
      </p:sp>
      <p:sp>
        <p:nvSpPr>
          <p:cNvPr id="914" name="textbox 914"/>
          <p:cNvSpPr/>
          <p:nvPr/>
        </p:nvSpPr>
        <p:spPr>
          <a:xfrm>
            <a:off x="8110470" y="6047996"/>
            <a:ext cx="530859" cy="16256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10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精准服务</a:t>
            </a:r>
            <a:endParaRPr lang="en-US" altLang="en-US" sz="900" dirty="0"/>
          </a:p>
        </p:txBody>
      </p:sp>
      <p:sp>
        <p:nvSpPr>
          <p:cNvPr id="916" name="textbox 916"/>
          <p:cNvSpPr/>
          <p:nvPr/>
        </p:nvSpPr>
        <p:spPr>
          <a:xfrm>
            <a:off x="7342497" y="5142913"/>
            <a:ext cx="529590" cy="16192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9000"/>
              </a:lnSpc>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协同研发</a:t>
            </a:r>
            <a:endParaRPr lang="en-US" altLang="en-US" sz="900" dirty="0"/>
          </a:p>
        </p:txBody>
      </p:sp>
      <p:sp>
        <p:nvSpPr>
          <p:cNvPr id="918" name="textbox 918"/>
          <p:cNvSpPr/>
          <p:nvPr/>
        </p:nvSpPr>
        <p:spPr>
          <a:xfrm>
            <a:off x="3577944" y="5295435"/>
            <a:ext cx="164464" cy="464819"/>
          </a:xfrm>
          <a:prstGeom prst="rect">
            <a:avLst/>
          </a:prstGeom>
        </p:spPr>
        <p:txBody>
          <a:bodyPr vert="eaVert" wrap="square" lIns="0" tIns="0" rIns="0" bIns="0"/>
          <a:lstStyle/>
          <a:p>
            <a:pPr algn="l" rtl="0" eaLnBrk="0">
              <a:lnSpc>
                <a:spcPct val="85000"/>
              </a:lnSpc>
            </a:pPr>
            <a:endParaRPr lang="en-US" altLang="en-US" sz="100" dirty="0"/>
          </a:p>
          <a:p>
            <a:pPr marL="12700" algn="l" rtl="0" eaLnBrk="0">
              <a:lnSpc>
                <a:spcPct val="99000"/>
              </a:lnSpc>
            </a:pPr>
            <a:r>
              <a:rPr sz="9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附</a:t>
            </a:r>
            <a:r>
              <a:rPr sz="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加</a:t>
            </a:r>
            <a:r>
              <a:rPr sz="9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值</a:t>
            </a:r>
            <a:endParaRPr lang="en-US" altLang="en-US" sz="9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0" name="picture 920"/>
          <p:cNvPicPr>
            <a:picLocks noChangeAspect="1"/>
          </p:cNvPicPr>
          <p:nvPr/>
        </p:nvPicPr>
        <p:blipFill>
          <a:blip r:embed="rId1"/>
          <a:stretch>
            <a:fillRect/>
          </a:stretch>
        </p:blipFill>
        <p:spPr>
          <a:xfrm rot="21600000">
            <a:off x="0" y="0"/>
            <a:ext cx="12192000" cy="6857998"/>
          </a:xfrm>
          <a:prstGeom prst="rect">
            <a:avLst/>
          </a:prstGeom>
        </p:spPr>
      </p:pic>
      <p:sp>
        <p:nvSpPr>
          <p:cNvPr id="922" name="textbox 922"/>
          <p:cNvSpPr/>
          <p:nvPr/>
        </p:nvSpPr>
        <p:spPr>
          <a:xfrm>
            <a:off x="693369" y="489254"/>
            <a:ext cx="10678794" cy="1067435"/>
          </a:xfrm>
          <a:prstGeom prst="rect">
            <a:avLst/>
          </a:prstGeom>
        </p:spPr>
        <p:txBody>
          <a:bodyPr vert="horz" wrap="square" lIns="0" tIns="0" rIns="0" bIns="0"/>
          <a:lstStyle/>
          <a:p>
            <a:pPr algn="l" rtl="0" eaLnBrk="0">
              <a:lnSpc>
                <a:spcPct val="83000"/>
              </a:lnSpc>
            </a:pPr>
            <a:endParaRPr lang="en-US" altLang="en-US" sz="100" dirty="0"/>
          </a:p>
          <a:p>
            <a:pPr marL="381635" algn="l" rtl="0" eaLnBrk="0">
              <a:lnSpc>
                <a:spcPts val="2990"/>
              </a:lnSpc>
            </a:pPr>
            <a:r>
              <a:rPr sz="2300" b="1" kern="0" spc="-6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300" kern="0" spc="-60" dirty="0">
                <a:solidFill>
                  <a:srgbClr val="FFC000">
                    <a:alpha val="100000"/>
                  </a:srgbClr>
                </a:solidFill>
                <a:latin typeface="Arial" panose="020B0704020202020204"/>
                <a:ea typeface="Arial" panose="020B0704020202020204"/>
                <a:cs typeface="Arial" panose="020B0704020202020204"/>
              </a:rPr>
              <a:t>--</a:t>
            </a:r>
            <a:r>
              <a:rPr sz="2300" b="1" kern="0" spc="-6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数据</a:t>
            </a:r>
            <a:r>
              <a:rPr sz="1500" kern="0" spc="-60" baseline="27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平</a:t>
            </a:r>
            <a:r>
              <a:rPr sz="900" kern="0" spc="-6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           </a:t>
            </a:r>
            <a:r>
              <a:rPr sz="1500" kern="0" spc="-60" baseline="27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组</a:t>
            </a:r>
            <a:r>
              <a:rPr sz="1000" kern="0" spc="-6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件</a:t>
            </a:r>
            <a:r>
              <a:rPr sz="2300" b="1" kern="0" spc="-6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集</a:t>
            </a:r>
            <a:r>
              <a:rPr sz="1500" kern="0" spc="-60" baseline="27000" dirty="0">
                <a:solidFill>
                  <a:srgbClr val="1F4E79">
                    <a:alpha val="100000"/>
                  </a:srgbClr>
                </a:solidFill>
                <a:latin typeface="Arial" panose="020B0704020202020204"/>
                <a:ea typeface="Arial" panose="020B0704020202020204"/>
                <a:cs typeface="Arial" panose="020B0704020202020204"/>
              </a:rPr>
              <a:t>--</a:t>
            </a:r>
            <a:r>
              <a:rPr sz="1500" kern="0" spc="-60" baseline="27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数</a:t>
            </a:r>
            <a:r>
              <a:rPr sz="900" kern="0" spc="-6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           </a:t>
            </a:r>
            <a:r>
              <a:rPr sz="1500" kern="0" spc="-60" baseline="27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采</a:t>
            </a:r>
            <a:r>
              <a:rPr sz="1500" kern="0" spc="-60" baseline="10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集</a:t>
            </a:r>
            <a:r>
              <a:rPr sz="2300" b="1" kern="0" spc="-6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务</a:t>
            </a:r>
            <a:r>
              <a:rPr sz="1500" kern="0" spc="-60" baseline="10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组件</a:t>
            </a:r>
            <a:r>
              <a:rPr sz="2300" b="1" kern="0" spc="-185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a:t>
            </a:r>
            <a:r>
              <a:rPr sz="1500" kern="0" spc="280" baseline="27000" dirty="0">
                <a:solidFill>
                  <a:srgbClr val="1F4E79">
                    <a:alpha val="100000"/>
                  </a:srgbClr>
                </a:solidFill>
                <a:latin typeface="Microsoft YaHei" panose="020B0503020204020204" charset="-122"/>
                <a:ea typeface="Microsoft YaHei" panose="020B0503020204020204" charset="-122"/>
                <a:cs typeface="Microsoft YaHei" panose="020B0503020204020204" charset="-122"/>
              </a:rPr>
              <a:t>服务</a:t>
            </a:r>
            <a:r>
              <a:rPr sz="2300" b="1" kern="0" spc="28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机器宝</a:t>
            </a:r>
            <a:endParaRPr lang="en-US" altLang="en-US" sz="2300" dirty="0"/>
          </a:p>
          <a:p>
            <a:pPr algn="l" rtl="0" eaLnBrk="0">
              <a:lnSpc>
                <a:spcPct val="119000"/>
              </a:lnSpc>
            </a:pPr>
            <a:endParaRPr lang="en-US" altLang="en-US" sz="1000" dirty="0"/>
          </a:p>
          <a:p>
            <a:pPr algn="r" rtl="0" eaLnBrk="0">
              <a:lnSpc>
                <a:spcPct val="91000"/>
              </a:lnSpc>
              <a:spcBef>
                <a:spcPts val="370"/>
              </a:spcBef>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采集标准—以设备类型为单位</a:t>
            </a:r>
            <a:r>
              <a:rPr sz="1200" b="1" kern="0" spc="-2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，为制丝设备、卷烟设备、包装设备、装封箱机、成型设备、发</a:t>
            </a: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射设备、辅连设备、外挂设备根据类型形成一对一采集软件产品，</a:t>
            </a:r>
            <a:endParaRPr lang="en-US" altLang="en-US" sz="1200" dirty="0"/>
          </a:p>
          <a:p>
            <a:pPr algn="l" rtl="0" eaLnBrk="0">
              <a:lnSpc>
                <a:spcPct val="109000"/>
              </a:lnSpc>
            </a:pPr>
            <a:endParaRPr lang="en-US" altLang="en-US" sz="600" dirty="0"/>
          </a:p>
          <a:p>
            <a:pPr marL="20320" algn="l" rtl="0" eaLnBrk="0">
              <a:lnSpc>
                <a:spcPct val="91000"/>
              </a:lnSpc>
              <a:spcBef>
                <a:spcPts val="5"/>
              </a:spcBef>
            </a:pPr>
            <a:r>
              <a:rPr sz="12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同类型设备采集软件接口统一、数量统一、名称</a:t>
            </a: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统一、编码统一。</a:t>
            </a:r>
            <a:endParaRPr lang="en-US" altLang="en-US" sz="1200" dirty="0"/>
          </a:p>
        </p:txBody>
      </p:sp>
      <p:pic>
        <p:nvPicPr>
          <p:cNvPr id="924" name="picture 924"/>
          <p:cNvPicPr>
            <a:picLocks noChangeAspect="1"/>
          </p:cNvPicPr>
          <p:nvPr/>
        </p:nvPicPr>
        <p:blipFill>
          <a:blip r:embed="rId2"/>
          <a:stretch>
            <a:fillRect/>
          </a:stretch>
        </p:blipFill>
        <p:spPr>
          <a:xfrm rot="21600000">
            <a:off x="4624488" y="517933"/>
            <a:ext cx="350120" cy="333786"/>
          </a:xfrm>
          <a:prstGeom prst="rect">
            <a:avLst/>
          </a:prstGeom>
        </p:spPr>
      </p:pic>
      <p:pic>
        <p:nvPicPr>
          <p:cNvPr id="926" name="picture 926"/>
          <p:cNvPicPr>
            <a:picLocks noChangeAspect="1"/>
          </p:cNvPicPr>
          <p:nvPr/>
        </p:nvPicPr>
        <p:blipFill>
          <a:blip r:embed="rId3"/>
          <a:stretch>
            <a:fillRect/>
          </a:stretch>
        </p:blipFill>
        <p:spPr>
          <a:xfrm rot="21600000">
            <a:off x="3647633" y="512962"/>
            <a:ext cx="351896" cy="335206"/>
          </a:xfrm>
          <a:prstGeom prst="rect">
            <a:avLst/>
          </a:prstGeom>
        </p:spPr>
      </p:pic>
      <p:sp>
        <p:nvSpPr>
          <p:cNvPr id="928" name="textbox 928"/>
          <p:cNvSpPr/>
          <p:nvPr/>
        </p:nvSpPr>
        <p:spPr>
          <a:xfrm>
            <a:off x="5693586" y="5207444"/>
            <a:ext cx="2169795" cy="1207135"/>
          </a:xfrm>
          <a:prstGeom prst="rect">
            <a:avLst/>
          </a:prstGeom>
        </p:spPr>
        <p:txBody>
          <a:bodyPr vert="horz" wrap="square" lIns="0" tIns="0" rIns="0" bIns="0"/>
          <a:lstStyle/>
          <a:p>
            <a:pPr algn="l" rtl="0" eaLnBrk="0">
              <a:lnSpc>
                <a:spcPct val="85000"/>
              </a:lnSpc>
            </a:pPr>
            <a:endParaRPr lang="en-US" altLang="en-US" sz="100" dirty="0"/>
          </a:p>
          <a:p>
            <a:pPr marL="985520" algn="l" rtl="0" eaLnBrk="0">
              <a:lnSpc>
                <a:spcPct val="91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温度1</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湿度1</a:t>
            </a:r>
            <a:endParaRPr lang="en-US" altLang="en-US" sz="900" dirty="0"/>
          </a:p>
          <a:p>
            <a:pPr marL="13335" algn="l" rtl="0" eaLnBrk="0">
              <a:lnSpc>
                <a:spcPct val="91000"/>
              </a:lnSpc>
              <a:spcBef>
                <a:spcPts val="45"/>
              </a:spcBef>
            </a:pPr>
            <a:r>
              <a:rPr sz="1200" kern="0" spc="6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环</a:t>
            </a:r>
            <a:endParaRPr lang="en-US" altLang="en-US" sz="1200" dirty="0"/>
          </a:p>
          <a:p>
            <a:pPr marL="1104265" algn="l" rtl="0" eaLnBrk="0">
              <a:lnSpc>
                <a:spcPts val="570"/>
              </a:lnSpc>
              <a:spcBef>
                <a:spcPts val="290"/>
              </a:spcBef>
            </a:pPr>
            <a:r>
              <a:rPr sz="400" kern="0" spc="250" dirty="0">
                <a:solidFill>
                  <a:srgbClr val="558ED5">
                    <a:alpha val="100000"/>
                  </a:srgbClr>
                </a:solidFill>
                <a:latin typeface="Microsoft YaHei" panose="020B0503020204020204" charset="-122"/>
                <a:ea typeface="Microsoft YaHei" panose="020B0503020204020204" charset="-122"/>
                <a:cs typeface="Microsoft YaHei" panose="020B0503020204020204" charset="-122"/>
              </a:rPr>
              <a:t>+</a:t>
            </a:r>
            <a:r>
              <a:rPr sz="400" kern="0" spc="0" dirty="0">
                <a:solidFill>
                  <a:srgbClr val="558ED5">
                    <a:alpha val="100000"/>
                  </a:srgbClr>
                </a:solidFill>
                <a:latin typeface="Microsoft YaHei" panose="020B0503020204020204" charset="-122"/>
                <a:ea typeface="Microsoft YaHei" panose="020B0503020204020204" charset="-122"/>
                <a:cs typeface="Microsoft YaHei" panose="020B0503020204020204" charset="-122"/>
              </a:rPr>
              <a:t>                                               </a:t>
            </a:r>
            <a:r>
              <a:rPr sz="400" kern="0" spc="250" dirty="0">
                <a:solidFill>
                  <a:srgbClr val="558ED5">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400" dirty="0"/>
          </a:p>
          <a:p>
            <a:pPr algn="l" rtl="0" eaLnBrk="0">
              <a:lnSpc>
                <a:spcPct val="102000"/>
              </a:lnSpc>
            </a:pPr>
            <a:endParaRPr lang="en-US" altLang="en-US" sz="1000" dirty="0"/>
          </a:p>
          <a:p>
            <a:pPr algn="l" rtl="0" eaLnBrk="0">
              <a:lnSpc>
                <a:spcPct val="102000"/>
              </a:lnSpc>
            </a:pPr>
            <a:endParaRPr lang="en-US" altLang="en-US" sz="1000" dirty="0"/>
          </a:p>
          <a:p>
            <a:pPr algn="r" rtl="0" eaLnBrk="0">
              <a:lnSpc>
                <a:spcPct val="87000"/>
              </a:lnSpc>
              <a:spcBef>
                <a:spcPts val="275"/>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检测指标</a:t>
            </a:r>
            <a:r>
              <a:rPr sz="9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传／频率</a:t>
            </a:r>
            <a:endParaRPr lang="en-US" altLang="en-US" sz="900" dirty="0"/>
          </a:p>
          <a:p>
            <a:pPr marL="12700" algn="l" rtl="0" eaLnBrk="0">
              <a:lnSpc>
                <a:spcPct val="96000"/>
              </a:lnSpc>
              <a:spcBef>
                <a:spcPts val="5"/>
              </a:spcBef>
            </a:pPr>
            <a:r>
              <a:rPr sz="1200" kern="0" spc="7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测</a:t>
            </a:r>
            <a:endParaRPr lang="en-US" altLang="en-US" sz="1200" dirty="0"/>
          </a:p>
          <a:p>
            <a:pPr marL="902970" algn="l" rtl="0" eaLnBrk="0">
              <a:lnSpc>
                <a:spcPct val="91000"/>
              </a:lnSpc>
              <a:spcBef>
                <a:spcPts val="70"/>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采集频率</a:t>
            </a:r>
            <a:r>
              <a:rPr sz="9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558ED5">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900" dirty="0"/>
          </a:p>
        </p:txBody>
      </p:sp>
      <p:sp>
        <p:nvSpPr>
          <p:cNvPr id="930" name="textbox 930"/>
          <p:cNvSpPr/>
          <p:nvPr/>
        </p:nvSpPr>
        <p:spPr>
          <a:xfrm>
            <a:off x="1313687" y="4233123"/>
            <a:ext cx="2694304" cy="501650"/>
          </a:xfrm>
          <a:prstGeom prst="rect">
            <a:avLst/>
          </a:prstGeom>
        </p:spPr>
        <p:txBody>
          <a:bodyPr vert="horz" wrap="square" lIns="0" tIns="0" rIns="0" bIns="0"/>
          <a:lstStyle/>
          <a:p>
            <a:pPr algn="l" rtl="0" eaLnBrk="0">
              <a:lnSpc>
                <a:spcPct val="80000"/>
              </a:lnSpc>
            </a:pPr>
            <a:endParaRPr lang="en-US" altLang="en-US" sz="100" dirty="0"/>
          </a:p>
          <a:p>
            <a:pPr algn="r" rtl="0" eaLnBrk="0">
              <a:lnSpc>
                <a:spcPct val="91000"/>
              </a:lnSpc>
            </a:pPr>
            <a:r>
              <a:rPr sz="1700"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数据点1</a:t>
            </a:r>
            <a:endParaRPr lang="en-US" altLang="en-US" sz="1700" dirty="0"/>
          </a:p>
          <a:p>
            <a:pPr marL="12700" algn="l" rtl="0" eaLnBrk="0">
              <a:lnSpc>
                <a:spcPct val="91000"/>
              </a:lnSpc>
              <a:spcBef>
                <a:spcPts val="255"/>
              </a:spcBef>
            </a:pPr>
            <a:r>
              <a:rPr sz="1500" kern="0" spc="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传感器编码</a:t>
            </a:r>
            <a:endParaRPr lang="en-US" altLang="en-US" sz="1500" dirty="0"/>
          </a:p>
        </p:txBody>
      </p:sp>
      <p:sp>
        <p:nvSpPr>
          <p:cNvPr id="932" name="textbox 932"/>
          <p:cNvSpPr/>
          <p:nvPr/>
        </p:nvSpPr>
        <p:spPr>
          <a:xfrm>
            <a:off x="6584251" y="3627335"/>
            <a:ext cx="485775" cy="1275714"/>
          </a:xfrm>
          <a:prstGeom prst="rect">
            <a:avLst/>
          </a:prstGeom>
        </p:spPr>
        <p:txBody>
          <a:bodyPr vert="horz" wrap="square" lIns="0" tIns="0" rIns="0" bIns="0"/>
          <a:lstStyle/>
          <a:p>
            <a:pPr algn="l" rtl="0" eaLnBrk="0">
              <a:lnSpc>
                <a:spcPct val="77000"/>
              </a:lnSpc>
            </a:pPr>
            <a:endParaRPr lang="en-US" altLang="en-US" sz="100" dirty="0"/>
          </a:p>
          <a:p>
            <a:pPr marL="220345" indent="-208280" algn="l" rtl="0" eaLnBrk="0">
              <a:lnSpc>
                <a:spcPct val="96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相关物料 </a:t>
            </a:r>
            <a:r>
              <a:rPr sz="9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1</a:t>
            </a:r>
            <a:endParaRPr lang="en-US" altLang="en-US" sz="900" dirty="0"/>
          </a:p>
          <a:p>
            <a:pPr marL="215900" indent="-203835" algn="l" rtl="0" eaLnBrk="0">
              <a:lnSpc>
                <a:spcPct val="95000"/>
              </a:lnSpc>
              <a:spcBef>
                <a:spcPts val="310"/>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相关物料 </a:t>
            </a:r>
            <a:r>
              <a:rPr sz="9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3</a:t>
            </a:r>
            <a:endParaRPr lang="en-US" altLang="en-US" sz="900" dirty="0"/>
          </a:p>
          <a:p>
            <a:pPr algn="l" rtl="0" eaLnBrk="0">
              <a:lnSpc>
                <a:spcPct val="146000"/>
              </a:lnSpc>
            </a:pPr>
            <a:endParaRPr lang="en-US" altLang="en-US" sz="1000" dirty="0"/>
          </a:p>
          <a:p>
            <a:pPr marL="94615" algn="l" rtl="0" eaLnBrk="0">
              <a:lnSpc>
                <a:spcPct val="91000"/>
              </a:lnSpc>
              <a:spcBef>
                <a:spcPts val="280"/>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标准1</a:t>
            </a:r>
            <a:endParaRPr lang="en-US" altLang="en-US" sz="900" dirty="0"/>
          </a:p>
          <a:p>
            <a:pPr algn="l" rtl="0" eaLnBrk="0">
              <a:lnSpc>
                <a:spcPct val="107000"/>
              </a:lnSpc>
            </a:pPr>
            <a:endParaRPr lang="en-US" altLang="en-US" sz="1100" dirty="0"/>
          </a:p>
          <a:p>
            <a:pPr marL="94615" algn="l" rtl="0" eaLnBrk="0">
              <a:lnSpc>
                <a:spcPct val="91000"/>
              </a:lnSpc>
              <a:spcBef>
                <a:spcPts val="5"/>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标准3</a:t>
            </a:r>
            <a:endParaRPr lang="en-US" altLang="en-US" sz="900" dirty="0"/>
          </a:p>
        </p:txBody>
      </p:sp>
      <p:sp>
        <p:nvSpPr>
          <p:cNvPr id="934" name="textbox 934"/>
          <p:cNvSpPr/>
          <p:nvPr/>
        </p:nvSpPr>
        <p:spPr>
          <a:xfrm>
            <a:off x="7377366" y="3627335"/>
            <a:ext cx="485775" cy="1251585"/>
          </a:xfrm>
          <a:prstGeom prst="rect">
            <a:avLst/>
          </a:prstGeom>
        </p:spPr>
        <p:txBody>
          <a:bodyPr vert="horz" wrap="square" lIns="0" tIns="0" rIns="0" bIns="0"/>
          <a:lstStyle/>
          <a:p>
            <a:pPr algn="l" rtl="0" eaLnBrk="0">
              <a:lnSpc>
                <a:spcPct val="77000"/>
              </a:lnSpc>
            </a:pPr>
            <a:endParaRPr lang="en-US" altLang="en-US" sz="100" dirty="0"/>
          </a:p>
          <a:p>
            <a:pPr marL="215265" indent="-202565" algn="l" rtl="0" eaLnBrk="0">
              <a:lnSpc>
                <a:spcPct val="96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相关物料 </a:t>
            </a:r>
            <a:r>
              <a:rPr sz="9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2</a:t>
            </a:r>
            <a:endParaRPr lang="en-US" altLang="en-US" sz="900" dirty="0"/>
          </a:p>
          <a:p>
            <a:pPr marL="213995" algn="l" rtl="0" eaLnBrk="0">
              <a:lnSpc>
                <a:spcPts val="570"/>
              </a:lnSpc>
              <a:spcBef>
                <a:spcPts val="1100"/>
              </a:spcBef>
            </a:pPr>
            <a:r>
              <a:rPr sz="400" kern="0" spc="240" dirty="0">
                <a:solidFill>
                  <a:srgbClr val="558ED5">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400" dirty="0"/>
          </a:p>
          <a:p>
            <a:pPr algn="l" rtl="0" eaLnBrk="0">
              <a:lnSpc>
                <a:spcPct val="102000"/>
              </a:lnSpc>
            </a:pPr>
            <a:endParaRPr lang="en-US" altLang="en-US" sz="1000" dirty="0"/>
          </a:p>
          <a:p>
            <a:pPr algn="l" rtl="0" eaLnBrk="0">
              <a:lnSpc>
                <a:spcPct val="102000"/>
              </a:lnSpc>
            </a:pPr>
            <a:endParaRPr lang="en-US" altLang="en-US" sz="1000" dirty="0"/>
          </a:p>
          <a:p>
            <a:pPr marL="94615" algn="l" rtl="0" eaLnBrk="0">
              <a:lnSpc>
                <a:spcPct val="91000"/>
              </a:lnSpc>
              <a:spcBef>
                <a:spcPts val="275"/>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标准2</a:t>
            </a:r>
            <a:endParaRPr lang="en-US" altLang="en-US" sz="900" dirty="0"/>
          </a:p>
          <a:p>
            <a:pPr algn="l" rtl="0" eaLnBrk="0">
              <a:lnSpc>
                <a:spcPct val="126000"/>
              </a:lnSpc>
            </a:pPr>
            <a:endParaRPr lang="en-US" altLang="en-US" sz="1000" dirty="0"/>
          </a:p>
          <a:p>
            <a:pPr algn="l" rtl="0" eaLnBrk="0">
              <a:lnSpc>
                <a:spcPct val="106000"/>
              </a:lnSpc>
            </a:pPr>
            <a:endParaRPr lang="en-US" altLang="en-US" sz="100" dirty="0"/>
          </a:p>
          <a:p>
            <a:pPr marL="213995" algn="l" rtl="0" eaLnBrk="0">
              <a:lnSpc>
                <a:spcPts val="570"/>
              </a:lnSpc>
            </a:pPr>
            <a:r>
              <a:rPr sz="400" kern="0" spc="240" dirty="0">
                <a:solidFill>
                  <a:srgbClr val="558ED5">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400" dirty="0"/>
          </a:p>
        </p:txBody>
      </p:sp>
      <p:sp>
        <p:nvSpPr>
          <p:cNvPr id="936" name="textbox 936"/>
          <p:cNvSpPr/>
          <p:nvPr/>
        </p:nvSpPr>
        <p:spPr>
          <a:xfrm>
            <a:off x="7377252" y="2867901"/>
            <a:ext cx="485775" cy="499744"/>
          </a:xfrm>
          <a:prstGeom prst="rect">
            <a:avLst/>
          </a:prstGeom>
        </p:spPr>
        <p:txBody>
          <a:bodyPr vert="horz" wrap="square" lIns="0" tIns="0" rIns="0" bIns="0"/>
          <a:lstStyle/>
          <a:p>
            <a:pPr algn="l" rtl="0" eaLnBrk="0">
              <a:lnSpc>
                <a:spcPct val="75000"/>
              </a:lnSpc>
            </a:pPr>
            <a:endParaRPr lang="en-US" altLang="en-US" sz="100" dirty="0"/>
          </a:p>
          <a:p>
            <a:pPr marL="185420" indent="-173355" algn="l" rtl="0" eaLnBrk="0">
              <a:lnSpc>
                <a:spcPct val="98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传感器位 </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置</a:t>
            </a:r>
            <a:endParaRPr lang="en-US" altLang="en-US" sz="900" dirty="0"/>
          </a:p>
          <a:p>
            <a:pPr algn="l" rtl="0" eaLnBrk="0">
              <a:lnSpc>
                <a:spcPct val="110000"/>
              </a:lnSpc>
            </a:pPr>
            <a:endParaRPr lang="en-US" altLang="en-US" sz="800" dirty="0"/>
          </a:p>
          <a:p>
            <a:pPr marL="213995" algn="l" rtl="0" eaLnBrk="0">
              <a:lnSpc>
                <a:spcPts val="570"/>
              </a:lnSpc>
            </a:pPr>
            <a:r>
              <a:rPr sz="400" kern="0" spc="2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400" dirty="0"/>
          </a:p>
        </p:txBody>
      </p:sp>
      <p:sp>
        <p:nvSpPr>
          <p:cNvPr id="938" name="textbox 938"/>
          <p:cNvSpPr/>
          <p:nvPr/>
        </p:nvSpPr>
        <p:spPr>
          <a:xfrm>
            <a:off x="6584937" y="2935566"/>
            <a:ext cx="485140" cy="455930"/>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1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设备位置</a:t>
            </a:r>
            <a:endParaRPr lang="en-US" altLang="en-US" sz="900" dirty="0"/>
          </a:p>
          <a:p>
            <a:pPr algn="l" rtl="0" eaLnBrk="0">
              <a:lnSpc>
                <a:spcPct val="107000"/>
              </a:lnSpc>
            </a:pPr>
            <a:endParaRPr lang="en-US" altLang="en-US" sz="1100" dirty="0"/>
          </a:p>
          <a:p>
            <a:pPr marL="12700" algn="l" rtl="0" eaLnBrk="0">
              <a:lnSpc>
                <a:spcPct val="91000"/>
              </a:lnSpc>
              <a:spcBef>
                <a:spcPts val="5"/>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设备类型</a:t>
            </a:r>
            <a:endParaRPr lang="en-US" altLang="en-US" sz="900" dirty="0"/>
          </a:p>
        </p:txBody>
      </p:sp>
      <p:sp>
        <p:nvSpPr>
          <p:cNvPr id="940" name="textbox 940"/>
          <p:cNvSpPr/>
          <p:nvPr/>
        </p:nvSpPr>
        <p:spPr>
          <a:xfrm>
            <a:off x="5677370" y="3816903"/>
            <a:ext cx="205104" cy="923289"/>
          </a:xfrm>
          <a:prstGeom prst="rect">
            <a:avLst/>
          </a:prstGeom>
        </p:spPr>
        <p:txBody>
          <a:bodyPr vert="eaVert" wrap="square" lIns="0" tIns="0" rIns="0" bIns="0"/>
          <a:lstStyle/>
          <a:p>
            <a:pPr algn="l" rtl="0" eaLnBrk="0">
              <a:lnSpc>
                <a:spcPct val="87000"/>
              </a:lnSpc>
            </a:pPr>
            <a:endParaRPr lang="en-US" altLang="en-US" sz="100" dirty="0"/>
          </a:p>
          <a:p>
            <a:pPr marL="12700" algn="l" rtl="0" eaLnBrk="0">
              <a:lnSpc>
                <a:spcPct val="96000"/>
              </a:lnSpc>
            </a:pPr>
            <a:r>
              <a:rPr sz="1200" kern="0" spc="5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料</a:t>
            </a:r>
            <a:r>
              <a:rPr sz="1200"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            </a:t>
            </a:r>
            <a:r>
              <a:rPr sz="1200" kern="0" spc="5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法</a:t>
            </a:r>
            <a:endParaRPr lang="en-US" altLang="en-US" sz="1200" dirty="0"/>
          </a:p>
        </p:txBody>
      </p:sp>
      <p:sp>
        <p:nvSpPr>
          <p:cNvPr id="942" name="textbox 942"/>
          <p:cNvSpPr/>
          <p:nvPr/>
        </p:nvSpPr>
        <p:spPr>
          <a:xfrm>
            <a:off x="6666204" y="2171344"/>
            <a:ext cx="323215" cy="455294"/>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91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标准1</a:t>
            </a:r>
            <a:endParaRPr lang="en-US" altLang="en-US" sz="900" dirty="0"/>
          </a:p>
          <a:p>
            <a:pPr algn="l" rtl="0" eaLnBrk="0">
              <a:lnSpc>
                <a:spcPct val="107000"/>
              </a:lnSpc>
            </a:pPr>
            <a:endParaRPr lang="en-US" altLang="en-US" sz="1100" dirty="0"/>
          </a:p>
          <a:p>
            <a:pPr marL="12700" algn="l" rtl="0" eaLnBrk="0">
              <a:lnSpc>
                <a:spcPct val="91000"/>
              </a:lnSpc>
              <a:spcBef>
                <a:spcPts val="5"/>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标准3</a:t>
            </a:r>
            <a:endParaRPr lang="en-US" altLang="en-US" sz="900" dirty="0"/>
          </a:p>
        </p:txBody>
      </p:sp>
      <p:sp>
        <p:nvSpPr>
          <p:cNvPr id="944" name="textbox 944"/>
          <p:cNvSpPr/>
          <p:nvPr/>
        </p:nvSpPr>
        <p:spPr>
          <a:xfrm>
            <a:off x="7459319" y="2171344"/>
            <a:ext cx="323215" cy="431800"/>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91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标准2</a:t>
            </a:r>
            <a:endParaRPr lang="en-US" altLang="en-US" sz="900" dirty="0"/>
          </a:p>
          <a:p>
            <a:pPr algn="l" rtl="0" eaLnBrk="0">
              <a:lnSpc>
                <a:spcPct val="127000"/>
              </a:lnSpc>
            </a:pPr>
            <a:endParaRPr lang="en-US" altLang="en-US" sz="1000" dirty="0"/>
          </a:p>
          <a:p>
            <a:pPr algn="l" rtl="0" eaLnBrk="0">
              <a:lnSpc>
                <a:spcPct val="103000"/>
              </a:lnSpc>
            </a:pPr>
            <a:endParaRPr lang="en-US" altLang="en-US" sz="100" dirty="0"/>
          </a:p>
          <a:p>
            <a:pPr marL="132080" algn="l" rtl="0" eaLnBrk="0">
              <a:lnSpc>
                <a:spcPts val="570"/>
              </a:lnSpc>
            </a:pPr>
            <a:r>
              <a:rPr sz="400" kern="0" spc="240" dirty="0">
                <a:solidFill>
                  <a:srgbClr val="558ED5">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400" dirty="0"/>
          </a:p>
        </p:txBody>
      </p:sp>
      <p:sp>
        <p:nvSpPr>
          <p:cNvPr id="946" name="textbox 946"/>
          <p:cNvSpPr/>
          <p:nvPr/>
        </p:nvSpPr>
        <p:spPr>
          <a:xfrm>
            <a:off x="5694410" y="3054317"/>
            <a:ext cx="188595" cy="202564"/>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7000"/>
              </a:lnSpc>
            </a:pPr>
            <a:r>
              <a:rPr sz="1200" kern="0" spc="7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机</a:t>
            </a:r>
            <a:endParaRPr lang="en-US" altLang="en-US" sz="1200" dirty="0"/>
          </a:p>
        </p:txBody>
      </p:sp>
      <p:sp>
        <p:nvSpPr>
          <p:cNvPr id="948" name="textbox 948"/>
          <p:cNvSpPr/>
          <p:nvPr/>
        </p:nvSpPr>
        <p:spPr>
          <a:xfrm>
            <a:off x="5694900" y="2294625"/>
            <a:ext cx="187960" cy="200025"/>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95000"/>
              </a:lnSpc>
            </a:pPr>
            <a:r>
              <a:rPr sz="1200" kern="0" spc="6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人</a:t>
            </a:r>
            <a:endParaRPr lang="en-US" altLang="en-US" sz="1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0" name="picture 950"/>
          <p:cNvPicPr>
            <a:picLocks noChangeAspect="1"/>
          </p:cNvPicPr>
          <p:nvPr/>
        </p:nvPicPr>
        <p:blipFill>
          <a:blip r:embed="rId1"/>
          <a:stretch>
            <a:fillRect/>
          </a:stretch>
        </p:blipFill>
        <p:spPr>
          <a:xfrm rot="21600000">
            <a:off x="0" y="0"/>
            <a:ext cx="12192000" cy="6857998"/>
          </a:xfrm>
          <a:prstGeom prst="rect">
            <a:avLst/>
          </a:prstGeom>
        </p:spPr>
      </p:pic>
      <p:sp>
        <p:nvSpPr>
          <p:cNvPr id="952" name="textbox 952"/>
          <p:cNvSpPr/>
          <p:nvPr/>
        </p:nvSpPr>
        <p:spPr>
          <a:xfrm>
            <a:off x="1062427" y="488899"/>
            <a:ext cx="5879465" cy="2514600"/>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94000"/>
              </a:lnSpc>
            </a:pPr>
            <a:r>
              <a:rPr sz="2700" b="1" kern="0" spc="1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10" dirty="0">
                <a:solidFill>
                  <a:srgbClr val="FFC000">
                    <a:alpha val="100000"/>
                  </a:srgbClr>
                </a:solidFill>
                <a:latin typeface="Arial" panose="020B0704020202020204"/>
                <a:ea typeface="Arial" panose="020B0704020202020204"/>
                <a:cs typeface="Arial" panose="020B0704020202020204"/>
              </a:rPr>
              <a:t>--</a:t>
            </a:r>
            <a:r>
              <a:rPr sz="2700" b="1" kern="0" spc="1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数据采</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集服务组件</a:t>
            </a:r>
            <a:endParaRPr lang="en-US" altLang="en-US" sz="2700" dirty="0"/>
          </a:p>
          <a:p>
            <a:pPr marL="5685155" algn="l" rtl="0" eaLnBrk="0">
              <a:lnSpc>
                <a:spcPct val="94000"/>
              </a:lnSpc>
              <a:spcBef>
                <a:spcPts val="110"/>
              </a:spcBef>
            </a:pPr>
            <a:r>
              <a:rPr sz="800" kern="0" spc="-2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数</a:t>
            </a:r>
            <a:r>
              <a:rPr sz="800" kern="0" spc="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    </a:t>
            </a:r>
            <a:r>
              <a:rPr sz="800" kern="0" spc="-2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据</a:t>
            </a:r>
            <a:r>
              <a:rPr sz="800" kern="0" spc="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    </a:t>
            </a:r>
            <a:r>
              <a:rPr sz="800" kern="0" spc="-1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采    </a:t>
            </a:r>
            <a:r>
              <a:rPr sz="800" kern="0" spc="-2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集</a:t>
            </a:r>
            <a:r>
              <a:rPr sz="800" kern="0" spc="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    </a:t>
            </a:r>
            <a:r>
              <a:rPr sz="800" kern="0" spc="-2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服</a:t>
            </a:r>
            <a:r>
              <a:rPr sz="800" kern="0" spc="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    </a:t>
            </a:r>
            <a:r>
              <a:rPr sz="800" kern="0" spc="-1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务</a:t>
            </a:r>
            <a:endParaRPr lang="en-US" altLang="en-US" sz="800" dirty="0"/>
          </a:p>
          <a:p>
            <a:pPr marL="5686425" indent="6985" algn="l" rtl="0" eaLnBrk="0">
              <a:lnSpc>
                <a:spcPct val="106000"/>
              </a:lnSpc>
              <a:spcBef>
                <a:spcPts val="760"/>
              </a:spcBef>
            </a:pPr>
            <a:r>
              <a:rPr sz="700" b="1" kern="0" spc="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IT     </a:t>
            </a:r>
            <a:r>
              <a:rPr sz="800" b="1" kern="0" spc="-2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网</a:t>
            </a:r>
            <a:r>
              <a:rPr sz="800" b="1" kern="0" spc="-1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    </a:t>
            </a:r>
            <a:r>
              <a:rPr sz="800" b="1" kern="0" spc="-2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络</a:t>
            </a:r>
            <a:r>
              <a:rPr sz="800" b="1" kern="0" spc="-1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    </a:t>
            </a:r>
            <a:r>
              <a:rPr sz="800" b="1" kern="0" spc="5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物</a:t>
            </a:r>
            <a:r>
              <a:rPr sz="800" b="1" kern="0" spc="-1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    </a:t>
            </a:r>
            <a:r>
              <a:rPr sz="800" b="1" kern="0" spc="5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联</a:t>
            </a:r>
            <a:r>
              <a:rPr sz="800" b="1" kern="0" spc="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    </a:t>
            </a:r>
            <a:r>
              <a:rPr sz="800" b="1" kern="0" spc="5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网</a:t>
            </a:r>
            <a:endParaRPr lang="en-US" altLang="en-US" sz="800" dirty="0"/>
          </a:p>
          <a:p>
            <a:pPr algn="l" rtl="0" eaLnBrk="0">
              <a:lnSpc>
                <a:spcPct val="187000"/>
              </a:lnSpc>
            </a:pPr>
            <a:endParaRPr lang="en-US" altLang="en-US" sz="1000" dirty="0"/>
          </a:p>
          <a:p>
            <a:pPr algn="l" rtl="0" eaLnBrk="0">
              <a:lnSpc>
                <a:spcPct val="104000"/>
              </a:lnSpc>
            </a:pPr>
            <a:endParaRPr lang="en-US" altLang="en-US" sz="200" dirty="0"/>
          </a:p>
          <a:p>
            <a:pPr marL="5667375" indent="-1270" algn="l" rtl="0" eaLnBrk="0">
              <a:lnSpc>
                <a:spcPct val="94000"/>
              </a:lnSpc>
            </a:pPr>
            <a:r>
              <a:rPr sz="800" b="1" kern="0" spc="-2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OT</a:t>
            </a:r>
            <a:r>
              <a:rPr sz="800" b="1" kern="0" spc="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   </a:t>
            </a:r>
            <a:r>
              <a:rPr sz="800" b="1" kern="0" spc="-3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网络</a:t>
            </a:r>
            <a:endParaRPr lang="en-US" altLang="en-US" sz="800" dirty="0"/>
          </a:p>
        </p:txBody>
      </p:sp>
      <p:sp>
        <p:nvSpPr>
          <p:cNvPr id="954" name="textbox 954"/>
          <p:cNvSpPr/>
          <p:nvPr/>
        </p:nvSpPr>
        <p:spPr>
          <a:xfrm>
            <a:off x="8539326" y="1752096"/>
            <a:ext cx="2510154" cy="106680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86000"/>
              </a:lnSpc>
            </a:pPr>
            <a:r>
              <a:rPr sz="8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MQTT             TCP/IP               OPC   </a:t>
            </a: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WEBServi</a:t>
            </a:r>
            <a:endParaRPr lang="en-US" altLang="en-US" sz="800" dirty="0"/>
          </a:p>
          <a:p>
            <a:pPr marL="1402715" algn="l" rtl="0" eaLnBrk="0">
              <a:lnSpc>
                <a:spcPct val="83000"/>
              </a:lnSpc>
              <a:spcBef>
                <a:spcPts val="165"/>
              </a:spcBef>
            </a:pPr>
            <a:r>
              <a:rPr sz="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DA/UA</a:t>
            </a:r>
            <a:r>
              <a:rPr sz="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ce</a:t>
            </a:r>
            <a:endParaRPr lang="en-US" altLang="en-US" sz="800" dirty="0"/>
          </a:p>
          <a:p>
            <a:pPr marL="389890" algn="l" rtl="0" eaLnBrk="0">
              <a:lnSpc>
                <a:spcPct val="86000"/>
              </a:lnSpc>
              <a:spcBef>
                <a:spcPts val="315"/>
              </a:spcBef>
            </a:pPr>
            <a:r>
              <a:rPr sz="8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SQLite      </a:t>
            </a: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MySQL</a:t>
            </a:r>
            <a:endParaRPr lang="en-US" altLang="en-US" sz="800" dirty="0"/>
          </a:p>
          <a:p>
            <a:pPr marL="41275" algn="l" rtl="0" eaLnBrk="0">
              <a:lnSpc>
                <a:spcPct val="86000"/>
              </a:lnSpc>
              <a:spcBef>
                <a:spcPts val="1205"/>
              </a:spcBef>
            </a:pP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          </a:t>
            </a:r>
            <a:r>
              <a:rPr sz="8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数据分类         数据编码         数据标准</a:t>
            </a:r>
            <a:endParaRPr lang="en-US" altLang="en-US" sz="800" dirty="0"/>
          </a:p>
          <a:p>
            <a:pPr marL="142240" algn="l" rtl="0" eaLnBrk="0">
              <a:lnSpc>
                <a:spcPts val="1065"/>
              </a:lnSpc>
            </a:pPr>
            <a:r>
              <a:rPr sz="800"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800" dirty="0"/>
          </a:p>
          <a:p>
            <a:pPr marL="33020" algn="l" rtl="0" eaLnBrk="0">
              <a:lnSpc>
                <a:spcPct val="85000"/>
              </a:lnSpc>
              <a:spcBef>
                <a:spcPts val="270"/>
              </a:spcBef>
            </a:pPr>
            <a:r>
              <a:rPr sz="1200" kern="0" spc="0" baseline="-4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OPCSe</a:t>
            </a:r>
            <a:r>
              <a:rPr sz="7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8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TCP/IP            </a:t>
            </a: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ETL</a:t>
            </a:r>
            <a:r>
              <a:rPr sz="8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Http</a:t>
            </a:r>
            <a:r>
              <a:rPr sz="800"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800" dirty="0"/>
          </a:p>
          <a:p>
            <a:pPr algn="l" rtl="0" eaLnBrk="0">
              <a:lnSpc>
                <a:spcPct val="126000"/>
              </a:lnSpc>
            </a:pPr>
            <a:endParaRPr lang="en-US" altLang="en-US" sz="300" dirty="0"/>
          </a:p>
          <a:p>
            <a:pPr marL="104140" algn="l" rtl="0" eaLnBrk="0">
              <a:lnSpc>
                <a:spcPct val="66000"/>
              </a:lnSpc>
              <a:spcBef>
                <a:spcPts val="5"/>
              </a:spcBef>
            </a:pPr>
            <a:r>
              <a:rPr sz="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rver</a:t>
            </a:r>
            <a:endParaRPr lang="en-US" altLang="en-US" sz="800" dirty="0"/>
          </a:p>
        </p:txBody>
      </p:sp>
      <p:graphicFrame>
        <p:nvGraphicFramePr>
          <p:cNvPr id="956" name="table 956"/>
          <p:cNvGraphicFramePr>
            <a:graphicFrameLocks noGrp="1"/>
          </p:cNvGraphicFramePr>
          <p:nvPr/>
        </p:nvGraphicFramePr>
        <p:xfrm>
          <a:off x="7835746" y="1216470"/>
          <a:ext cx="2873375" cy="332740"/>
        </p:xfrm>
        <a:graphic>
          <a:graphicData uri="http://schemas.openxmlformats.org/drawingml/2006/table">
            <a:tbl>
              <a:tblPr/>
              <a:tblGrid>
                <a:gridCol w="671830"/>
                <a:gridCol w="828040"/>
                <a:gridCol w="857250"/>
                <a:gridCol w="516254"/>
              </a:tblGrid>
              <a:tr h="332740">
                <a:tc>
                  <a:txBody>
                    <a:bodyPr/>
                    <a:lstStyle/>
                    <a:p>
                      <a:pPr algn="l" rtl="0" eaLnBrk="0">
                        <a:lnSpc>
                          <a:spcPct val="14000"/>
                        </a:lnSpc>
                      </a:pPr>
                      <a:endParaRPr lang="en-US" altLang="en-US" sz="100" dirty="0"/>
                    </a:p>
                    <a:p>
                      <a:pPr marL="173355" algn="l" rtl="0" eaLnBrk="0">
                        <a:lnSpc>
                          <a:spcPct val="83000"/>
                        </a:lnSpc>
                      </a:pPr>
                      <a:r>
                        <a:rPr sz="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HL-</a:t>
                      </a:r>
                      <a:endParaRPr lang="en-US" altLang="en-US" sz="800" dirty="0"/>
                    </a:p>
                    <a:p>
                      <a:pPr algn="l" rtl="0" eaLnBrk="0">
                        <a:lnSpc>
                          <a:spcPct val="84000"/>
                        </a:lnSpc>
                        <a:spcBef>
                          <a:spcPts val="190"/>
                        </a:spcBef>
                      </a:pP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PROTOS70</a:t>
                      </a:r>
                      <a:endParaRPr lang="en-US" altLang="en-US" sz="800" dirty="0"/>
                    </a:p>
                    <a:p>
                      <a:pPr marL="146685" algn="l" rtl="0" eaLnBrk="0">
                        <a:lnSpc>
                          <a:spcPts val="565"/>
                        </a:lnSpc>
                        <a:spcBef>
                          <a:spcPts val="195"/>
                        </a:spcBef>
                      </a:pPr>
                      <a:r>
                        <a:rPr sz="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-HJY</a:t>
                      </a:r>
                      <a:endParaRPr lang="en-US" altLang="en-US" sz="800" dirty="0"/>
                    </a:p>
                  </a:txBody>
                  <a:tcPr marL="0" marR="0" marT="0" marB="0" vert="horz">
                    <a:lnL>
                      <a:noFill/>
                    </a:lnL>
                    <a:lnR>
                      <a:noFill/>
                    </a:lnR>
                    <a:lnT>
                      <a:noFill/>
                    </a:lnT>
                    <a:lnB>
                      <a:noFill/>
                    </a:lnB>
                  </a:tcPr>
                </a:tc>
                <a:tc>
                  <a:txBody>
                    <a:bodyPr/>
                    <a:lstStyle/>
                    <a:p>
                      <a:pPr marL="148590" algn="l" rtl="0" eaLnBrk="0">
                        <a:lnSpc>
                          <a:spcPts val="630"/>
                        </a:lnSpc>
                      </a:pP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HL-GDX1-</a:t>
                      </a:r>
                      <a:endParaRPr lang="en-US" altLang="en-US" sz="800" dirty="0"/>
                    </a:p>
                    <a:p>
                      <a:pPr marL="148590" algn="l" rtl="0" eaLnBrk="0">
                        <a:lnSpc>
                          <a:spcPts val="995"/>
                        </a:lnSpc>
                      </a:pPr>
                      <a:r>
                        <a:rPr sz="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MICROII</a:t>
                      </a:r>
                      <a:endParaRPr lang="en-US" altLang="en-US" sz="800" dirty="0"/>
                    </a:p>
                  </a:txBody>
                  <a:tcPr marL="0" marR="0" marT="0" marB="0" vert="horz">
                    <a:lnL>
                      <a:noFill/>
                    </a:lnL>
                    <a:lnR>
                      <a:noFill/>
                    </a:lnR>
                    <a:lnT>
                      <a:noFill/>
                    </a:lnT>
                    <a:lnB>
                      <a:noFill/>
                    </a:lnB>
                  </a:tcPr>
                </a:tc>
                <a:tc>
                  <a:txBody>
                    <a:bodyPr/>
                    <a:lstStyle/>
                    <a:p>
                      <a:pPr marL="190500" algn="l" rtl="0" eaLnBrk="0">
                        <a:lnSpc>
                          <a:spcPts val="625"/>
                        </a:lnSpc>
                        <a:spcBef>
                          <a:spcPts val="5"/>
                        </a:spcBef>
                      </a:pP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HL-GDX2-</a:t>
                      </a:r>
                      <a:endParaRPr lang="en-US" altLang="en-US" sz="800" dirty="0"/>
                    </a:p>
                    <a:p>
                      <a:pPr marL="190500" algn="l" rtl="0" eaLnBrk="0">
                        <a:lnSpc>
                          <a:spcPts val="995"/>
                        </a:lnSpc>
                      </a:pPr>
                      <a:r>
                        <a:rPr sz="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MICROII</a:t>
                      </a:r>
                      <a:endParaRPr lang="en-US" altLang="en-US" sz="800" dirty="0"/>
                    </a:p>
                  </a:txBody>
                  <a:tcPr marL="0" marR="0" marT="408" marB="0" vert="horz">
                    <a:lnL>
                      <a:noFill/>
                    </a:lnL>
                    <a:lnR>
                      <a:noFill/>
                    </a:lnR>
                    <a:lnT>
                      <a:noFill/>
                    </a:lnT>
                    <a:lnB>
                      <a:noFill/>
                    </a:lnB>
                  </a:tcPr>
                </a:tc>
                <a:tc>
                  <a:txBody>
                    <a:bodyPr/>
                    <a:lstStyle/>
                    <a:p>
                      <a:pPr algn="l" rtl="0" eaLnBrk="0">
                        <a:lnSpc>
                          <a:spcPct val="14000"/>
                        </a:lnSpc>
                      </a:pPr>
                      <a:endParaRPr lang="en-US" altLang="en-US" sz="100" dirty="0"/>
                    </a:p>
                    <a:p>
                      <a:pPr marL="186055" algn="l" rtl="0" eaLnBrk="0">
                        <a:lnSpc>
                          <a:spcPct val="83000"/>
                        </a:lnSpc>
                      </a:pPr>
                      <a:r>
                        <a:rPr sz="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HL-</a:t>
                      </a:r>
                      <a:endParaRPr lang="en-US" altLang="en-US" sz="800" dirty="0"/>
                    </a:p>
                    <a:p>
                      <a:pPr marL="185420" indent="-7620" algn="l" rtl="0" eaLnBrk="0">
                        <a:lnSpc>
                          <a:spcPct val="84000"/>
                        </a:lnSpc>
                        <a:spcBef>
                          <a:spcPts val="145"/>
                        </a:spcBef>
                      </a:pPr>
                      <a:r>
                        <a:rPr sz="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ZL26C-</a:t>
                      </a: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8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PLC</a:t>
                      </a:r>
                      <a:r>
                        <a:rPr sz="800"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8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800" dirty="0"/>
                    </a:p>
                  </a:txBody>
                  <a:tcPr marL="0" marR="0" marT="0" marB="0" vert="horz">
                    <a:lnL>
                      <a:noFill/>
                    </a:lnL>
                    <a:lnR>
                      <a:noFill/>
                    </a:lnR>
                    <a:lnT>
                      <a:noFill/>
                    </a:lnT>
                    <a:lnB>
                      <a:noFill/>
                    </a:lnB>
                  </a:tcPr>
                </a:tc>
              </a:tr>
            </a:tbl>
          </a:graphicData>
        </a:graphic>
      </p:graphicFrame>
      <p:sp>
        <p:nvSpPr>
          <p:cNvPr id="958" name="textbox 958"/>
          <p:cNvSpPr/>
          <p:nvPr/>
        </p:nvSpPr>
        <p:spPr>
          <a:xfrm>
            <a:off x="7849463" y="1786991"/>
            <a:ext cx="329565" cy="1177289"/>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82000"/>
              </a:lnSpc>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a:t>
            </a:r>
            <a:endParaRPr lang="en-US" altLang="en-US" sz="1200" dirty="0"/>
          </a:p>
          <a:p>
            <a:pPr marL="12700" indent="-635" algn="l" rtl="0" eaLnBrk="0">
              <a:lnSpc>
                <a:spcPct val="149000"/>
              </a:lnSpc>
              <a:spcBef>
                <a:spcPts val="25"/>
              </a:spcBef>
            </a:pP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边缘</a:t>
            </a:r>
            <a:endParaRPr lang="en-US" altLang="en-US" sz="1200" dirty="0"/>
          </a:p>
          <a:p>
            <a:pPr algn="l" rtl="0" eaLnBrk="0">
              <a:lnSpc>
                <a:spcPct val="108000"/>
              </a:lnSpc>
            </a:pPr>
            <a:endParaRPr lang="en-US" altLang="en-US" sz="600" dirty="0"/>
          </a:p>
          <a:p>
            <a:pPr marL="12700" algn="l" rtl="0" eaLnBrk="0">
              <a:lnSpc>
                <a:spcPct val="97000"/>
              </a:lnSpc>
            </a:pP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采集</a:t>
            </a:r>
            <a:endParaRPr lang="en-US" altLang="en-US" sz="1200" dirty="0"/>
          </a:p>
        </p:txBody>
      </p:sp>
      <p:sp>
        <p:nvSpPr>
          <p:cNvPr id="960" name="textbox 960"/>
          <p:cNvSpPr/>
          <p:nvPr/>
        </p:nvSpPr>
        <p:spPr>
          <a:xfrm>
            <a:off x="7738396" y="918198"/>
            <a:ext cx="3261995" cy="13779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2000"/>
              </a:lnSpc>
            </a:pP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数采软件管理     通讯管理         硬件管</a:t>
            </a:r>
            <a:r>
              <a:rPr sz="8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理         授－管理         仓库管理</a:t>
            </a:r>
            <a:endParaRPr lang="en-US" altLang="en-US" sz="800" dirty="0"/>
          </a:p>
        </p:txBody>
      </p:sp>
      <p:sp>
        <p:nvSpPr>
          <p:cNvPr id="962" name="textbox 962"/>
          <p:cNvSpPr/>
          <p:nvPr/>
        </p:nvSpPr>
        <p:spPr>
          <a:xfrm>
            <a:off x="7021569" y="867105"/>
            <a:ext cx="457834" cy="577850"/>
          </a:xfrm>
          <a:prstGeom prst="rect">
            <a:avLst/>
          </a:prstGeom>
        </p:spPr>
        <p:txBody>
          <a:bodyPr vert="horz" wrap="square" lIns="0" tIns="0" rIns="0" bIns="0"/>
          <a:lstStyle/>
          <a:p>
            <a:pPr algn="l" rtl="0" eaLnBrk="0">
              <a:lnSpc>
                <a:spcPct val="91000"/>
              </a:lnSpc>
            </a:pPr>
            <a:endParaRPr lang="en-US" altLang="en-US" sz="100" dirty="0"/>
          </a:p>
          <a:p>
            <a:pPr marL="12700" algn="l" rtl="0" eaLnBrk="0">
              <a:lnSpc>
                <a:spcPct val="95000"/>
              </a:lnSpc>
            </a:pPr>
            <a:r>
              <a:rPr sz="800" b="1" kern="0" spc="-10" dirty="0">
                <a:solidFill>
                  <a:srgbClr val="0950F9">
                    <a:alpha val="100000"/>
                  </a:srgbClr>
                </a:solidFill>
                <a:latin typeface="Microsoft YaHei" panose="020B0503020204020204" charset="-122"/>
                <a:ea typeface="Microsoft YaHei" panose="020B0503020204020204" charset="-122"/>
                <a:cs typeface="Microsoft YaHei" panose="020B0503020204020204" charset="-122"/>
              </a:rPr>
              <a:t>HLScada </a:t>
            </a:r>
            <a:r>
              <a:rPr sz="800" b="1" kern="0" spc="-20" dirty="0">
                <a:solidFill>
                  <a:srgbClr val="0950F9">
                    <a:alpha val="100000"/>
                  </a:srgbClr>
                </a:solidFill>
                <a:latin typeface="Microsoft YaHei" panose="020B0503020204020204" charset="-122"/>
                <a:ea typeface="Microsoft YaHei" panose="020B0503020204020204" charset="-122"/>
                <a:cs typeface="Microsoft YaHei" panose="020B0503020204020204" charset="-122"/>
              </a:rPr>
              <a:t>Manage</a:t>
            </a:r>
            <a:endParaRPr lang="en-US" altLang="en-US" sz="800" dirty="0"/>
          </a:p>
          <a:p>
            <a:pPr algn="l" rtl="0" eaLnBrk="0">
              <a:lnSpc>
                <a:spcPct val="109000"/>
              </a:lnSpc>
            </a:pPr>
            <a:endParaRPr lang="en-US" altLang="en-US" sz="500" dirty="0"/>
          </a:p>
          <a:p>
            <a:pPr marL="20320" indent="-635" algn="l" rtl="0" eaLnBrk="0">
              <a:lnSpc>
                <a:spcPct val="97000"/>
              </a:lnSpc>
              <a:spcBef>
                <a:spcPts val="0"/>
              </a:spcBef>
            </a:pPr>
            <a:r>
              <a:rPr sz="800" b="1" kern="0" spc="-1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数据采集</a:t>
            </a:r>
            <a:r>
              <a:rPr sz="800" b="1" kern="0" spc="1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  </a:t>
            </a:r>
            <a:r>
              <a:rPr sz="800" b="1" kern="0" spc="-1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软件仓库</a:t>
            </a:r>
            <a:endParaRPr lang="en-US" altLang="en-US" sz="800" dirty="0"/>
          </a:p>
        </p:txBody>
      </p:sp>
      <p:sp>
        <p:nvSpPr>
          <p:cNvPr id="964" name="textbox 964"/>
          <p:cNvSpPr/>
          <p:nvPr/>
        </p:nvSpPr>
        <p:spPr>
          <a:xfrm>
            <a:off x="9345448" y="3178995"/>
            <a:ext cx="1604010" cy="11430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7000"/>
              </a:lnSpc>
            </a:pPr>
            <a:r>
              <a:rPr sz="6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ERP           MDM</a:t>
            </a:r>
            <a:r>
              <a:rPr sz="6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MES</a:t>
            </a:r>
            <a:r>
              <a:rPr sz="6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Lims</a:t>
            </a:r>
            <a:endParaRPr lang="en-US" altLang="en-US" sz="600" dirty="0"/>
          </a:p>
        </p:txBody>
      </p:sp>
      <p:sp>
        <p:nvSpPr>
          <p:cNvPr id="966" name="textbox 966"/>
          <p:cNvSpPr/>
          <p:nvPr/>
        </p:nvSpPr>
        <p:spPr>
          <a:xfrm>
            <a:off x="9283537" y="3349416"/>
            <a:ext cx="492125" cy="226695"/>
          </a:xfrm>
          <a:prstGeom prst="rect">
            <a:avLst/>
          </a:prstGeom>
        </p:spPr>
        <p:txBody>
          <a:bodyPr vert="horz" wrap="square" lIns="0" tIns="0" rIns="0" bIns="0"/>
          <a:lstStyle/>
          <a:p>
            <a:pPr algn="l" rtl="0" eaLnBrk="0">
              <a:lnSpc>
                <a:spcPct val="84000"/>
              </a:lnSpc>
            </a:pPr>
            <a:endParaRPr lang="en-US" altLang="en-US" sz="100" dirty="0"/>
          </a:p>
          <a:p>
            <a:pPr marL="198755" indent="-186690" algn="l" rtl="0" eaLnBrk="0">
              <a:lnSpc>
                <a:spcPct val="110000"/>
              </a:lnSpc>
            </a:pPr>
            <a:r>
              <a:rPr sz="6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3D可视化系</a:t>
            </a:r>
            <a:r>
              <a:rPr sz="6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统</a:t>
            </a:r>
            <a:endParaRPr lang="en-US" altLang="en-US" sz="600" dirty="0"/>
          </a:p>
        </p:txBody>
      </p:sp>
      <p:sp>
        <p:nvSpPr>
          <p:cNvPr id="968" name="textbox 968"/>
          <p:cNvSpPr/>
          <p:nvPr/>
        </p:nvSpPr>
        <p:spPr>
          <a:xfrm>
            <a:off x="9988133" y="3350559"/>
            <a:ext cx="492125" cy="226695"/>
          </a:xfrm>
          <a:prstGeom prst="rect">
            <a:avLst/>
          </a:prstGeom>
        </p:spPr>
        <p:txBody>
          <a:bodyPr vert="horz" wrap="square" lIns="0" tIns="0" rIns="0" bIns="0"/>
          <a:lstStyle/>
          <a:p>
            <a:pPr algn="l" rtl="0" eaLnBrk="0">
              <a:lnSpc>
                <a:spcPct val="81000"/>
              </a:lnSpc>
            </a:pPr>
            <a:endParaRPr lang="en-US" altLang="en-US" sz="100" dirty="0"/>
          </a:p>
          <a:p>
            <a:pPr marL="198755" indent="-186690" algn="l" rtl="0" eaLnBrk="0">
              <a:lnSpc>
                <a:spcPct val="110000"/>
              </a:lnSpc>
            </a:pPr>
            <a:r>
              <a:rPr sz="6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3D可视化系</a:t>
            </a:r>
            <a:r>
              <a:rPr sz="6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统</a:t>
            </a:r>
            <a:endParaRPr lang="en-US" altLang="en-US" sz="600" dirty="0"/>
          </a:p>
        </p:txBody>
      </p:sp>
      <p:sp>
        <p:nvSpPr>
          <p:cNvPr id="970" name="textbox 970"/>
          <p:cNvSpPr/>
          <p:nvPr/>
        </p:nvSpPr>
        <p:spPr>
          <a:xfrm>
            <a:off x="11344657" y="1787753"/>
            <a:ext cx="151129" cy="556894"/>
          </a:xfrm>
          <a:prstGeom prst="rect">
            <a:avLst/>
          </a:prstGeom>
        </p:spPr>
        <p:txBody>
          <a:bodyPr vert="eaVert" wrap="square" lIns="0" tIns="0" rIns="0" bIns="0"/>
          <a:lstStyle/>
          <a:p>
            <a:pPr algn="l" rtl="0" eaLnBrk="0">
              <a:lnSpc>
                <a:spcPct val="83000"/>
              </a:lnSpc>
            </a:pPr>
            <a:endParaRPr lang="en-US" altLang="en-US" sz="100" dirty="0"/>
          </a:p>
          <a:p>
            <a:pPr marL="12700" algn="l" rtl="0" eaLnBrk="0">
              <a:lnSpc>
                <a:spcPct val="90000"/>
              </a:lnSpc>
            </a:pPr>
            <a:r>
              <a:rPr sz="900" b="1" kern="0" spc="1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数据中心</a:t>
            </a:r>
            <a:endParaRPr lang="en-US" altLang="en-US" sz="900" dirty="0"/>
          </a:p>
        </p:txBody>
      </p:sp>
      <p:sp>
        <p:nvSpPr>
          <p:cNvPr id="972" name="textbox 972"/>
          <p:cNvSpPr/>
          <p:nvPr/>
        </p:nvSpPr>
        <p:spPr>
          <a:xfrm>
            <a:off x="8639561" y="3362757"/>
            <a:ext cx="289559" cy="242570"/>
          </a:xfrm>
          <a:prstGeom prst="rect">
            <a:avLst/>
          </a:prstGeom>
        </p:spPr>
        <p:txBody>
          <a:bodyPr vert="horz" wrap="square" lIns="0" tIns="0" rIns="0" bIns="0"/>
          <a:lstStyle/>
          <a:p>
            <a:pPr algn="l" rtl="0" eaLnBrk="0">
              <a:lnSpc>
                <a:spcPct val="78000"/>
              </a:lnSpc>
            </a:pPr>
            <a:endParaRPr lang="en-US" altLang="en-US" sz="100" dirty="0"/>
          </a:p>
          <a:p>
            <a:pPr marL="51435" indent="-38735" algn="l" rtl="0" eaLnBrk="0">
              <a:lnSpc>
                <a:spcPct val="119000"/>
              </a:lnSpc>
            </a:pPr>
            <a:r>
              <a:rPr sz="6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辅连设 </a:t>
            </a:r>
            <a:r>
              <a:rPr sz="6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备</a:t>
            </a:r>
            <a:r>
              <a:rPr sz="6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6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600" dirty="0"/>
          </a:p>
        </p:txBody>
      </p:sp>
      <p:sp>
        <p:nvSpPr>
          <p:cNvPr id="974" name="textbox 974"/>
          <p:cNvSpPr/>
          <p:nvPr/>
        </p:nvSpPr>
        <p:spPr>
          <a:xfrm>
            <a:off x="7394547" y="3364203"/>
            <a:ext cx="201929" cy="242570"/>
          </a:xfrm>
          <a:prstGeom prst="rect">
            <a:avLst/>
          </a:prstGeom>
        </p:spPr>
        <p:txBody>
          <a:bodyPr vert="horz" wrap="square" lIns="0" tIns="0" rIns="0" bIns="0"/>
          <a:lstStyle/>
          <a:p>
            <a:pPr algn="l" rtl="0" eaLnBrk="0">
              <a:lnSpc>
                <a:spcPct val="77000"/>
              </a:lnSpc>
            </a:pPr>
            <a:endParaRPr lang="en-US" altLang="en-US" sz="100" dirty="0"/>
          </a:p>
          <a:p>
            <a:pPr marL="13970" indent="-1270" algn="l" rtl="0" eaLnBrk="0">
              <a:lnSpc>
                <a:spcPct val="119000"/>
              </a:lnSpc>
            </a:pPr>
            <a:r>
              <a:rPr sz="6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卷包 </a:t>
            </a:r>
            <a:r>
              <a:rPr sz="6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a:t>
            </a:r>
            <a:endParaRPr lang="en-US" altLang="en-US" sz="600" dirty="0"/>
          </a:p>
        </p:txBody>
      </p:sp>
      <p:sp>
        <p:nvSpPr>
          <p:cNvPr id="976" name="textbox 976"/>
          <p:cNvSpPr/>
          <p:nvPr/>
        </p:nvSpPr>
        <p:spPr>
          <a:xfrm>
            <a:off x="8242979" y="3364026"/>
            <a:ext cx="201295" cy="242570"/>
          </a:xfrm>
          <a:prstGeom prst="rect">
            <a:avLst/>
          </a:prstGeom>
        </p:spPr>
        <p:txBody>
          <a:bodyPr vert="horz" wrap="square" lIns="0" tIns="0" rIns="0" bIns="0"/>
          <a:lstStyle/>
          <a:p>
            <a:pPr algn="l" rtl="0" eaLnBrk="0">
              <a:lnSpc>
                <a:spcPct val="79000"/>
              </a:lnSpc>
            </a:pPr>
            <a:endParaRPr lang="en-US" altLang="en-US" sz="100" dirty="0"/>
          </a:p>
          <a:p>
            <a:pPr marL="12700" indent="-635" algn="l" rtl="0" eaLnBrk="0">
              <a:lnSpc>
                <a:spcPct val="119000"/>
              </a:lnSpc>
            </a:pPr>
            <a:r>
              <a:rPr sz="6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发射 </a:t>
            </a:r>
            <a:r>
              <a:rPr sz="6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a:t>
            </a:r>
            <a:endParaRPr lang="en-US" altLang="en-US" sz="600" dirty="0"/>
          </a:p>
        </p:txBody>
      </p:sp>
      <p:sp>
        <p:nvSpPr>
          <p:cNvPr id="978" name="textbox 978"/>
          <p:cNvSpPr/>
          <p:nvPr/>
        </p:nvSpPr>
        <p:spPr>
          <a:xfrm>
            <a:off x="7818484" y="3364733"/>
            <a:ext cx="201929" cy="241934"/>
          </a:xfrm>
          <a:prstGeom prst="rect">
            <a:avLst/>
          </a:prstGeom>
        </p:spPr>
        <p:txBody>
          <a:bodyPr vert="horz" wrap="square" lIns="0" tIns="0" rIns="0" bIns="0"/>
          <a:lstStyle/>
          <a:p>
            <a:pPr algn="l" rtl="0" eaLnBrk="0">
              <a:lnSpc>
                <a:spcPct val="86000"/>
              </a:lnSpc>
            </a:pPr>
            <a:endParaRPr lang="en-US" altLang="en-US" sz="100" dirty="0"/>
          </a:p>
          <a:p>
            <a:pPr marL="12700" indent="-635" algn="l" rtl="0" eaLnBrk="0">
              <a:lnSpc>
                <a:spcPct val="118000"/>
              </a:lnSpc>
            </a:pPr>
            <a:r>
              <a:rPr sz="6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成型 </a:t>
            </a:r>
            <a:r>
              <a:rPr sz="6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a:t>
            </a:r>
            <a:endParaRPr lang="en-US" altLang="en-US" sz="600" dirty="0"/>
          </a:p>
        </p:txBody>
      </p:sp>
      <p:sp>
        <p:nvSpPr>
          <p:cNvPr id="980" name="textbox 980"/>
          <p:cNvSpPr/>
          <p:nvPr/>
        </p:nvSpPr>
        <p:spPr>
          <a:xfrm>
            <a:off x="6971858" y="3364380"/>
            <a:ext cx="200660" cy="242570"/>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118000"/>
              </a:lnSpc>
            </a:pPr>
            <a:r>
              <a:rPr sz="6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制丝 </a:t>
            </a:r>
            <a:r>
              <a:rPr sz="6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a:t>
            </a:r>
            <a:endParaRPr lang="en-US" altLang="en-US" sz="600" dirty="0"/>
          </a:p>
        </p:txBody>
      </p:sp>
      <p:sp>
        <p:nvSpPr>
          <p:cNvPr id="982" name="textbox 982"/>
          <p:cNvSpPr/>
          <p:nvPr/>
        </p:nvSpPr>
        <p:spPr>
          <a:xfrm>
            <a:off x="10766212" y="3463929"/>
            <a:ext cx="156210" cy="5778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5"/>
              </a:lnSpc>
            </a:pPr>
            <a:r>
              <a:rPr sz="6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4" name="picture 984"/>
          <p:cNvPicPr>
            <a:picLocks noChangeAspect="1"/>
          </p:cNvPicPr>
          <p:nvPr/>
        </p:nvPicPr>
        <p:blipFill>
          <a:blip r:embed="rId1"/>
          <a:stretch>
            <a:fillRect/>
          </a:stretch>
        </p:blipFill>
        <p:spPr>
          <a:xfrm rot="21600000">
            <a:off x="0" y="0"/>
            <a:ext cx="12192000" cy="6857998"/>
          </a:xfrm>
          <a:prstGeom prst="rect">
            <a:avLst/>
          </a:prstGeom>
        </p:spPr>
      </p:pic>
      <p:sp>
        <p:nvSpPr>
          <p:cNvPr id="986" name="textbox 986"/>
          <p:cNvSpPr/>
          <p:nvPr/>
        </p:nvSpPr>
        <p:spPr>
          <a:xfrm>
            <a:off x="1062427" y="488899"/>
            <a:ext cx="5274309" cy="411480"/>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94000"/>
              </a:lnSpc>
            </a:pPr>
            <a:r>
              <a:rPr sz="2700" b="1" kern="0" spc="1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10" dirty="0">
                <a:solidFill>
                  <a:srgbClr val="FFC000">
                    <a:alpha val="100000"/>
                  </a:srgbClr>
                </a:solidFill>
                <a:latin typeface="Arial" panose="020B0704020202020204"/>
                <a:ea typeface="Arial" panose="020B0704020202020204"/>
                <a:cs typeface="Arial" panose="020B0704020202020204"/>
              </a:rPr>
              <a:t>--</a:t>
            </a:r>
            <a:r>
              <a:rPr sz="2700" b="1" kern="0" spc="1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数据采</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集服务组件</a:t>
            </a:r>
            <a:endParaRPr lang="en-US" altLang="en-US" sz="2700" dirty="0"/>
          </a:p>
        </p:txBody>
      </p:sp>
      <p:sp>
        <p:nvSpPr>
          <p:cNvPr id="988" name="textbox 988"/>
          <p:cNvSpPr/>
          <p:nvPr/>
        </p:nvSpPr>
        <p:spPr>
          <a:xfrm>
            <a:off x="250191" y="1056335"/>
            <a:ext cx="308609" cy="5697854"/>
          </a:xfrm>
          <a:prstGeom prst="rect">
            <a:avLst/>
          </a:prstGeom>
        </p:spPr>
        <p:txBody>
          <a:bodyPr vert="eaVert" wrap="square" lIns="0" tIns="0" rIns="0" bIns="0"/>
          <a:lstStyle/>
          <a:p>
            <a:pPr algn="l" rtl="0" eaLnBrk="0">
              <a:lnSpc>
                <a:spcPct val="87000"/>
              </a:lnSpc>
            </a:pPr>
            <a:endParaRPr lang="en-US" altLang="en-US" sz="100" dirty="0"/>
          </a:p>
          <a:p>
            <a:pPr marL="12700" algn="l" rtl="0" eaLnBrk="0">
              <a:lnSpc>
                <a:spcPct val="91000"/>
              </a:lnSpc>
            </a:pP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车间级数据采集软件管理    设备数据采集版本管理</a:t>
            </a:r>
            <a:endParaRPr lang="en-US" altLang="en-US" sz="2000" dirty="0"/>
          </a:p>
        </p:txBody>
      </p:sp>
      <p:sp>
        <p:nvSpPr>
          <p:cNvPr id="990" name="textbox 990"/>
          <p:cNvSpPr/>
          <p:nvPr/>
        </p:nvSpPr>
        <p:spPr>
          <a:xfrm>
            <a:off x="6293486" y="1057098"/>
            <a:ext cx="306070" cy="5186679"/>
          </a:xfrm>
          <a:prstGeom prst="rect">
            <a:avLst/>
          </a:prstGeom>
        </p:spPr>
        <p:txBody>
          <a:bodyPr vert="eaVert" wrap="square" lIns="0" tIns="0" rIns="0" bIns="0"/>
          <a:lstStyle/>
          <a:p>
            <a:pPr algn="l" rtl="0" eaLnBrk="0">
              <a:lnSpc>
                <a:spcPct val="91000"/>
              </a:lnSpc>
            </a:pPr>
            <a:endParaRPr lang="en-US" altLang="en-US" sz="100" dirty="0"/>
          </a:p>
          <a:p>
            <a:pPr marL="12700" algn="l" rtl="0" eaLnBrk="0">
              <a:lnSpc>
                <a:spcPct val="90000"/>
              </a:lnSpc>
            </a:pP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设备级数据采集软件管理</a:t>
            </a:r>
            <a:r>
              <a:rPr sz="20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软件仓库管理</a:t>
            </a:r>
            <a:endParaRPr lang="en-US" altLang="en-US" sz="2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2" name="picture 992"/>
          <p:cNvPicPr>
            <a:picLocks noChangeAspect="1"/>
          </p:cNvPicPr>
          <p:nvPr/>
        </p:nvPicPr>
        <p:blipFill>
          <a:blip r:embed="rId1"/>
          <a:stretch>
            <a:fillRect/>
          </a:stretch>
        </p:blipFill>
        <p:spPr>
          <a:xfrm rot="21600000">
            <a:off x="0" y="0"/>
            <a:ext cx="12192000" cy="6857998"/>
          </a:xfrm>
          <a:prstGeom prst="rect">
            <a:avLst/>
          </a:prstGeom>
        </p:spPr>
      </p:pic>
      <p:sp>
        <p:nvSpPr>
          <p:cNvPr id="994" name="textbox 994"/>
          <p:cNvSpPr/>
          <p:nvPr/>
        </p:nvSpPr>
        <p:spPr>
          <a:xfrm>
            <a:off x="1062427" y="486768"/>
            <a:ext cx="5000625" cy="413384"/>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4000"/>
              </a:lnSpc>
            </a:pP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00" dirty="0">
                <a:solidFill>
                  <a:srgbClr val="FFC000">
                    <a:alpha val="100000"/>
                  </a:srgbClr>
                </a:solidFill>
                <a:latin typeface="Arial" panose="020B0704020202020204"/>
                <a:ea typeface="Arial" panose="020B0704020202020204"/>
                <a:cs typeface="Arial" panose="020B0704020202020204"/>
              </a:rPr>
              <a:t>—</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工业物</a:t>
            </a: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联网平台</a:t>
            </a:r>
            <a:endParaRPr lang="en-US" altLang="en-US" sz="2700" dirty="0"/>
          </a:p>
        </p:txBody>
      </p:sp>
      <p:sp>
        <p:nvSpPr>
          <p:cNvPr id="996" name="textbox 996"/>
          <p:cNvSpPr/>
          <p:nvPr/>
        </p:nvSpPr>
        <p:spPr>
          <a:xfrm>
            <a:off x="1094717" y="6376971"/>
            <a:ext cx="10170159" cy="21335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5000"/>
              </a:lnSpc>
            </a:pPr>
            <a:r>
              <a:rPr sz="1300" kern="0" spc="3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卷接机组                                             成型机组                                    </a:t>
            </a:r>
            <a:r>
              <a:rPr sz="1300" kern="0" spc="2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         制丝生产线                                       自动化控制系统</a:t>
            </a:r>
            <a:endParaRPr lang="en-US" altLang="en-US" sz="1300" dirty="0"/>
          </a:p>
        </p:txBody>
      </p:sp>
      <p:sp>
        <p:nvSpPr>
          <p:cNvPr id="998" name="textbox 998"/>
          <p:cNvSpPr/>
          <p:nvPr/>
        </p:nvSpPr>
        <p:spPr>
          <a:xfrm>
            <a:off x="6797078" y="3910687"/>
            <a:ext cx="2135504" cy="25336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795"/>
              </a:lnSpc>
            </a:pPr>
            <a:r>
              <a:rPr sz="13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通过系统级</a:t>
            </a:r>
            <a:r>
              <a:rPr sz="13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SDK</a:t>
            </a:r>
            <a:r>
              <a:rPr sz="13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3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JAVA</a:t>
            </a:r>
            <a:r>
              <a:rPr sz="13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版本)</a:t>
            </a:r>
            <a:endParaRPr lang="en-US" altLang="en-US" sz="1300" dirty="0"/>
          </a:p>
        </p:txBody>
      </p:sp>
      <p:sp>
        <p:nvSpPr>
          <p:cNvPr id="1000" name="textbox 1000"/>
          <p:cNvSpPr/>
          <p:nvPr/>
        </p:nvSpPr>
        <p:spPr>
          <a:xfrm>
            <a:off x="876334" y="4717784"/>
            <a:ext cx="942339" cy="447675"/>
          </a:xfrm>
          <a:prstGeom prst="rect">
            <a:avLst/>
          </a:prstGeom>
        </p:spPr>
        <p:txBody>
          <a:bodyPr vert="horz" wrap="square" lIns="0" tIns="0" rIns="0" bIns="0"/>
          <a:lstStyle/>
          <a:p>
            <a:pPr algn="l" rtl="0" eaLnBrk="0">
              <a:lnSpc>
                <a:spcPct val="96000"/>
              </a:lnSpc>
            </a:pPr>
            <a:endParaRPr lang="en-US" altLang="en-US" sz="100" dirty="0"/>
          </a:p>
          <a:p>
            <a:pPr marL="20320" indent="-8255" algn="l" rtl="0" eaLnBrk="0">
              <a:lnSpc>
                <a:spcPct val="106000"/>
              </a:lnSpc>
            </a:pPr>
            <a:r>
              <a:rPr sz="13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通过设备级</a:t>
            </a:r>
            <a:r>
              <a:rPr sz="13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3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SDK</a:t>
            </a:r>
            <a:r>
              <a:rPr sz="13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(C版本)</a:t>
            </a:r>
            <a:endParaRPr lang="en-US" altLang="en-US" sz="1300" dirty="0"/>
          </a:p>
        </p:txBody>
      </p:sp>
      <p:sp>
        <p:nvSpPr>
          <p:cNvPr id="1002" name="textbox 1002"/>
          <p:cNvSpPr/>
          <p:nvPr/>
        </p:nvSpPr>
        <p:spPr>
          <a:xfrm>
            <a:off x="2047599" y="3403978"/>
            <a:ext cx="1240155" cy="213359"/>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5000"/>
              </a:lnSpc>
            </a:pPr>
            <a:r>
              <a:rPr sz="1300" kern="0" spc="6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用户定制化界面</a:t>
            </a:r>
            <a:endParaRPr lang="en-US" altLang="en-US" sz="1300" dirty="0"/>
          </a:p>
        </p:txBody>
      </p:sp>
      <p:sp>
        <p:nvSpPr>
          <p:cNvPr id="1004" name="textbox 1004"/>
          <p:cNvSpPr/>
          <p:nvPr/>
        </p:nvSpPr>
        <p:spPr>
          <a:xfrm>
            <a:off x="3795136" y="4086811"/>
            <a:ext cx="1240789" cy="213359"/>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5000"/>
              </a:lnSpc>
            </a:pPr>
            <a:r>
              <a:rPr sz="1300" kern="0" spc="6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工业物联网平台</a:t>
            </a:r>
            <a:endParaRPr lang="en-US" altLang="en-US" sz="1300" dirty="0"/>
          </a:p>
        </p:txBody>
      </p:sp>
      <p:sp>
        <p:nvSpPr>
          <p:cNvPr id="1006" name="textbox 1006"/>
          <p:cNvSpPr/>
          <p:nvPr/>
        </p:nvSpPr>
        <p:spPr>
          <a:xfrm>
            <a:off x="10068175" y="2765249"/>
            <a:ext cx="1239519" cy="213359"/>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5000"/>
              </a:lnSpc>
            </a:pPr>
            <a:r>
              <a:rPr sz="13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工业物联网平台</a:t>
            </a:r>
            <a:endParaRPr lang="en-US" altLang="en-US" sz="1300" dirty="0"/>
          </a:p>
        </p:txBody>
      </p:sp>
      <p:sp>
        <p:nvSpPr>
          <p:cNvPr id="1008" name="textbox 1008"/>
          <p:cNvSpPr/>
          <p:nvPr/>
        </p:nvSpPr>
        <p:spPr>
          <a:xfrm>
            <a:off x="9738078" y="4041726"/>
            <a:ext cx="1160144" cy="213359"/>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5000"/>
              </a:lnSpc>
            </a:pPr>
            <a:r>
              <a:rPr sz="1300" kern="0" spc="9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企业级</a:t>
            </a:r>
            <a:r>
              <a:rPr sz="1300" kern="0" spc="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IoT</a:t>
            </a:r>
            <a:r>
              <a:rPr sz="1300" kern="0" spc="9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服务</a:t>
            </a:r>
            <a:endParaRPr lang="en-US" altLang="en-US" sz="1300" dirty="0"/>
          </a:p>
        </p:txBody>
      </p:sp>
      <p:sp>
        <p:nvSpPr>
          <p:cNvPr id="1010" name="textbox 1010"/>
          <p:cNvSpPr/>
          <p:nvPr/>
        </p:nvSpPr>
        <p:spPr>
          <a:xfrm>
            <a:off x="2452722" y="1948639"/>
            <a:ext cx="1116330" cy="213359"/>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5000"/>
              </a:lnSpc>
            </a:pPr>
            <a:r>
              <a:rPr sz="1300" kern="0" spc="10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企业</a:t>
            </a:r>
            <a:r>
              <a:rPr sz="1300" kern="0" spc="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SaaS</a:t>
            </a:r>
            <a:r>
              <a:rPr sz="1300" kern="0" spc="10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服务</a:t>
            </a:r>
            <a:endParaRPr lang="en-US" altLang="en-US" sz="1300" dirty="0"/>
          </a:p>
        </p:txBody>
      </p:sp>
      <p:sp>
        <p:nvSpPr>
          <p:cNvPr id="1012" name="textbox 1012"/>
          <p:cNvSpPr/>
          <p:nvPr/>
        </p:nvSpPr>
        <p:spPr>
          <a:xfrm>
            <a:off x="3879367" y="4781755"/>
            <a:ext cx="1068705" cy="213359"/>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5000"/>
              </a:lnSpc>
            </a:pPr>
            <a:r>
              <a:rPr sz="1300" kern="0" spc="6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数据采集平台</a:t>
            </a:r>
            <a:endParaRPr lang="en-US" altLang="en-US" sz="1300" dirty="0"/>
          </a:p>
        </p:txBody>
      </p:sp>
      <p:sp>
        <p:nvSpPr>
          <p:cNvPr id="1014" name="textbox 1014"/>
          <p:cNvSpPr/>
          <p:nvPr/>
        </p:nvSpPr>
        <p:spPr>
          <a:xfrm>
            <a:off x="7287655" y="1948639"/>
            <a:ext cx="893444" cy="213359"/>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5000"/>
              </a:lnSpc>
            </a:pPr>
            <a:r>
              <a:rPr sz="1300" kern="0" spc="6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开发者平台</a:t>
            </a:r>
            <a:endParaRPr lang="en-US" altLang="en-US" sz="1300" dirty="0"/>
          </a:p>
        </p:txBody>
      </p:sp>
      <p:sp>
        <p:nvSpPr>
          <p:cNvPr id="1016" name="textbox 1016"/>
          <p:cNvSpPr/>
          <p:nvPr/>
        </p:nvSpPr>
        <p:spPr>
          <a:xfrm>
            <a:off x="377283" y="1152649"/>
            <a:ext cx="721359" cy="213359"/>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5000"/>
              </a:lnSpc>
            </a:pPr>
            <a:r>
              <a:rPr sz="13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最终用户</a:t>
            </a:r>
            <a:endParaRPr lang="en-US" altLang="en-US" sz="1300" dirty="0"/>
          </a:p>
        </p:txBody>
      </p:sp>
      <p:sp>
        <p:nvSpPr>
          <p:cNvPr id="1018" name="textbox 1018"/>
          <p:cNvSpPr/>
          <p:nvPr/>
        </p:nvSpPr>
        <p:spPr>
          <a:xfrm>
            <a:off x="4268963" y="2727434"/>
            <a:ext cx="779780" cy="195579"/>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86000"/>
              </a:lnSpc>
            </a:pPr>
            <a:r>
              <a:rPr sz="1300" kern="0" spc="10" dirty="0">
                <a:solidFill>
                  <a:srgbClr val="03263F">
                    <a:alpha val="100000"/>
                  </a:srgbClr>
                </a:solidFill>
                <a:latin typeface="Microsoft YaHei" panose="020B0503020204020204" charset="-122"/>
                <a:ea typeface="Microsoft YaHei" panose="020B0503020204020204" charset="-122"/>
                <a:cs typeface="Microsoft YaHei" panose="020B0503020204020204" charset="-122"/>
              </a:rPr>
              <a:t>Rest</a:t>
            </a:r>
            <a:r>
              <a:rPr sz="1300" kern="0" spc="70" dirty="0">
                <a:solidFill>
                  <a:srgbClr val="03263F">
                    <a:alpha val="100000"/>
                  </a:srgbClr>
                </a:solidFill>
                <a:latin typeface="Microsoft YaHei" panose="020B0503020204020204" charset="-122"/>
                <a:ea typeface="Microsoft YaHei" panose="020B0503020204020204" charset="-122"/>
                <a:cs typeface="Microsoft YaHei" panose="020B0503020204020204" charset="-122"/>
              </a:rPr>
              <a:t> </a:t>
            </a:r>
            <a:r>
              <a:rPr sz="1300" kern="0" spc="10" dirty="0">
                <a:solidFill>
                  <a:srgbClr val="03263F">
                    <a:alpha val="100000"/>
                  </a:srgbClr>
                </a:solidFill>
                <a:latin typeface="Microsoft YaHei" panose="020B0503020204020204" charset="-122"/>
                <a:ea typeface="Microsoft YaHei" panose="020B0503020204020204" charset="-122"/>
                <a:cs typeface="Microsoft YaHei" panose="020B0503020204020204" charset="-122"/>
              </a:rPr>
              <a:t>APIs</a:t>
            </a:r>
            <a:endParaRPr lang="en-US" altLang="en-US" sz="1300" dirty="0"/>
          </a:p>
        </p:txBody>
      </p:sp>
      <p:sp>
        <p:nvSpPr>
          <p:cNvPr id="1020" name="textbox 1020"/>
          <p:cNvSpPr/>
          <p:nvPr/>
        </p:nvSpPr>
        <p:spPr>
          <a:xfrm>
            <a:off x="5777436" y="5567674"/>
            <a:ext cx="546100" cy="212090"/>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4000"/>
              </a:lnSpc>
            </a:pPr>
            <a:r>
              <a:rPr sz="1300" kern="0" spc="6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机器宝</a:t>
            </a:r>
            <a:endParaRPr lang="en-US" altLang="en-US" sz="13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2" name="picture 1022"/>
          <p:cNvPicPr>
            <a:picLocks noChangeAspect="1"/>
          </p:cNvPicPr>
          <p:nvPr/>
        </p:nvPicPr>
        <p:blipFill>
          <a:blip r:embed="rId1"/>
          <a:stretch>
            <a:fillRect/>
          </a:stretch>
        </p:blipFill>
        <p:spPr>
          <a:xfrm rot="21600000">
            <a:off x="0" y="0"/>
            <a:ext cx="12192000" cy="6857998"/>
          </a:xfrm>
          <a:prstGeom prst="rect">
            <a:avLst/>
          </a:prstGeom>
        </p:spPr>
      </p:pic>
      <p:sp>
        <p:nvSpPr>
          <p:cNvPr id="1024" name="textbox 1024"/>
          <p:cNvSpPr/>
          <p:nvPr/>
        </p:nvSpPr>
        <p:spPr>
          <a:xfrm>
            <a:off x="1062427" y="486768"/>
            <a:ext cx="5000625" cy="413384"/>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4000"/>
              </a:lnSpc>
            </a:pP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00" dirty="0">
                <a:solidFill>
                  <a:srgbClr val="FFC000">
                    <a:alpha val="100000"/>
                  </a:srgbClr>
                </a:solidFill>
                <a:latin typeface="Arial" panose="020B0704020202020204"/>
                <a:ea typeface="Arial" panose="020B0704020202020204"/>
                <a:cs typeface="Arial" panose="020B0704020202020204"/>
              </a:rPr>
              <a:t>—</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工业物</a:t>
            </a: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联网平台</a:t>
            </a:r>
            <a:endParaRPr lang="en-US" altLang="en-US" sz="2700" dirty="0"/>
          </a:p>
        </p:txBody>
      </p:sp>
      <p:sp>
        <p:nvSpPr>
          <p:cNvPr id="1026" name="textbox 1026"/>
          <p:cNvSpPr/>
          <p:nvPr/>
        </p:nvSpPr>
        <p:spPr>
          <a:xfrm>
            <a:off x="1418975" y="5693355"/>
            <a:ext cx="2022475" cy="439419"/>
          </a:xfrm>
          <a:prstGeom prst="rect">
            <a:avLst/>
          </a:prstGeom>
        </p:spPr>
        <p:txBody>
          <a:bodyPr vert="horz" wrap="square" lIns="0" tIns="0" rIns="0" bIns="0"/>
          <a:lstStyle/>
          <a:p>
            <a:pPr algn="l" rtl="0" eaLnBrk="0">
              <a:lnSpc>
                <a:spcPct val="69000"/>
              </a:lnSpc>
            </a:pPr>
            <a:endParaRPr lang="en-US" altLang="en-US" sz="100" dirty="0"/>
          </a:p>
          <a:p>
            <a:pPr marL="12700" algn="l" rtl="0" eaLnBrk="0">
              <a:lnSpc>
                <a:spcPct val="91000"/>
              </a:lnSpc>
            </a:pPr>
            <a:r>
              <a:rPr sz="30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打通</a:t>
            </a:r>
            <a:r>
              <a:rPr sz="3000" kern="0" spc="-20" dirty="0">
                <a:solidFill>
                  <a:srgbClr val="00B0F0">
                    <a:alpha val="100000"/>
                  </a:srgbClr>
                </a:solidFill>
                <a:latin typeface="Microsoft YaHei" panose="020B0503020204020204" charset="-122"/>
                <a:ea typeface="Microsoft YaHei" panose="020B0503020204020204" charset="-122"/>
                <a:cs typeface="Microsoft YaHei" panose="020B0503020204020204" charset="-122"/>
              </a:rPr>
              <a:t>IT</a:t>
            </a:r>
            <a:r>
              <a:rPr sz="30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与</a:t>
            </a:r>
            <a:r>
              <a:rPr sz="3000" kern="0" spc="-20" dirty="0">
                <a:solidFill>
                  <a:srgbClr val="29C572">
                    <a:alpha val="100000"/>
                  </a:srgbClr>
                </a:solidFill>
                <a:latin typeface="Microsoft YaHei" panose="020B0503020204020204" charset="-122"/>
                <a:ea typeface="Microsoft YaHei" panose="020B0503020204020204" charset="-122"/>
                <a:cs typeface="Microsoft YaHei" panose="020B0503020204020204" charset="-122"/>
              </a:rPr>
              <a:t>OT</a:t>
            </a:r>
            <a:endParaRPr lang="en-US" altLang="en-US" sz="3000" dirty="0"/>
          </a:p>
        </p:txBody>
      </p:sp>
      <p:sp>
        <p:nvSpPr>
          <p:cNvPr id="1028" name="textbox 1028"/>
          <p:cNvSpPr/>
          <p:nvPr/>
        </p:nvSpPr>
        <p:spPr>
          <a:xfrm>
            <a:off x="2159623" y="2858399"/>
            <a:ext cx="1003300" cy="179070"/>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91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工业互联网平台</a:t>
            </a:r>
            <a:endParaRPr lang="en-US" alt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0"/>
          <p:cNvPicPr>
            <a:picLocks noChangeAspect="1"/>
          </p:cNvPicPr>
          <p:nvPr/>
        </p:nvPicPr>
        <p:blipFill>
          <a:blip r:embed="rId1"/>
          <a:stretch>
            <a:fillRect/>
          </a:stretch>
        </p:blipFill>
        <p:spPr>
          <a:xfrm rot="21600000">
            <a:off x="0" y="0"/>
            <a:ext cx="12192000" cy="6857998"/>
          </a:xfrm>
          <a:prstGeom prst="rect">
            <a:avLst/>
          </a:prstGeom>
        </p:spPr>
      </p:pic>
      <p:sp>
        <p:nvSpPr>
          <p:cNvPr id="22" name="textbox 22"/>
          <p:cNvSpPr/>
          <p:nvPr/>
        </p:nvSpPr>
        <p:spPr>
          <a:xfrm>
            <a:off x="1289787" y="4067885"/>
            <a:ext cx="9281794" cy="198755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1000"/>
              </a:lnSpc>
            </a:pPr>
            <a:r>
              <a:rPr sz="1800" b="1" kern="0" spc="0" dirty="0">
                <a:solidFill>
                  <a:srgbClr val="00FFFF">
                    <a:alpha val="100000"/>
                  </a:srgbClr>
                </a:solidFill>
                <a:latin typeface="Microsoft YaHei" panose="020B0503020204020204" charset="-122"/>
                <a:ea typeface="Microsoft YaHei" panose="020B0503020204020204" charset="-122"/>
                <a:cs typeface="Microsoft YaHei" panose="020B0503020204020204" charset="-122"/>
              </a:rPr>
              <a:t>Prof.Michae  W.Grieves                </a:t>
            </a:r>
            <a:r>
              <a:rPr sz="2000" b="1" kern="0" spc="0" dirty="0">
                <a:solidFill>
                  <a:srgbClr val="00FFFF">
                    <a:alpha val="100000"/>
                  </a:srgbClr>
                </a:solidFill>
                <a:latin typeface="Microsoft YaHei" panose="020B0503020204020204" charset="-122"/>
                <a:ea typeface="Microsoft YaHei" panose="020B0503020204020204" charset="-122"/>
                <a:cs typeface="Microsoft YaHei" panose="020B0503020204020204" charset="-122"/>
              </a:rPr>
              <a:t>美国国</a:t>
            </a:r>
            <a:r>
              <a:rPr sz="2000" b="1" kern="0" spc="-10" dirty="0">
                <a:solidFill>
                  <a:srgbClr val="00FFFF">
                    <a:alpha val="100000"/>
                  </a:srgbClr>
                </a:solidFill>
                <a:latin typeface="Microsoft YaHei" panose="020B0503020204020204" charset="-122"/>
                <a:ea typeface="Microsoft YaHei" panose="020B0503020204020204" charset="-122"/>
                <a:cs typeface="Microsoft YaHei" panose="020B0503020204020204" charset="-122"/>
              </a:rPr>
              <a:t>家航空航天局                   美国空军研究室</a:t>
            </a:r>
            <a:endParaRPr lang="en-US" altLang="en-US" sz="2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26000"/>
              </a:lnSpc>
            </a:pPr>
            <a:endParaRPr lang="en-US" altLang="en-US" sz="300" dirty="0"/>
          </a:p>
          <a:p>
            <a:pPr marL="1480185" algn="l" rtl="0" eaLnBrk="0">
              <a:lnSpc>
                <a:spcPct val="91000"/>
              </a:lnSpc>
            </a:pPr>
            <a:r>
              <a:rPr sz="15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数字孪生(Digital Twin)</a:t>
            </a:r>
            <a:r>
              <a:rPr sz="1500" b="1" kern="0" spc="-2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，2003年概念首次出现</a:t>
            </a:r>
            <a:r>
              <a:rPr sz="1500" b="1" kern="0" spc="-2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，2011年左右逐渐进入人们视野</a:t>
            </a:r>
            <a:endParaRPr lang="en-US" altLang="en-US" sz="1500" dirty="0"/>
          </a:p>
        </p:txBody>
      </p:sp>
      <p:sp>
        <p:nvSpPr>
          <p:cNvPr id="24" name="textbox 24"/>
          <p:cNvSpPr/>
          <p:nvPr/>
        </p:nvSpPr>
        <p:spPr>
          <a:xfrm>
            <a:off x="1062427" y="578891"/>
            <a:ext cx="2155189" cy="410844"/>
          </a:xfrm>
          <a:prstGeom prst="rect">
            <a:avLst/>
          </a:prstGeom>
        </p:spPr>
        <p:txBody>
          <a:bodyPr vert="horz" wrap="square" lIns="0" tIns="0" rIns="0" bIns="0"/>
          <a:lstStyle/>
          <a:p>
            <a:pPr algn="l" rtl="0" eaLnBrk="0">
              <a:lnSpc>
                <a:spcPct val="72000"/>
              </a:lnSpc>
            </a:pPr>
            <a:endParaRPr lang="en-US" altLang="en-US" sz="100" dirty="0"/>
          </a:p>
          <a:p>
            <a:pPr marL="12700" algn="l" rtl="0" eaLnBrk="0">
              <a:lnSpc>
                <a:spcPct val="94000"/>
              </a:lnSpc>
            </a:pP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数字孪生背景</a:t>
            </a:r>
            <a:endParaRPr lang="en-US" altLang="en-US" sz="27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1030"/>
          <p:cNvPicPr>
            <a:picLocks noChangeAspect="1"/>
          </p:cNvPicPr>
          <p:nvPr/>
        </p:nvPicPr>
        <p:blipFill>
          <a:blip r:embed="rId1"/>
          <a:stretch>
            <a:fillRect/>
          </a:stretch>
        </p:blipFill>
        <p:spPr>
          <a:xfrm rot="21600000">
            <a:off x="0" y="0"/>
            <a:ext cx="12192000" cy="6857998"/>
          </a:xfrm>
          <a:prstGeom prst="rect">
            <a:avLst/>
          </a:prstGeom>
        </p:spPr>
      </p:pic>
      <p:sp>
        <p:nvSpPr>
          <p:cNvPr id="1032" name="textbox 1032"/>
          <p:cNvSpPr/>
          <p:nvPr/>
        </p:nvSpPr>
        <p:spPr>
          <a:xfrm>
            <a:off x="1062427" y="486768"/>
            <a:ext cx="5000625" cy="413384"/>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4000"/>
              </a:lnSpc>
            </a:pP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00" dirty="0">
                <a:solidFill>
                  <a:srgbClr val="FFC000">
                    <a:alpha val="100000"/>
                  </a:srgbClr>
                </a:solidFill>
                <a:latin typeface="Arial" panose="020B0704020202020204"/>
                <a:ea typeface="Arial" panose="020B0704020202020204"/>
                <a:cs typeface="Arial" panose="020B0704020202020204"/>
              </a:rPr>
              <a:t>—</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工业物</a:t>
            </a: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联网平台</a:t>
            </a:r>
            <a:endParaRPr lang="en-US" altLang="en-US" sz="2700" dirty="0"/>
          </a:p>
        </p:txBody>
      </p:sp>
      <p:sp>
        <p:nvSpPr>
          <p:cNvPr id="1034" name="textbox 1034"/>
          <p:cNvSpPr/>
          <p:nvPr/>
        </p:nvSpPr>
        <p:spPr>
          <a:xfrm>
            <a:off x="476028" y="1895554"/>
            <a:ext cx="305434" cy="1056639"/>
          </a:xfrm>
          <a:prstGeom prst="rect">
            <a:avLst/>
          </a:prstGeom>
        </p:spPr>
        <p:txBody>
          <a:bodyPr vert="eaVert" wrap="square" lIns="0" tIns="0" rIns="0" bIns="0"/>
          <a:lstStyle/>
          <a:p>
            <a:pPr algn="l" rtl="0" eaLnBrk="0">
              <a:lnSpc>
                <a:spcPct val="87000"/>
              </a:lnSpc>
            </a:pPr>
            <a:endParaRPr lang="en-US" altLang="en-US" sz="100" dirty="0"/>
          </a:p>
          <a:p>
            <a:pPr marL="12700" algn="l" rtl="0" eaLnBrk="0">
              <a:lnSpc>
                <a:spcPct val="90000"/>
              </a:lnSpc>
            </a:pP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模板创建</a:t>
            </a:r>
            <a:endParaRPr lang="en-US" altLang="en-US" sz="2000" dirty="0"/>
          </a:p>
        </p:txBody>
      </p:sp>
      <p:sp>
        <p:nvSpPr>
          <p:cNvPr id="1036" name="textbox 1036"/>
          <p:cNvSpPr/>
          <p:nvPr/>
        </p:nvSpPr>
        <p:spPr>
          <a:xfrm>
            <a:off x="6173746" y="4844870"/>
            <a:ext cx="304800" cy="1058544"/>
          </a:xfrm>
          <a:prstGeom prst="rect">
            <a:avLst/>
          </a:prstGeom>
        </p:spPr>
        <p:txBody>
          <a:bodyPr vert="eaVert" wrap="square" lIns="0" tIns="0" rIns="0" bIns="0"/>
          <a:lstStyle/>
          <a:p>
            <a:pPr algn="l" rtl="0" eaLnBrk="0">
              <a:lnSpc>
                <a:spcPct val="80000"/>
              </a:lnSpc>
            </a:pPr>
            <a:endParaRPr lang="en-US" altLang="en-US" sz="100" dirty="0"/>
          </a:p>
          <a:p>
            <a:pPr marL="12700" algn="l" rtl="0" eaLnBrk="0">
              <a:lnSpc>
                <a:spcPct val="90000"/>
              </a:lnSpc>
            </a:pPr>
            <a:r>
              <a:rPr sz="20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事件定义</a:t>
            </a:r>
            <a:endParaRPr lang="en-US" altLang="en-US" sz="2000" dirty="0"/>
          </a:p>
        </p:txBody>
      </p:sp>
      <p:sp>
        <p:nvSpPr>
          <p:cNvPr id="1038" name="textbox 1038"/>
          <p:cNvSpPr/>
          <p:nvPr/>
        </p:nvSpPr>
        <p:spPr>
          <a:xfrm>
            <a:off x="6175008" y="1904218"/>
            <a:ext cx="304165" cy="1047750"/>
          </a:xfrm>
          <a:prstGeom prst="rect">
            <a:avLst/>
          </a:prstGeom>
        </p:spPr>
        <p:txBody>
          <a:bodyPr vert="eaVert" wrap="square" lIns="0" tIns="0" rIns="0" bIns="0"/>
          <a:lstStyle/>
          <a:p>
            <a:pPr algn="l" rtl="0" eaLnBrk="0">
              <a:lnSpc>
                <a:spcPct val="79000"/>
              </a:lnSpc>
            </a:pPr>
            <a:endParaRPr lang="en-US" altLang="en-US" sz="100" dirty="0"/>
          </a:p>
          <a:p>
            <a:pPr marL="12700" algn="l" rtl="0" eaLnBrk="0">
              <a:lnSpc>
                <a:spcPct val="90000"/>
              </a:lnSpc>
            </a:pPr>
            <a:r>
              <a:rPr sz="20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服务定义</a:t>
            </a:r>
            <a:endParaRPr lang="en-US" altLang="en-US" sz="2000" dirty="0"/>
          </a:p>
        </p:txBody>
      </p:sp>
      <p:sp>
        <p:nvSpPr>
          <p:cNvPr id="1040" name="textbox 1040"/>
          <p:cNvSpPr/>
          <p:nvPr/>
        </p:nvSpPr>
        <p:spPr>
          <a:xfrm>
            <a:off x="481869" y="4854298"/>
            <a:ext cx="302895" cy="1049019"/>
          </a:xfrm>
          <a:prstGeom prst="rect">
            <a:avLst/>
          </a:prstGeom>
        </p:spPr>
        <p:txBody>
          <a:bodyPr vert="eaVert" wrap="square" lIns="0" tIns="0" rIns="0" bIns="0"/>
          <a:lstStyle/>
          <a:p>
            <a:pPr algn="l" rtl="0" eaLnBrk="0">
              <a:lnSpc>
                <a:spcPct val="89000"/>
              </a:lnSpc>
            </a:pPr>
            <a:endParaRPr lang="en-US" altLang="en-US" sz="100" dirty="0"/>
          </a:p>
          <a:p>
            <a:pPr marL="12700" algn="l" rtl="0" eaLnBrk="0">
              <a:lnSpc>
                <a:spcPct val="89000"/>
              </a:lnSpc>
            </a:pP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属性定义</a:t>
            </a:r>
            <a:endParaRPr lang="en-US" altLang="en-US"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2" name="picture 1042"/>
          <p:cNvPicPr>
            <a:picLocks noChangeAspect="1"/>
          </p:cNvPicPr>
          <p:nvPr/>
        </p:nvPicPr>
        <p:blipFill>
          <a:blip r:embed="rId1"/>
          <a:stretch>
            <a:fillRect/>
          </a:stretch>
        </p:blipFill>
        <p:spPr>
          <a:xfrm rot="21600000">
            <a:off x="0" y="0"/>
            <a:ext cx="12192000" cy="6857998"/>
          </a:xfrm>
          <a:prstGeom prst="rect">
            <a:avLst/>
          </a:prstGeom>
        </p:spPr>
      </p:pic>
      <p:graphicFrame>
        <p:nvGraphicFramePr>
          <p:cNvPr id="1044" name="table 1044"/>
          <p:cNvGraphicFramePr>
            <a:graphicFrameLocks noGrp="1"/>
          </p:cNvGraphicFramePr>
          <p:nvPr/>
        </p:nvGraphicFramePr>
        <p:xfrm>
          <a:off x="3016440" y="4360291"/>
          <a:ext cx="5747385" cy="1618614"/>
        </p:xfrm>
        <a:graphic>
          <a:graphicData uri="http://schemas.openxmlformats.org/drawingml/2006/table">
            <a:tbl>
              <a:tblPr/>
              <a:tblGrid>
                <a:gridCol w="2844800"/>
                <a:gridCol w="2902585"/>
              </a:tblGrid>
              <a:tr h="1618614">
                <a:tc>
                  <a:txBody>
                    <a:bodyPr/>
                    <a:lstStyle/>
                    <a:p>
                      <a:pPr algn="l" rtl="0" eaLnBrk="0">
                        <a:lnSpc>
                          <a:spcPct val="98000"/>
                        </a:lnSpc>
                        <a:spcBef>
                          <a:spcPts val="0"/>
                        </a:spcBef>
                      </a:pPr>
                      <a:r>
                        <a:rPr sz="900" b="1" kern="0" spc="20" dirty="0">
                          <a:solidFill>
                            <a:srgbClr val="2EF6FD">
                              <a:alpha val="100000"/>
                            </a:srgbClr>
                          </a:solidFill>
                          <a:latin typeface="Microsoft YaHei" panose="020B0503020204020204" charset="-122"/>
                          <a:ea typeface="Microsoft YaHei" panose="020B0503020204020204" charset="-122"/>
                          <a:cs typeface="Microsoft YaHei" panose="020B0503020204020204" charset="-122"/>
                        </a:rPr>
                        <a:t>工艺模型集</a:t>
                      </a:r>
                      <a:r>
                        <a:rPr sz="900" b="1" kern="0" spc="0" dirty="0">
                          <a:solidFill>
                            <a:srgbClr val="2EF6FD">
                              <a:alpha val="100000"/>
                            </a:srgbClr>
                          </a:solidFill>
                          <a:latin typeface="Microsoft YaHei" panose="020B0503020204020204" charset="-122"/>
                          <a:ea typeface="Microsoft YaHei" panose="020B0503020204020204" charset="-122"/>
                          <a:cs typeface="Microsoft YaHei" panose="020B0503020204020204" charset="-122"/>
                        </a:rPr>
                        <a:t>            </a:t>
                      </a:r>
                      <a:r>
                        <a:rPr sz="1300" b="1" kern="0" spc="20" baseline="4000" dirty="0">
                          <a:solidFill>
                            <a:srgbClr val="2EF6FD">
                              <a:alpha val="100000"/>
                            </a:srgbClr>
                          </a:solidFill>
                          <a:latin typeface="Microsoft YaHei" panose="020B0503020204020204" charset="-122"/>
                          <a:ea typeface="Microsoft YaHei" panose="020B0503020204020204" charset="-122"/>
                          <a:cs typeface="Microsoft YaHei" panose="020B0503020204020204" charset="-122"/>
                        </a:rPr>
                        <a:t>故障模型集</a:t>
                      </a:r>
                      <a:r>
                        <a:rPr sz="800" b="1" kern="0" spc="20" dirty="0">
                          <a:solidFill>
                            <a:srgbClr val="2EF6FD">
                              <a:alpha val="100000"/>
                            </a:srgbClr>
                          </a:solidFill>
                          <a:latin typeface="Microsoft YaHei" panose="020B0503020204020204" charset="-122"/>
                          <a:ea typeface="Microsoft YaHei" panose="020B0503020204020204" charset="-122"/>
                          <a:cs typeface="Microsoft YaHei" panose="020B0503020204020204" charset="-122"/>
                        </a:rPr>
                        <a:t>     </a:t>
                      </a:r>
                      <a:r>
                        <a:rPr sz="800" b="1" kern="0" spc="10" dirty="0">
                          <a:solidFill>
                            <a:srgbClr val="2EF6FD">
                              <a:alpha val="100000"/>
                            </a:srgbClr>
                          </a:solidFill>
                          <a:latin typeface="Microsoft YaHei" panose="020B0503020204020204" charset="-122"/>
                          <a:ea typeface="Microsoft YaHei" panose="020B0503020204020204" charset="-122"/>
                          <a:cs typeface="Microsoft YaHei" panose="020B0503020204020204" charset="-122"/>
                        </a:rPr>
                        <a:t>     </a:t>
                      </a:r>
                      <a:r>
                        <a:rPr sz="900" b="1" kern="0" spc="10" dirty="0">
                          <a:solidFill>
                            <a:srgbClr val="2EF6FD">
                              <a:alpha val="100000"/>
                            </a:srgbClr>
                          </a:solidFill>
                          <a:latin typeface="Microsoft YaHei" panose="020B0503020204020204" charset="-122"/>
                          <a:ea typeface="Microsoft YaHei" panose="020B0503020204020204" charset="-122"/>
                          <a:cs typeface="Microsoft YaHei" panose="020B0503020204020204" charset="-122"/>
                        </a:rPr>
                        <a:t>产品物流模型</a:t>
                      </a:r>
                      <a:endParaRPr lang="en-US" altLang="en-US" sz="900" dirty="0"/>
                    </a:p>
                    <a:p>
                      <a:pPr marL="1971675" algn="l" rtl="0" eaLnBrk="0">
                        <a:lnSpc>
                          <a:spcPct val="91000"/>
                        </a:lnSpc>
                        <a:spcBef>
                          <a:spcPts val="555"/>
                        </a:spcBef>
                      </a:pP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二微码标准</a:t>
                      </a:r>
                      <a:endParaRPr lang="en-US" altLang="en-US" sz="800" dirty="0"/>
                    </a:p>
                    <a:p>
                      <a:pPr marL="1969135" algn="l" rtl="0" eaLnBrk="0">
                        <a:lnSpc>
                          <a:spcPct val="91000"/>
                        </a:lnSpc>
                        <a:spcBef>
                          <a:spcPts val="565"/>
                        </a:spcBef>
                      </a:pPr>
                      <a:r>
                        <a:rPr sz="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盒扫码跟踪</a:t>
                      </a:r>
                      <a:endParaRPr lang="en-US" altLang="en-US" sz="800" dirty="0"/>
                    </a:p>
                    <a:p>
                      <a:pPr marL="1868170" algn="l" rtl="0" eaLnBrk="0">
                        <a:lnSpc>
                          <a:spcPct val="91000"/>
                        </a:lnSpc>
                        <a:spcBef>
                          <a:spcPts val="565"/>
                        </a:spcBef>
                      </a:pPr>
                      <a:r>
                        <a:rPr sz="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盒条件码段关联</a:t>
                      </a:r>
                      <a:endParaRPr lang="en-US" altLang="en-US" sz="800" dirty="0"/>
                    </a:p>
                    <a:p>
                      <a:pPr algn="l" rtl="0" eaLnBrk="0">
                        <a:lnSpc>
                          <a:spcPct val="106000"/>
                        </a:lnSpc>
                      </a:pPr>
                      <a:endParaRPr lang="en-US" altLang="en-US" sz="1000" dirty="0"/>
                    </a:p>
                    <a:p>
                      <a:pPr algn="l" rtl="0" eaLnBrk="0">
                        <a:lnSpc>
                          <a:spcPct val="107000"/>
                        </a:lnSpc>
                      </a:pPr>
                      <a:endParaRPr lang="en-US" altLang="en-US" sz="1000" dirty="0"/>
                    </a:p>
                    <a:p>
                      <a:pPr marL="523875" algn="l" rtl="0" eaLnBrk="0">
                        <a:lnSpc>
                          <a:spcPts val="1185"/>
                        </a:lnSpc>
                        <a:spcBef>
                          <a:spcPts val="270"/>
                        </a:spcBef>
                      </a:pPr>
                      <a:r>
                        <a:rPr sz="900" b="1" kern="0" spc="0" dirty="0">
                          <a:solidFill>
                            <a:srgbClr val="2EF6FD">
                              <a:alpha val="100000"/>
                            </a:srgbClr>
                          </a:solidFill>
                          <a:latin typeface="Microsoft YaHei" panose="020B0503020204020204" charset="-122"/>
                          <a:ea typeface="Microsoft YaHei" panose="020B0503020204020204" charset="-122"/>
                          <a:cs typeface="Microsoft YaHei" panose="020B0503020204020204" charset="-122"/>
                        </a:rPr>
                        <a:t>数据驱动模型(“相关关系</a:t>
                      </a:r>
                      <a:r>
                        <a:rPr sz="900" b="1" kern="0" spc="-10" dirty="0">
                          <a:solidFill>
                            <a:srgbClr val="2EF6FD">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900" dirty="0"/>
                    </a:p>
                    <a:p>
                      <a:pPr algn="l" rtl="0" eaLnBrk="0">
                        <a:lnSpc>
                          <a:spcPct val="112000"/>
                        </a:lnSpc>
                      </a:pPr>
                      <a:endParaRPr lang="en-US" altLang="en-US" sz="1000" dirty="0"/>
                    </a:p>
                    <a:p>
                      <a:pPr algn="l" rtl="0" eaLnBrk="0">
                        <a:lnSpc>
                          <a:spcPct val="112000"/>
                        </a:lnSpc>
                      </a:pPr>
                      <a:endParaRPr lang="en-US" altLang="en-US" sz="200" dirty="0"/>
                    </a:p>
                    <a:p>
                      <a:pPr marL="60325" algn="l" rtl="0" eaLnBrk="0">
                        <a:lnSpc>
                          <a:spcPct val="98000"/>
                        </a:lnSpc>
                        <a:spcBef>
                          <a:spcPts val="0"/>
                        </a:spcBef>
                      </a:pPr>
                      <a:r>
                        <a:rPr sz="900" b="1" kern="0" spc="30" dirty="0">
                          <a:solidFill>
                            <a:srgbClr val="2EF6FD">
                              <a:alpha val="100000"/>
                            </a:srgbClr>
                          </a:solidFill>
                          <a:latin typeface="Microsoft YaHei" panose="020B0503020204020204" charset="-122"/>
                          <a:ea typeface="Microsoft YaHei" panose="020B0503020204020204" charset="-122"/>
                          <a:cs typeface="Microsoft YaHei" panose="020B0503020204020204" charset="-122"/>
                        </a:rPr>
                        <a:t>数据分析         </a:t>
                      </a:r>
                      <a:r>
                        <a:rPr sz="900" b="1" kern="0" spc="20" dirty="0">
                          <a:solidFill>
                            <a:srgbClr val="2EF6FD">
                              <a:alpha val="100000"/>
                            </a:srgbClr>
                          </a:solidFill>
                          <a:latin typeface="Microsoft YaHei" panose="020B0503020204020204" charset="-122"/>
                          <a:ea typeface="Microsoft YaHei" panose="020B0503020204020204" charset="-122"/>
                          <a:cs typeface="Microsoft YaHei" panose="020B0503020204020204" charset="-122"/>
                        </a:rPr>
                        <a:t>     机器学*              控制结构</a:t>
                      </a:r>
                      <a:endParaRPr lang="en-US" altLang="en-US" sz="900" dirty="0"/>
                    </a:p>
                  </a:txBody>
                  <a:tcPr marL="0" marR="0" marT="83" marB="0" vert="horz">
                    <a:lnL>
                      <a:noFill/>
                    </a:lnL>
                    <a:lnR>
                      <a:noFill/>
                    </a:lnR>
                    <a:lnT>
                      <a:noFill/>
                    </a:lnT>
                    <a:lnB>
                      <a:noFill/>
                    </a:lnB>
                  </a:tcPr>
                </a:tc>
                <a:tc>
                  <a:txBody>
                    <a:bodyPr/>
                    <a:lstStyle/>
                    <a:p>
                      <a:pPr algn="l" rtl="0" eaLnBrk="0">
                        <a:lnSpc>
                          <a:spcPct val="118000"/>
                        </a:lnSpc>
                      </a:pPr>
                      <a:endParaRPr lang="en-US" altLang="en-US" sz="500" dirty="0"/>
                    </a:p>
                    <a:p>
                      <a:pPr marL="275590" algn="l" rtl="0" eaLnBrk="0">
                        <a:lnSpc>
                          <a:spcPct val="71000"/>
                        </a:lnSpc>
                        <a:spcBef>
                          <a:spcPts val="5"/>
                        </a:spcBef>
                      </a:pPr>
                      <a:r>
                        <a:rPr sz="9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整体式架构</a:t>
                      </a:r>
                      <a:endParaRPr lang="en-US" altLang="en-US" sz="900" dirty="0"/>
                    </a:p>
                    <a:p>
                      <a:pPr marL="1105535" algn="l" rtl="0" eaLnBrk="0">
                        <a:lnSpc>
                          <a:spcPct val="80000"/>
                        </a:lnSpc>
                        <a:spcBef>
                          <a:spcPts val="0"/>
                        </a:spcBef>
                      </a:pP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诊断 </a:t>
                      </a: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Why H应用en</a:t>
                      </a:r>
                      <a:endParaRPr lang="en-US" altLang="en-US" sz="800" dirty="0"/>
                    </a:p>
                    <a:p>
                      <a:pPr algn="l" rtl="0" eaLnBrk="0">
                        <a:lnSpc>
                          <a:spcPct val="109000"/>
                        </a:lnSpc>
                      </a:pPr>
                      <a:endParaRPr lang="en-US" altLang="en-US" sz="1000" dirty="0"/>
                    </a:p>
                    <a:p>
                      <a:pPr algn="l" rtl="0" eaLnBrk="0">
                        <a:lnSpc>
                          <a:spcPct val="110000"/>
                        </a:lnSpc>
                      </a:pPr>
                      <a:endParaRPr lang="en-US" altLang="en-US" sz="1000" dirty="0"/>
                    </a:p>
                    <a:p>
                      <a:pPr algn="l" rtl="0" eaLnBrk="0">
                        <a:lnSpc>
                          <a:spcPct val="110000"/>
                        </a:lnSpc>
                      </a:pPr>
                      <a:endParaRPr lang="en-US" altLang="en-US" sz="1000" dirty="0"/>
                    </a:p>
                    <a:p>
                      <a:pPr marL="1083945" algn="l" rtl="0" eaLnBrk="0">
                        <a:lnSpc>
                          <a:spcPct val="90000"/>
                        </a:lnSpc>
                        <a:spcBef>
                          <a:spcPts val="280"/>
                        </a:spcBef>
                      </a:pP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预测 </a:t>
                      </a: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What Will</a:t>
                      </a:r>
                      <a:r>
                        <a:rPr sz="800" b="1" kern="0" spc="1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H应用en</a:t>
                      </a:r>
                      <a:endParaRPr lang="en-US" altLang="en-US" sz="800" dirty="0"/>
                    </a:p>
                    <a:p>
                      <a:pPr algn="l" rtl="0" eaLnBrk="0">
                        <a:lnSpc>
                          <a:spcPct val="107000"/>
                        </a:lnSpc>
                      </a:pPr>
                      <a:endParaRPr lang="en-US" altLang="en-US" sz="1000" dirty="0"/>
                    </a:p>
                    <a:p>
                      <a:pPr algn="l" rtl="0" eaLnBrk="0">
                        <a:lnSpc>
                          <a:spcPct val="108000"/>
                        </a:lnSpc>
                      </a:pPr>
                      <a:endParaRPr lang="en-US" altLang="en-US" sz="1000" dirty="0"/>
                    </a:p>
                    <a:p>
                      <a:pPr algn="l" rtl="0" eaLnBrk="0">
                        <a:lnSpc>
                          <a:spcPct val="108000"/>
                        </a:lnSpc>
                      </a:pPr>
                      <a:endParaRPr lang="en-US" altLang="en-US" sz="1000" dirty="0"/>
                    </a:p>
                    <a:p>
                      <a:pPr algn="l" rtl="0" eaLnBrk="0">
                        <a:lnSpc>
                          <a:spcPct val="112000"/>
                        </a:lnSpc>
                      </a:pPr>
                      <a:endParaRPr lang="en-US" altLang="en-US" sz="200" dirty="0"/>
                    </a:p>
                    <a:p>
                      <a:pPr marL="1114425" algn="l" rtl="0" eaLnBrk="0">
                        <a:lnSpc>
                          <a:spcPct val="93000"/>
                        </a:lnSpc>
                        <a:spcBef>
                          <a:spcPts val="0"/>
                        </a:spcBef>
                      </a:pP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决策</a:t>
                      </a:r>
                      <a:r>
                        <a:rPr sz="9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How to</a:t>
                      </a:r>
                      <a:r>
                        <a:rPr sz="8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do</a:t>
                      </a:r>
                      <a:endParaRPr lang="en-US" altLang="en-US" sz="800" dirty="0"/>
                    </a:p>
                  </a:txBody>
                  <a:tcPr marL="0" marR="0" marT="0" marB="0" vert="horz">
                    <a:lnL>
                      <a:noFill/>
                    </a:lnL>
                    <a:lnR>
                      <a:noFill/>
                    </a:lnR>
                    <a:lnT>
                      <a:noFill/>
                    </a:lnT>
                    <a:lnB>
                      <a:noFill/>
                    </a:lnB>
                  </a:tcPr>
                </a:tc>
              </a:tr>
            </a:tbl>
          </a:graphicData>
        </a:graphic>
      </p:graphicFrame>
      <p:sp>
        <p:nvSpPr>
          <p:cNvPr id="1046" name="textbox 1046"/>
          <p:cNvSpPr/>
          <p:nvPr/>
        </p:nvSpPr>
        <p:spPr>
          <a:xfrm>
            <a:off x="563466" y="1297687"/>
            <a:ext cx="10989309" cy="59626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88000"/>
              </a:lnSpc>
            </a:pP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将工厂的物理设备、</a:t>
            </a:r>
            <a:r>
              <a:rPr sz="1500" b="1" kern="0" spc="-3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生产工艺、</a:t>
            </a:r>
            <a:r>
              <a:rPr sz="1500" b="1" kern="0" spc="-3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流程逻辑等要素</a:t>
            </a:r>
            <a:r>
              <a:rPr sz="1500" b="1" kern="0" spc="-2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500" b="1" kern="0" spc="-3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进行数据建模</a:t>
            </a:r>
            <a:r>
              <a:rPr sz="1500" b="1" kern="0" spc="-2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，定义生产过程需遵守的</a:t>
            </a:r>
            <a:r>
              <a:rPr sz="1500" b="1"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标准</a:t>
            </a:r>
            <a:r>
              <a:rPr sz="1500" b="1" kern="0" spc="-2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，形成工艺模型集、</a:t>
            </a:r>
            <a:r>
              <a:rPr sz="1500" b="1" kern="0" spc="-3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部件模型</a:t>
            </a:r>
            <a:endParaRPr lang="en-US" altLang="en-US" sz="1500" dirty="0"/>
          </a:p>
          <a:p>
            <a:pPr marL="12700" algn="l" rtl="0" eaLnBrk="0">
              <a:lnSpc>
                <a:spcPts val="2910"/>
              </a:lnSpc>
            </a:pPr>
            <a:r>
              <a:rPr sz="15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集、</a:t>
            </a:r>
            <a:r>
              <a:rPr sz="1500" b="1" kern="0" spc="-3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数据驱动模型集等服务组件</a:t>
            </a:r>
            <a:r>
              <a:rPr sz="1500" b="1" kern="0" spc="-2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，使卷烟</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厂具备虚实联动的能力、</a:t>
            </a:r>
            <a:r>
              <a:rPr sz="1500" b="1" kern="0" spc="-3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模型驱动生产的能力</a:t>
            </a:r>
            <a:r>
              <a:rPr sz="1500" b="1" kern="0" spc="-2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，为虚拟与现实融合打下基础。</a:t>
            </a:r>
            <a:endParaRPr lang="en-US" altLang="en-US" sz="1500" dirty="0"/>
          </a:p>
        </p:txBody>
      </p:sp>
      <p:sp>
        <p:nvSpPr>
          <p:cNvPr id="1048" name="textbox 1048"/>
          <p:cNvSpPr/>
          <p:nvPr/>
        </p:nvSpPr>
        <p:spPr>
          <a:xfrm>
            <a:off x="1062427" y="488899"/>
            <a:ext cx="5274309" cy="411480"/>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4000"/>
              </a:lnSpc>
            </a:pPr>
            <a:r>
              <a:rPr sz="2700" b="1" kern="0" spc="1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10" dirty="0">
                <a:solidFill>
                  <a:srgbClr val="FFC000">
                    <a:alpha val="100000"/>
                  </a:srgbClr>
                </a:solidFill>
                <a:latin typeface="Arial" panose="020B0704020202020204"/>
                <a:ea typeface="Arial" panose="020B0704020202020204"/>
                <a:cs typeface="Arial" panose="020B0704020202020204"/>
              </a:rPr>
              <a:t>--</a:t>
            </a:r>
            <a:r>
              <a:rPr sz="2700" b="1" kern="0" spc="1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数据建</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模服务组件</a:t>
            </a:r>
            <a:endParaRPr lang="en-US" altLang="en-US" sz="2700" dirty="0"/>
          </a:p>
        </p:txBody>
      </p:sp>
      <p:sp>
        <p:nvSpPr>
          <p:cNvPr id="1050" name="textbox 1050"/>
          <p:cNvSpPr/>
          <p:nvPr/>
        </p:nvSpPr>
        <p:spPr>
          <a:xfrm>
            <a:off x="958526" y="2346454"/>
            <a:ext cx="9606280" cy="190500"/>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98000"/>
              </a:lnSpc>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物理模型</a:t>
            </a:r>
            <a:r>
              <a:rPr sz="11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模型工具                                 </a:t>
            </a:r>
            <a:r>
              <a:rPr sz="1600" b="1" kern="0" spc="10" baseline="3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逻辑模型</a:t>
            </a:r>
            <a:r>
              <a:rPr sz="1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0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逻辑工具                        工业应用                                           应用载体</a:t>
            </a:r>
            <a:endParaRPr lang="en-US" altLang="en-US" sz="1100" dirty="0"/>
          </a:p>
        </p:txBody>
      </p:sp>
      <p:sp>
        <p:nvSpPr>
          <p:cNvPr id="1052" name="textbox 1052"/>
          <p:cNvSpPr/>
          <p:nvPr/>
        </p:nvSpPr>
        <p:spPr>
          <a:xfrm>
            <a:off x="953249" y="3798658"/>
            <a:ext cx="718184" cy="2009775"/>
          </a:xfrm>
          <a:prstGeom prst="rect">
            <a:avLst/>
          </a:prstGeom>
        </p:spPr>
        <p:txBody>
          <a:bodyPr vert="horz" wrap="square" lIns="0" tIns="0" rIns="0" bIns="0"/>
          <a:lstStyle/>
          <a:p>
            <a:pPr algn="l" rtl="0" eaLnBrk="0">
              <a:lnSpc>
                <a:spcPct val="88000"/>
              </a:lnSpc>
            </a:pPr>
            <a:endParaRPr lang="en-US" altLang="en-US" sz="100" dirty="0"/>
          </a:p>
          <a:p>
            <a:pPr marL="108585" algn="l" rtl="0" eaLnBrk="0">
              <a:lnSpc>
                <a:spcPct val="90000"/>
              </a:lnSpc>
            </a:pPr>
            <a:r>
              <a:rPr sz="900" b="1" kern="0" spc="0" dirty="0">
                <a:solidFill>
                  <a:srgbClr val="008CFC">
                    <a:alpha val="100000"/>
                  </a:srgbClr>
                </a:solidFill>
                <a:latin typeface="Microsoft YaHei" panose="020B0503020204020204" charset="-122"/>
                <a:ea typeface="Microsoft YaHei" panose="020B0503020204020204" charset="-122"/>
                <a:cs typeface="Microsoft YaHei" panose="020B0503020204020204" charset="-122"/>
              </a:rPr>
              <a:t>流程逻辑</a:t>
            </a:r>
            <a:endParaRPr lang="en-US" altLang="en-US" sz="900" dirty="0"/>
          </a:p>
          <a:p>
            <a:pPr marL="12700" indent="635" algn="l" rtl="0" eaLnBrk="0">
              <a:lnSpc>
                <a:spcPct val="134000"/>
              </a:lnSpc>
              <a:spcBef>
                <a:spcPts val="425"/>
              </a:spcBef>
            </a:pPr>
            <a:r>
              <a:rPr sz="900" b="1" kern="0" spc="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生产运营管理</a:t>
            </a:r>
            <a:r>
              <a:rPr sz="900" b="1" kern="0" spc="2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 </a:t>
            </a:r>
            <a:r>
              <a:rPr sz="900" b="1" kern="0" spc="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产品质量管理</a:t>
            </a:r>
            <a:r>
              <a:rPr sz="900" b="1" kern="0" spc="3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 </a:t>
            </a:r>
            <a:r>
              <a:rPr sz="900" b="1" kern="0" spc="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排产优化管理</a:t>
            </a:r>
            <a:r>
              <a:rPr sz="900" b="1" kern="0" spc="3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 </a:t>
            </a:r>
            <a:r>
              <a:rPr sz="900" b="1" kern="0" spc="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生产效能管理</a:t>
            </a:r>
            <a:endParaRPr lang="en-US" altLang="en-US" sz="900" dirty="0"/>
          </a:p>
          <a:p>
            <a:pPr algn="l" rtl="0" eaLnBrk="0">
              <a:lnSpc>
                <a:spcPct val="183000"/>
              </a:lnSpc>
            </a:pPr>
            <a:endParaRPr lang="en-US" altLang="en-US" sz="1000" dirty="0"/>
          </a:p>
          <a:p>
            <a:pPr marL="105410" algn="l" rtl="0" eaLnBrk="0">
              <a:lnSpc>
                <a:spcPct val="90000"/>
              </a:lnSpc>
              <a:spcBef>
                <a:spcPts val="280"/>
              </a:spcBef>
            </a:pPr>
            <a:r>
              <a:rPr sz="900" b="1" kern="0" spc="0" dirty="0">
                <a:solidFill>
                  <a:srgbClr val="008CFC">
                    <a:alpha val="100000"/>
                  </a:srgbClr>
                </a:solidFill>
                <a:latin typeface="Microsoft YaHei" panose="020B0503020204020204" charset="-122"/>
                <a:ea typeface="Microsoft YaHei" panose="020B0503020204020204" charset="-122"/>
                <a:cs typeface="Microsoft YaHei" panose="020B0503020204020204" charset="-122"/>
              </a:rPr>
              <a:t>研发工具</a:t>
            </a:r>
            <a:endParaRPr lang="en-US" altLang="en-US" sz="900" dirty="0"/>
          </a:p>
          <a:p>
            <a:pPr algn="l" rtl="0" eaLnBrk="0">
              <a:lnSpc>
                <a:spcPct val="112000"/>
              </a:lnSpc>
            </a:pPr>
            <a:endParaRPr lang="en-US" altLang="en-US" sz="600" dirty="0"/>
          </a:p>
          <a:p>
            <a:pPr marL="124460" algn="l" rtl="0" eaLnBrk="0">
              <a:lnSpc>
                <a:spcPct val="129000"/>
              </a:lnSpc>
              <a:spcBef>
                <a:spcPts val="0"/>
              </a:spcBef>
            </a:pPr>
            <a:r>
              <a:rPr sz="900" b="1" kern="0" spc="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设计模型     </a:t>
            </a:r>
            <a:r>
              <a:rPr sz="900" b="1" kern="0" spc="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工厂模型     </a:t>
            </a:r>
            <a:r>
              <a:rPr sz="900" b="1" kern="0" spc="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仿真模型</a:t>
            </a:r>
            <a:endParaRPr lang="en-US" altLang="en-US" sz="900" dirty="0"/>
          </a:p>
        </p:txBody>
      </p:sp>
      <p:sp>
        <p:nvSpPr>
          <p:cNvPr id="1054" name="textbox 1054"/>
          <p:cNvSpPr/>
          <p:nvPr/>
        </p:nvSpPr>
        <p:spPr>
          <a:xfrm>
            <a:off x="3632923" y="2841472"/>
            <a:ext cx="5142865" cy="29908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145"/>
              </a:lnSpc>
            </a:pPr>
            <a:r>
              <a:rPr sz="900" b="1" kern="0" spc="0" dirty="0">
                <a:solidFill>
                  <a:srgbClr val="2EF6FD">
                    <a:alpha val="100000"/>
                  </a:srgbClr>
                </a:solidFill>
                <a:latin typeface="Microsoft YaHei" panose="020B0503020204020204" charset="-122"/>
                <a:ea typeface="Microsoft YaHei" panose="020B0503020204020204" charset="-122"/>
                <a:cs typeface="Microsoft YaHei" panose="020B0503020204020204" charset="-122"/>
              </a:rPr>
              <a:t>机理模型（“因果关系</a:t>
            </a:r>
            <a:r>
              <a:rPr sz="900" b="1" kern="0" spc="-10" dirty="0">
                <a:solidFill>
                  <a:srgbClr val="2EF6FD">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900" dirty="0"/>
          </a:p>
          <a:p>
            <a:pPr algn="r" rtl="0" eaLnBrk="0">
              <a:lnSpc>
                <a:spcPts val="1005"/>
              </a:lnSpc>
            </a:pP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状态感知  实时分析  </a:t>
            </a:r>
            <a:r>
              <a:rPr sz="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科学决策  </a:t>
            </a:r>
            <a:r>
              <a:rPr sz="800" kern="0" spc="0" dirty="0">
                <a:solidFill>
                  <a:srgbClr val="FFFFFF">
                    <a:alpha val="100000"/>
                  </a:srgbClr>
                </a:solidFill>
                <a:latin typeface="宋体" panose="02010600030101010101" charset="-122"/>
                <a:ea typeface="宋体" panose="02010600030101010101" charset="-122"/>
                <a:cs typeface="宋体" panose="02010600030101010101" charset="-122"/>
              </a:rPr>
              <a:t>精准执行</a:t>
            </a:r>
            <a:endParaRPr lang="en-US" altLang="en-US" sz="800" dirty="0"/>
          </a:p>
        </p:txBody>
      </p:sp>
      <p:sp>
        <p:nvSpPr>
          <p:cNvPr id="1056" name="textbox 1056"/>
          <p:cNvSpPr/>
          <p:nvPr/>
        </p:nvSpPr>
        <p:spPr>
          <a:xfrm>
            <a:off x="4941098" y="6122009"/>
            <a:ext cx="1735454" cy="544830"/>
          </a:xfrm>
          <a:prstGeom prst="rect">
            <a:avLst/>
          </a:prstGeom>
        </p:spPr>
        <p:txBody>
          <a:bodyPr vert="horz" wrap="square" lIns="0" tIns="0" rIns="0" bIns="0"/>
          <a:lstStyle/>
          <a:p>
            <a:pPr algn="l" rtl="0" eaLnBrk="0">
              <a:lnSpc>
                <a:spcPct val="79000"/>
              </a:lnSpc>
            </a:pPr>
            <a:endParaRPr lang="en-US" altLang="en-US" sz="100" dirty="0"/>
          </a:p>
          <a:p>
            <a:pPr algn="r" rtl="0" eaLnBrk="0">
              <a:lnSpc>
                <a:spcPct val="91000"/>
              </a:lnSpc>
            </a:pPr>
            <a:r>
              <a:rPr sz="9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微服务架构</a:t>
            </a:r>
            <a:endParaRPr lang="en-US" altLang="en-US" sz="900" dirty="0"/>
          </a:p>
          <a:p>
            <a:pPr algn="l" rtl="0" eaLnBrk="0">
              <a:lnSpc>
                <a:spcPct val="166000"/>
              </a:lnSpc>
            </a:pPr>
            <a:endParaRPr lang="en-US" altLang="en-US" sz="1000" dirty="0"/>
          </a:p>
          <a:p>
            <a:pPr algn="l" rtl="0" eaLnBrk="0">
              <a:lnSpc>
                <a:spcPct val="101000"/>
              </a:lnSpc>
            </a:pPr>
            <a:endParaRPr lang="en-US" altLang="en-US" sz="200" dirty="0"/>
          </a:p>
          <a:p>
            <a:pPr marL="12700" algn="l" rtl="0" eaLnBrk="0">
              <a:lnSpc>
                <a:spcPct val="91000"/>
              </a:lnSpc>
              <a:spcBef>
                <a:spcPts val="0"/>
              </a:spcBef>
            </a:pPr>
            <a:r>
              <a:rPr sz="8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自7应、鲁棒</a:t>
            </a:r>
            <a:endParaRPr lang="en-US" altLang="en-US" sz="800" dirty="0"/>
          </a:p>
        </p:txBody>
      </p:sp>
      <p:sp>
        <p:nvSpPr>
          <p:cNvPr id="1058" name="textbox 1058"/>
          <p:cNvSpPr/>
          <p:nvPr/>
        </p:nvSpPr>
        <p:spPr>
          <a:xfrm>
            <a:off x="767168" y="2828010"/>
            <a:ext cx="1052830" cy="582930"/>
          </a:xfrm>
          <a:prstGeom prst="rect">
            <a:avLst/>
          </a:prstGeom>
        </p:spPr>
        <p:txBody>
          <a:bodyPr vert="horz" wrap="square" lIns="0" tIns="0" rIns="0" bIns="0"/>
          <a:lstStyle/>
          <a:p>
            <a:pPr algn="l" rtl="0" eaLnBrk="0">
              <a:lnSpc>
                <a:spcPct val="79000"/>
              </a:lnSpc>
            </a:pPr>
            <a:endParaRPr lang="en-US" altLang="en-US" sz="100" dirty="0"/>
          </a:p>
          <a:p>
            <a:pPr marL="302260" algn="l" rtl="0" eaLnBrk="0">
              <a:lnSpc>
                <a:spcPct val="91000"/>
              </a:lnSpc>
            </a:pPr>
            <a:r>
              <a:rPr sz="900" b="1" kern="0" spc="0" dirty="0">
                <a:solidFill>
                  <a:srgbClr val="008CFC">
                    <a:alpha val="100000"/>
                  </a:srgbClr>
                </a:solidFill>
                <a:latin typeface="Microsoft YaHei" panose="020B0503020204020204" charset="-122"/>
                <a:ea typeface="Microsoft YaHei" panose="020B0503020204020204" charset="-122"/>
                <a:cs typeface="Microsoft YaHei" panose="020B0503020204020204" charset="-122"/>
              </a:rPr>
              <a:t>物理设备</a:t>
            </a:r>
            <a:endParaRPr lang="en-US" altLang="en-US" sz="900" dirty="0"/>
          </a:p>
          <a:p>
            <a:pPr algn="l" rtl="0" eaLnBrk="0">
              <a:lnSpc>
                <a:spcPct val="116000"/>
              </a:lnSpc>
            </a:pPr>
            <a:endParaRPr lang="en-US" altLang="en-US" sz="600" dirty="0"/>
          </a:p>
          <a:p>
            <a:pPr marL="12700" algn="l" rtl="0" eaLnBrk="0">
              <a:lnSpc>
                <a:spcPct val="119000"/>
              </a:lnSpc>
              <a:spcBef>
                <a:spcPts val="5"/>
              </a:spcBef>
            </a:pPr>
            <a:r>
              <a:rPr sz="900" b="1" kern="0" spc="-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零件模板、故障诊断</a:t>
            </a:r>
            <a:r>
              <a:rPr sz="900" b="1" kern="0" spc="6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 </a:t>
            </a:r>
            <a:r>
              <a:rPr sz="900" b="1" kern="0" spc="-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性能优化、远程运维</a:t>
            </a:r>
            <a:endParaRPr lang="en-US" altLang="en-US" sz="900" dirty="0"/>
          </a:p>
        </p:txBody>
      </p:sp>
      <p:sp>
        <p:nvSpPr>
          <p:cNvPr id="1060" name="textbox 1060"/>
          <p:cNvSpPr/>
          <p:nvPr/>
        </p:nvSpPr>
        <p:spPr>
          <a:xfrm>
            <a:off x="2950781" y="3178302"/>
            <a:ext cx="713105" cy="772159"/>
          </a:xfrm>
          <a:prstGeom prst="rect">
            <a:avLst/>
          </a:prstGeom>
        </p:spPr>
        <p:txBody>
          <a:bodyPr vert="horz" wrap="square" lIns="0" tIns="0" rIns="0" bIns="0"/>
          <a:lstStyle/>
          <a:p>
            <a:pPr algn="l" rtl="0" eaLnBrk="0">
              <a:lnSpc>
                <a:spcPct val="81000"/>
              </a:lnSpc>
            </a:pPr>
            <a:endParaRPr lang="en-US" altLang="en-US" sz="100" dirty="0"/>
          </a:p>
          <a:p>
            <a:pPr marL="68580" algn="l" rtl="0" eaLnBrk="0">
              <a:lnSpc>
                <a:spcPct val="91000"/>
              </a:lnSpc>
            </a:pPr>
            <a:r>
              <a:rPr sz="900" b="1" kern="0" spc="0" dirty="0">
                <a:solidFill>
                  <a:srgbClr val="2EF6FD">
                    <a:alpha val="100000"/>
                  </a:srgbClr>
                </a:solidFill>
                <a:latin typeface="Microsoft YaHei" panose="020B0503020204020204" charset="-122"/>
                <a:ea typeface="Microsoft YaHei" panose="020B0503020204020204" charset="-122"/>
                <a:cs typeface="Microsoft YaHei" panose="020B0503020204020204" charset="-122"/>
              </a:rPr>
              <a:t>理论模型集</a:t>
            </a:r>
            <a:endParaRPr lang="en-US" altLang="en-US" sz="900" dirty="0"/>
          </a:p>
          <a:p>
            <a:pPr marL="125095" algn="l" rtl="0" eaLnBrk="0">
              <a:lnSpc>
                <a:spcPct val="91000"/>
              </a:lnSpc>
              <a:spcBef>
                <a:spcPts val="720"/>
              </a:spcBef>
            </a:pPr>
            <a:r>
              <a:rPr sz="9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流体力学</a:t>
            </a:r>
            <a:endParaRPr lang="en-US" altLang="en-US" sz="900" dirty="0"/>
          </a:p>
          <a:p>
            <a:pPr marL="183515" algn="l" rtl="0" eaLnBrk="0">
              <a:lnSpc>
                <a:spcPct val="91000"/>
              </a:lnSpc>
              <a:spcBef>
                <a:spcPts val="580"/>
              </a:spcBef>
            </a:pPr>
            <a:r>
              <a:rPr sz="900" b="1" kern="0" spc="2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,力学</a:t>
            </a:r>
            <a:endParaRPr lang="en-US" altLang="en-US" sz="900" dirty="0"/>
          </a:p>
          <a:p>
            <a:pPr algn="l" rtl="0" eaLnBrk="0">
              <a:lnSpc>
                <a:spcPct val="107000"/>
              </a:lnSpc>
            </a:pPr>
            <a:endParaRPr lang="en-US" altLang="en-US" sz="500" dirty="0"/>
          </a:p>
          <a:p>
            <a:pPr marL="12700" algn="l" rtl="0" eaLnBrk="0">
              <a:lnSpc>
                <a:spcPct val="91000"/>
              </a:lnSpc>
              <a:spcBef>
                <a:spcPts val="5"/>
              </a:spcBef>
            </a:pPr>
            <a:r>
              <a:rPr sz="9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空气动力学</a:t>
            </a:r>
            <a:r>
              <a:rPr sz="900" b="1"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900" dirty="0"/>
          </a:p>
        </p:txBody>
      </p:sp>
      <p:sp>
        <p:nvSpPr>
          <p:cNvPr id="1062" name="textbox 1062"/>
          <p:cNvSpPr/>
          <p:nvPr/>
        </p:nvSpPr>
        <p:spPr>
          <a:xfrm>
            <a:off x="867379" y="6149403"/>
            <a:ext cx="948055" cy="553084"/>
          </a:xfrm>
          <a:prstGeom prst="rect">
            <a:avLst/>
          </a:prstGeom>
        </p:spPr>
        <p:txBody>
          <a:bodyPr vert="horz" wrap="square" lIns="0" tIns="0" rIns="0" bIns="0"/>
          <a:lstStyle/>
          <a:p>
            <a:pPr algn="l" rtl="0" eaLnBrk="0">
              <a:lnSpc>
                <a:spcPct val="82000"/>
              </a:lnSpc>
            </a:pPr>
            <a:endParaRPr lang="en-US" altLang="en-US" sz="100" dirty="0"/>
          </a:p>
          <a:p>
            <a:pPr marL="210185" algn="l" rtl="0" eaLnBrk="0">
              <a:lnSpc>
                <a:spcPct val="91000"/>
              </a:lnSpc>
            </a:pPr>
            <a:r>
              <a:rPr sz="900" b="1" kern="0" spc="0" dirty="0">
                <a:solidFill>
                  <a:srgbClr val="0070C0">
                    <a:alpha val="100000"/>
                  </a:srgbClr>
                </a:solidFill>
                <a:latin typeface="Microsoft YaHei" panose="020B0503020204020204" charset="-122"/>
                <a:ea typeface="Microsoft YaHei" panose="020B0503020204020204" charset="-122"/>
                <a:cs typeface="Microsoft YaHei" panose="020B0503020204020204" charset="-122"/>
              </a:rPr>
              <a:t>生产工艺</a:t>
            </a:r>
            <a:endParaRPr lang="en-US" altLang="en-US" sz="900" dirty="0"/>
          </a:p>
          <a:p>
            <a:pPr marL="240665" algn="l" rtl="0" eaLnBrk="0">
              <a:lnSpc>
                <a:spcPct val="90000"/>
              </a:lnSpc>
              <a:spcBef>
                <a:spcPts val="625"/>
              </a:spcBef>
            </a:pPr>
            <a:r>
              <a:rPr sz="900" b="1" kern="0" spc="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工艺配方</a:t>
            </a:r>
            <a:endParaRPr lang="en-US" altLang="en-US" sz="900" dirty="0"/>
          </a:p>
          <a:p>
            <a:pPr algn="l" rtl="0" eaLnBrk="0">
              <a:lnSpc>
                <a:spcPct val="123000"/>
              </a:lnSpc>
            </a:pPr>
            <a:endParaRPr lang="en-US" altLang="en-US" sz="400" dirty="0"/>
          </a:p>
          <a:p>
            <a:pPr marL="12700" algn="l" rtl="0" eaLnBrk="0">
              <a:lnSpc>
                <a:spcPct val="91000"/>
              </a:lnSpc>
              <a:spcBef>
                <a:spcPts val="5"/>
              </a:spcBef>
            </a:pPr>
            <a:r>
              <a:rPr sz="900" b="1" kern="0" spc="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工艺过程工艺参数</a:t>
            </a:r>
            <a:endParaRPr lang="en-US" altLang="en-US" sz="900" dirty="0"/>
          </a:p>
        </p:txBody>
      </p:sp>
      <p:sp>
        <p:nvSpPr>
          <p:cNvPr id="1064" name="textbox 1064"/>
          <p:cNvSpPr/>
          <p:nvPr/>
        </p:nvSpPr>
        <p:spPr>
          <a:xfrm>
            <a:off x="3978300" y="3208146"/>
            <a:ext cx="612140" cy="762634"/>
          </a:xfrm>
          <a:prstGeom prst="rect">
            <a:avLst/>
          </a:prstGeom>
        </p:spPr>
        <p:txBody>
          <a:bodyPr vert="horz" wrap="square" lIns="0" tIns="0" rIns="0" bIns="0"/>
          <a:lstStyle/>
          <a:p>
            <a:pPr algn="l" rtl="0" eaLnBrk="0">
              <a:lnSpc>
                <a:spcPct val="81000"/>
              </a:lnSpc>
            </a:pPr>
            <a:endParaRPr lang="en-US" altLang="en-US" sz="100" dirty="0"/>
          </a:p>
          <a:p>
            <a:pPr marL="22860" algn="l" rtl="0" eaLnBrk="0">
              <a:lnSpc>
                <a:spcPct val="91000"/>
              </a:lnSpc>
            </a:pPr>
            <a:r>
              <a:rPr sz="900" b="1" kern="0" spc="0" dirty="0">
                <a:solidFill>
                  <a:srgbClr val="2EF6FD">
                    <a:alpha val="100000"/>
                  </a:srgbClr>
                </a:solidFill>
                <a:latin typeface="Microsoft YaHei" panose="020B0503020204020204" charset="-122"/>
                <a:ea typeface="Microsoft YaHei" panose="020B0503020204020204" charset="-122"/>
                <a:cs typeface="Microsoft YaHei" panose="020B0503020204020204" charset="-122"/>
              </a:rPr>
              <a:t>逻辑模型集</a:t>
            </a:r>
            <a:endParaRPr lang="en-US" altLang="en-US" sz="900" dirty="0"/>
          </a:p>
          <a:p>
            <a:pPr algn="l" rtl="0" eaLnBrk="0">
              <a:lnSpc>
                <a:spcPct val="115000"/>
              </a:lnSpc>
            </a:pPr>
            <a:endParaRPr lang="en-US" altLang="en-US" sz="300" dirty="0"/>
          </a:p>
          <a:p>
            <a:pPr marL="12700" indent="66675" algn="l" rtl="0" eaLnBrk="0">
              <a:lnSpc>
                <a:spcPct val="136000"/>
              </a:lnSpc>
              <a:spcBef>
                <a:spcPts val="0"/>
              </a:spcBef>
            </a:pPr>
            <a:r>
              <a:rPr sz="900" b="1" kern="0" spc="1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逻辑-架</a:t>
            </a: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b="1" kern="0" spc="2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流程步.</a:t>
            </a:r>
            <a:r>
              <a:rPr sz="9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管理时/</a:t>
            </a:r>
            <a:r>
              <a:rPr sz="900" b="1"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900" dirty="0"/>
          </a:p>
        </p:txBody>
      </p:sp>
      <p:sp>
        <p:nvSpPr>
          <p:cNvPr id="1066" name="textbox 1066"/>
          <p:cNvSpPr/>
          <p:nvPr/>
        </p:nvSpPr>
        <p:spPr>
          <a:xfrm>
            <a:off x="2923386" y="6072509"/>
            <a:ext cx="800734" cy="490855"/>
          </a:xfrm>
          <a:prstGeom prst="rect">
            <a:avLst/>
          </a:prstGeom>
        </p:spPr>
        <p:txBody>
          <a:bodyPr vert="horz" wrap="square" lIns="0" tIns="0" rIns="0" bIns="0"/>
          <a:lstStyle/>
          <a:p>
            <a:pPr algn="l" rtl="0" eaLnBrk="0">
              <a:lnSpc>
                <a:spcPct val="86000"/>
              </a:lnSpc>
            </a:pPr>
            <a:endParaRPr lang="en-US" altLang="en-US" sz="100" dirty="0"/>
          </a:p>
          <a:p>
            <a:pPr marL="100330" algn="l" rtl="0" eaLnBrk="0">
              <a:lnSpc>
                <a:spcPct val="90000"/>
              </a:lnSpc>
            </a:pPr>
            <a:r>
              <a:rPr sz="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SVM</a:t>
            </a:r>
            <a:r>
              <a:rPr sz="8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贝叶斯</a:t>
            </a:r>
            <a:endParaRPr lang="en-US" altLang="en-US" sz="800" dirty="0"/>
          </a:p>
          <a:p>
            <a:pPr algn="l" rtl="0" eaLnBrk="0">
              <a:lnSpc>
                <a:spcPct val="106000"/>
              </a:lnSpc>
            </a:pPr>
            <a:endParaRPr lang="en-US" altLang="en-US" sz="400" dirty="0"/>
          </a:p>
          <a:p>
            <a:pPr marL="12700" algn="l" rtl="0" eaLnBrk="0">
              <a:lnSpc>
                <a:spcPct val="119000"/>
              </a:lnSpc>
              <a:spcBef>
                <a:spcPts val="5"/>
              </a:spcBef>
            </a:pP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K-近邻  遗传算法 </a:t>
            </a: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K-均值  梯度下降</a:t>
            </a:r>
            <a:endParaRPr lang="en-US" altLang="en-US" sz="800" dirty="0"/>
          </a:p>
        </p:txBody>
      </p:sp>
      <p:sp>
        <p:nvSpPr>
          <p:cNvPr id="1068" name="textbox 1068"/>
          <p:cNvSpPr/>
          <p:nvPr/>
        </p:nvSpPr>
        <p:spPr>
          <a:xfrm>
            <a:off x="1955672" y="3519533"/>
            <a:ext cx="602615" cy="557530"/>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129000"/>
              </a:lnSpc>
            </a:pPr>
            <a:r>
              <a:rPr sz="900" b="1" kern="0" spc="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代码化编程</a:t>
            </a:r>
            <a:r>
              <a:rPr sz="900" b="1" kern="0" spc="2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 </a:t>
            </a:r>
            <a:r>
              <a:rPr sz="900" b="1" kern="0" spc="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参数化编程</a:t>
            </a:r>
            <a:r>
              <a:rPr sz="900" b="1" kern="0" spc="2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 </a:t>
            </a:r>
            <a:r>
              <a:rPr sz="900" b="1" kern="0" spc="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图形化编程</a:t>
            </a:r>
            <a:endParaRPr lang="en-US" altLang="en-US" sz="900" dirty="0"/>
          </a:p>
        </p:txBody>
      </p:sp>
      <p:sp>
        <p:nvSpPr>
          <p:cNvPr id="1070" name="textbox 1070"/>
          <p:cNvSpPr/>
          <p:nvPr/>
        </p:nvSpPr>
        <p:spPr>
          <a:xfrm>
            <a:off x="6938484" y="3874371"/>
            <a:ext cx="806450" cy="15049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1000"/>
              </a:lnSpc>
            </a:pPr>
            <a:r>
              <a:rPr sz="9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运行 </a:t>
            </a:r>
            <a:r>
              <a:rPr sz="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Operati</a:t>
            </a: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on</a:t>
            </a:r>
            <a:endParaRPr lang="en-US" altLang="en-US" sz="800" dirty="0"/>
          </a:p>
        </p:txBody>
      </p:sp>
      <p:sp>
        <p:nvSpPr>
          <p:cNvPr id="1072" name="textbox 1072"/>
          <p:cNvSpPr/>
          <p:nvPr/>
        </p:nvSpPr>
        <p:spPr>
          <a:xfrm>
            <a:off x="4946408" y="3269742"/>
            <a:ext cx="601344" cy="14986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1000"/>
              </a:lnSpc>
            </a:pPr>
            <a:r>
              <a:rPr sz="900" b="1" kern="0" spc="0" dirty="0">
                <a:solidFill>
                  <a:srgbClr val="2EF6FD">
                    <a:alpha val="100000"/>
                  </a:srgbClr>
                </a:solidFill>
                <a:latin typeface="Microsoft YaHei" panose="020B0503020204020204" charset="-122"/>
                <a:ea typeface="Microsoft YaHei" panose="020B0503020204020204" charset="-122"/>
                <a:cs typeface="Microsoft YaHei" panose="020B0503020204020204" charset="-122"/>
              </a:rPr>
              <a:t>部件模型集</a:t>
            </a:r>
            <a:endParaRPr lang="en-US" altLang="en-US" sz="900" dirty="0"/>
          </a:p>
        </p:txBody>
      </p:sp>
      <p:sp>
        <p:nvSpPr>
          <p:cNvPr id="1074" name="textbox 1074"/>
          <p:cNvSpPr/>
          <p:nvPr/>
        </p:nvSpPr>
        <p:spPr>
          <a:xfrm>
            <a:off x="8584991" y="4644770"/>
            <a:ext cx="192404" cy="376554"/>
          </a:xfrm>
          <a:prstGeom prst="rect">
            <a:avLst/>
          </a:prstGeom>
        </p:spPr>
        <p:txBody>
          <a:bodyPr vert="eaVert" wrap="square" lIns="0" tIns="0" rIns="0" bIns="0"/>
          <a:lstStyle/>
          <a:p>
            <a:pPr algn="l" rtl="0" eaLnBrk="0">
              <a:lnSpc>
                <a:spcPct val="76000"/>
              </a:lnSpc>
            </a:pPr>
            <a:endParaRPr lang="en-US" altLang="en-US" sz="100" dirty="0"/>
          </a:p>
          <a:p>
            <a:pPr marL="12700" algn="l" rtl="0" eaLnBrk="0">
              <a:lnSpc>
                <a:spcPct val="90000"/>
              </a:lnSpc>
            </a:pP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执</a:t>
            </a:r>
            <a:r>
              <a:rPr sz="12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行</a:t>
            </a:r>
            <a:endParaRPr lang="en-US" altLang="en-US" sz="1200" dirty="0"/>
          </a:p>
        </p:txBody>
      </p:sp>
      <p:sp>
        <p:nvSpPr>
          <p:cNvPr id="1076" name="textbox 1076"/>
          <p:cNvSpPr/>
          <p:nvPr/>
        </p:nvSpPr>
        <p:spPr>
          <a:xfrm>
            <a:off x="10556168" y="6243091"/>
            <a:ext cx="535305" cy="13716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1000"/>
              </a:lnSpc>
            </a:pPr>
            <a:r>
              <a:rPr sz="8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零部件模型</a:t>
            </a:r>
            <a:endParaRPr lang="en-US" altLang="en-US" sz="800" dirty="0"/>
          </a:p>
        </p:txBody>
      </p:sp>
      <p:sp>
        <p:nvSpPr>
          <p:cNvPr id="1078" name="textbox 1078"/>
          <p:cNvSpPr/>
          <p:nvPr/>
        </p:nvSpPr>
        <p:spPr>
          <a:xfrm>
            <a:off x="6111272" y="5242230"/>
            <a:ext cx="460375" cy="13652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1000"/>
              </a:lnSpc>
            </a:pPr>
            <a:r>
              <a:rPr sz="800" b="1" kern="0" spc="-10" dirty="0">
                <a:solidFill>
                  <a:srgbClr val="18BDD3">
                    <a:alpha val="100000"/>
                  </a:srgbClr>
                </a:solidFill>
                <a:latin typeface="Microsoft YaHei" panose="020B0503020204020204" charset="-122"/>
                <a:ea typeface="Microsoft YaHei" panose="020B0503020204020204" charset="-122"/>
                <a:cs typeface="Microsoft YaHei" panose="020B0503020204020204" charset="-122"/>
              </a:rPr>
              <a:t>应用 </a:t>
            </a:r>
            <a:r>
              <a:rPr sz="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应用</a:t>
            </a:r>
            <a:endParaRPr lang="en-US" altLang="en-US" sz="800" dirty="0"/>
          </a:p>
        </p:txBody>
      </p:sp>
      <p:sp>
        <p:nvSpPr>
          <p:cNvPr id="1080" name="textbox 1080"/>
          <p:cNvSpPr/>
          <p:nvPr/>
        </p:nvSpPr>
        <p:spPr>
          <a:xfrm>
            <a:off x="9478802" y="6206411"/>
            <a:ext cx="433069" cy="137160"/>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2000"/>
              </a:lnSpc>
            </a:pP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数字建模</a:t>
            </a:r>
            <a:endParaRPr lang="en-US" altLang="en-US" sz="800" dirty="0"/>
          </a:p>
        </p:txBody>
      </p:sp>
      <p:sp>
        <p:nvSpPr>
          <p:cNvPr id="1082" name="textbox 1082"/>
          <p:cNvSpPr/>
          <p:nvPr/>
        </p:nvSpPr>
        <p:spPr>
          <a:xfrm>
            <a:off x="4117880" y="6429423"/>
            <a:ext cx="432434" cy="137160"/>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2000"/>
              </a:lnSpc>
            </a:pPr>
            <a:r>
              <a:rPr sz="8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+经网络</a:t>
            </a:r>
            <a:endParaRPr lang="en-US" altLang="en-US" sz="800" dirty="0"/>
          </a:p>
        </p:txBody>
      </p:sp>
      <p:sp>
        <p:nvSpPr>
          <p:cNvPr id="1084" name="textbox 1084"/>
          <p:cNvSpPr/>
          <p:nvPr/>
        </p:nvSpPr>
        <p:spPr>
          <a:xfrm>
            <a:off x="3265257" y="6679938"/>
            <a:ext cx="100964" cy="6159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85"/>
              </a:lnSpc>
            </a:pP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6" name="picture 1086"/>
          <p:cNvPicPr>
            <a:picLocks noChangeAspect="1"/>
          </p:cNvPicPr>
          <p:nvPr/>
        </p:nvPicPr>
        <p:blipFill>
          <a:blip r:embed="rId1"/>
          <a:stretch>
            <a:fillRect/>
          </a:stretch>
        </p:blipFill>
        <p:spPr>
          <a:xfrm rot="21600000">
            <a:off x="0" y="0"/>
            <a:ext cx="12192000" cy="6857998"/>
          </a:xfrm>
          <a:prstGeom prst="rect">
            <a:avLst/>
          </a:prstGeom>
        </p:spPr>
      </p:pic>
      <p:sp>
        <p:nvSpPr>
          <p:cNvPr id="1088" name="textbox 1088"/>
          <p:cNvSpPr/>
          <p:nvPr/>
        </p:nvSpPr>
        <p:spPr>
          <a:xfrm>
            <a:off x="558041" y="4761760"/>
            <a:ext cx="11149330" cy="1503044"/>
          </a:xfrm>
          <a:prstGeom prst="rect">
            <a:avLst/>
          </a:prstGeom>
        </p:spPr>
        <p:txBody>
          <a:bodyPr vert="horz" wrap="square" lIns="0" tIns="0" rIns="0" bIns="0"/>
          <a:lstStyle/>
          <a:p>
            <a:pPr algn="l" rtl="0" eaLnBrk="0">
              <a:lnSpc>
                <a:spcPct val="90000"/>
              </a:lnSpc>
            </a:pPr>
            <a:endParaRPr lang="en-US" altLang="en-US" sz="100" dirty="0"/>
          </a:p>
          <a:p>
            <a:pPr marL="13335" algn="l" rtl="0" eaLnBrk="0">
              <a:lnSpc>
                <a:spcPct val="91000"/>
              </a:lnSpc>
            </a:pP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依托工业互联网平台</a:t>
            </a:r>
            <a:r>
              <a:rPr sz="1400" kern="0" spc="-2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，构建在PaaS层上的数据建模平台</a:t>
            </a:r>
            <a:r>
              <a:rPr sz="1400" kern="0" spc="-2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，平台将对设计、生产、管理、运维等领域服务升级形成开放PaaS服务</a:t>
            </a:r>
            <a:r>
              <a:rPr sz="1400" kern="0" spc="-2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，设置独立的数</a:t>
            </a:r>
            <a:endParaRPr lang="en-US" altLang="en-US" sz="1400" dirty="0"/>
          </a:p>
          <a:p>
            <a:pPr algn="l" rtl="0" eaLnBrk="0">
              <a:lnSpc>
                <a:spcPct val="119000"/>
              </a:lnSpc>
            </a:pPr>
            <a:endParaRPr lang="en-US" altLang="en-US" sz="1000" dirty="0"/>
          </a:p>
          <a:p>
            <a:pPr marL="13970" algn="l" rtl="0" eaLnBrk="0">
              <a:lnSpc>
                <a:spcPct val="92000"/>
              </a:lnSpc>
              <a:spcBef>
                <a:spcPts val="425"/>
              </a:spcBef>
            </a:pPr>
            <a:r>
              <a:rPr sz="14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据建模服务模块</a:t>
            </a:r>
            <a:r>
              <a:rPr sz="1400" kern="0" spc="-2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，根据工业场景的复杂性和客</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户需求的多样性</a:t>
            </a:r>
            <a:r>
              <a:rPr sz="1400" kern="0" spc="-2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，构建的数据模型库发布在企业工业互联网平台上。集团和下属企业可从企业工</a:t>
            </a:r>
            <a:endParaRPr lang="en-US" altLang="en-US" sz="1400" dirty="0"/>
          </a:p>
          <a:p>
            <a:pPr algn="l" rtl="0" eaLnBrk="0">
              <a:lnSpc>
                <a:spcPct val="119000"/>
              </a:lnSpc>
            </a:pPr>
            <a:endParaRPr lang="en-US" altLang="en-US" sz="1000" dirty="0"/>
          </a:p>
          <a:p>
            <a:pPr marL="14605" algn="l" rtl="0" eaLnBrk="0">
              <a:lnSpc>
                <a:spcPct val="92000"/>
              </a:lnSpc>
              <a:spcBef>
                <a:spcPts val="425"/>
              </a:spcBef>
            </a:pPr>
            <a:r>
              <a:rPr sz="14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业互联网平台获取数据</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建模服务</a:t>
            </a:r>
            <a:r>
              <a:rPr sz="1400" kern="0" spc="-2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，将使工厂具备虚实联动的能力、模型驱动生产的能力</a:t>
            </a:r>
            <a:r>
              <a:rPr sz="1400" kern="0" spc="-2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，为虚拟与现实融合打下基础。</a:t>
            </a:r>
            <a:r>
              <a:rPr sz="1400" kern="0" spc="-3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同时数据建模服务能对</a:t>
            </a:r>
            <a:endParaRPr lang="en-US" altLang="en-US" sz="1400" dirty="0"/>
          </a:p>
          <a:p>
            <a:pPr algn="l" rtl="0" eaLnBrk="0">
              <a:lnSpc>
                <a:spcPct val="112000"/>
              </a:lnSpc>
            </a:pPr>
            <a:endParaRPr lang="en-US" altLang="en-US" sz="1000" dirty="0"/>
          </a:p>
          <a:p>
            <a:pPr algn="l" rtl="0" eaLnBrk="0">
              <a:lnSpc>
                <a:spcPct val="119000"/>
              </a:lnSpc>
            </a:pPr>
            <a:endParaRPr lang="en-US" altLang="en-US" sz="300" dirty="0"/>
          </a:p>
          <a:p>
            <a:pPr marL="12700" algn="l" rtl="0" eaLnBrk="0">
              <a:lnSpc>
                <a:spcPct val="91000"/>
              </a:lnSpc>
              <a:spcBef>
                <a:spcPts val="0"/>
              </a:spcBef>
            </a:pP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外提供标准的数据接口</a:t>
            </a:r>
            <a:r>
              <a:rPr sz="1400" kern="0" spc="-2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，以供其他平台进行调用</a:t>
            </a:r>
            <a:r>
              <a:rPr sz="1400" kern="0" spc="-2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，服务需获取调用者信息</a:t>
            </a:r>
            <a:r>
              <a:rPr sz="1400" kern="0" spc="-2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，将数据反馈至企业企业工业互联网平台中进行数</a:t>
            </a:r>
            <a:r>
              <a:rPr sz="14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据分析。</a:t>
            </a:r>
            <a:endParaRPr lang="en-US" altLang="en-US" sz="1400" dirty="0"/>
          </a:p>
        </p:txBody>
      </p:sp>
      <p:sp>
        <p:nvSpPr>
          <p:cNvPr id="1090" name="textbox 1090"/>
          <p:cNvSpPr/>
          <p:nvPr/>
        </p:nvSpPr>
        <p:spPr>
          <a:xfrm>
            <a:off x="1062427" y="488899"/>
            <a:ext cx="5274309" cy="411480"/>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4000"/>
              </a:lnSpc>
            </a:pPr>
            <a:r>
              <a:rPr sz="2700" b="1" kern="0" spc="1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10" dirty="0">
                <a:solidFill>
                  <a:srgbClr val="FFC000">
                    <a:alpha val="100000"/>
                  </a:srgbClr>
                </a:solidFill>
                <a:latin typeface="Arial" panose="020B0704020202020204"/>
                <a:ea typeface="Arial" panose="020B0704020202020204"/>
                <a:cs typeface="Arial" panose="020B0704020202020204"/>
              </a:rPr>
              <a:t>--</a:t>
            </a:r>
            <a:r>
              <a:rPr sz="2700" b="1" kern="0" spc="1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数据建</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模服务组件</a:t>
            </a:r>
            <a:endParaRPr lang="en-US" altLang="en-US" sz="27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2" name="picture 1092"/>
          <p:cNvPicPr>
            <a:picLocks noChangeAspect="1"/>
          </p:cNvPicPr>
          <p:nvPr/>
        </p:nvPicPr>
        <p:blipFill>
          <a:blip r:embed="rId1"/>
          <a:stretch>
            <a:fillRect/>
          </a:stretch>
        </p:blipFill>
        <p:spPr>
          <a:xfrm rot="21600000">
            <a:off x="0" y="0"/>
            <a:ext cx="12192000" cy="6857998"/>
          </a:xfrm>
          <a:prstGeom prst="rect">
            <a:avLst/>
          </a:prstGeom>
        </p:spPr>
      </p:pic>
      <p:sp>
        <p:nvSpPr>
          <p:cNvPr id="1094" name="textbox 1094"/>
          <p:cNvSpPr/>
          <p:nvPr/>
        </p:nvSpPr>
        <p:spPr>
          <a:xfrm>
            <a:off x="503637" y="488899"/>
            <a:ext cx="10985500" cy="1874520"/>
          </a:xfrm>
          <a:prstGeom prst="rect">
            <a:avLst/>
          </a:prstGeom>
        </p:spPr>
        <p:txBody>
          <a:bodyPr vert="horz" wrap="square" lIns="0" tIns="0" rIns="0" bIns="0"/>
          <a:lstStyle/>
          <a:p>
            <a:pPr algn="l" rtl="0" eaLnBrk="0">
              <a:lnSpc>
                <a:spcPct val="77000"/>
              </a:lnSpc>
            </a:pPr>
            <a:endParaRPr lang="en-US" altLang="en-US" sz="100" dirty="0"/>
          </a:p>
          <a:p>
            <a:pPr marL="570865" algn="l" rtl="0" eaLnBrk="0">
              <a:lnSpc>
                <a:spcPct val="94000"/>
              </a:lnSpc>
            </a:pPr>
            <a:r>
              <a:rPr sz="2700" b="1" kern="0" spc="1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10" dirty="0">
                <a:solidFill>
                  <a:srgbClr val="FFC000">
                    <a:alpha val="100000"/>
                  </a:srgbClr>
                </a:solidFill>
                <a:latin typeface="Arial" panose="020B0704020202020204"/>
                <a:ea typeface="Arial" panose="020B0704020202020204"/>
                <a:cs typeface="Arial" panose="020B0704020202020204"/>
              </a:rPr>
              <a:t>--</a:t>
            </a:r>
            <a:r>
              <a:rPr sz="2700" b="1" kern="0" spc="1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数据建</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模服务组件</a:t>
            </a:r>
            <a:endParaRPr lang="en-US" altLang="en-US" sz="2700" dirty="0"/>
          </a:p>
          <a:p>
            <a:pPr algn="l" rtl="0" eaLnBrk="0">
              <a:lnSpc>
                <a:spcPct val="103000"/>
              </a:lnSpc>
            </a:pPr>
            <a:endParaRPr lang="en-US" altLang="en-US" sz="1000" dirty="0"/>
          </a:p>
          <a:p>
            <a:pPr algn="l" rtl="0" eaLnBrk="0">
              <a:lnSpc>
                <a:spcPct val="103000"/>
              </a:lnSpc>
            </a:pPr>
            <a:endParaRPr lang="en-US" altLang="en-US" sz="1000" dirty="0"/>
          </a:p>
          <a:p>
            <a:pPr marL="12700" algn="l" rtl="0" eaLnBrk="0">
              <a:lnSpc>
                <a:spcPts val="1855"/>
              </a:lnSpc>
              <a:spcBef>
                <a:spcPts val="430"/>
              </a:spcBef>
            </a:pPr>
            <a:r>
              <a:rPr sz="14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通过业务数据、实时数据、接口数据及大数据平台等数据源头</a:t>
            </a:r>
            <a:r>
              <a:rPr sz="1400" kern="0" spc="-2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，对接数据建模平台提供的数</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据／入接口（API接口</a:t>
            </a:r>
            <a:r>
              <a:rPr sz="1400" kern="0" spc="-2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4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通过数据建模平台进行</a:t>
            </a:r>
            <a:endParaRPr lang="en-US" altLang="en-US" sz="1400" dirty="0"/>
          </a:p>
          <a:p>
            <a:pPr marL="13970" indent="-1270" algn="l" rtl="0" eaLnBrk="0">
              <a:lnSpc>
                <a:spcPct val="201000"/>
              </a:lnSpc>
              <a:spcBef>
                <a:spcPts val="10"/>
              </a:spcBef>
            </a:pP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建立模型</a:t>
            </a:r>
            <a:r>
              <a:rPr sz="1400" kern="0" spc="-2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，将各行业的数据持久性储存到对应的数据模型中</a:t>
            </a:r>
            <a:r>
              <a:rPr sz="1400" kern="0" spc="-2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，最终通过数据</a:t>
            </a:r>
            <a:r>
              <a:rPr sz="1400" kern="0" spc="-1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接口（API接口</a:t>
            </a:r>
            <a:r>
              <a:rPr sz="1400" kern="0" spc="-1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4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将数据运用到实际业务应用中</a:t>
            </a:r>
            <a:r>
              <a:rPr sz="1400" kern="0" spc="-2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，如：生产</a:t>
            </a:r>
            <a:r>
              <a:rPr sz="14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前、</a:t>
            </a:r>
            <a:r>
              <a:rPr sz="1400" kern="0" spc="-3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中、后仿真</a:t>
            </a:r>
            <a:r>
              <a:rPr sz="1400" kern="0" spc="-2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，产品制造及设备运行生</a:t>
            </a:r>
            <a:r>
              <a:rPr sz="14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命周期仿真服务等</a:t>
            </a:r>
            <a:endParaRPr lang="en-US" altLang="en-US" sz="1400" dirty="0"/>
          </a:p>
        </p:txBody>
      </p:sp>
      <p:graphicFrame>
        <p:nvGraphicFramePr>
          <p:cNvPr id="1096" name="table 1096"/>
          <p:cNvGraphicFramePr>
            <a:graphicFrameLocks noGrp="1"/>
          </p:cNvGraphicFramePr>
          <p:nvPr/>
        </p:nvGraphicFramePr>
        <p:xfrm>
          <a:off x="7620279" y="3302863"/>
          <a:ext cx="2161540" cy="1915795"/>
        </p:xfrm>
        <a:graphic>
          <a:graphicData uri="http://schemas.openxmlformats.org/drawingml/2006/table">
            <a:tbl>
              <a:tblPr/>
              <a:tblGrid>
                <a:gridCol w="1156335"/>
                <a:gridCol w="1005205"/>
              </a:tblGrid>
              <a:tr h="1915795">
                <a:tc>
                  <a:txBody>
                    <a:bodyPr/>
                    <a:lstStyle/>
                    <a:p>
                      <a:pPr algn="l" rtl="0" eaLnBrk="0">
                        <a:lnSpc>
                          <a:spcPct val="83000"/>
                        </a:lnSpc>
                        <a:spcBef>
                          <a:spcPts val="5"/>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拖拽式数据</a:t>
                      </a:r>
                      <a:endParaRPr lang="en-US" altLang="en-US" sz="1200" dirty="0"/>
                    </a:p>
                    <a:p>
                      <a:pPr marL="227965" algn="l" rtl="0" eaLnBrk="0">
                        <a:lnSpc>
                          <a:spcPts val="1495"/>
                        </a:lnSpc>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建模</a:t>
                      </a:r>
                      <a:endParaRPr lang="en-US" altLang="en-US" sz="1200" dirty="0"/>
                    </a:p>
                    <a:p>
                      <a:pPr algn="l" rtl="0" eaLnBrk="0">
                        <a:lnSpc>
                          <a:spcPct val="178000"/>
                        </a:lnSpc>
                      </a:pPr>
                      <a:endParaRPr lang="en-US" altLang="en-US" sz="1000" dirty="0"/>
                    </a:p>
                    <a:p>
                      <a:pPr marL="75565" algn="l" rtl="0" eaLnBrk="0">
                        <a:lnSpc>
                          <a:spcPct val="90000"/>
                        </a:lnSpc>
                        <a:spcBef>
                          <a:spcPts val="370"/>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视图展示</a:t>
                      </a:r>
                      <a:endParaRPr lang="en-US" altLang="en-US" sz="1200" dirty="0"/>
                    </a:p>
                    <a:p>
                      <a:pPr algn="l" rtl="0" eaLnBrk="0">
                        <a:lnSpc>
                          <a:spcPct val="118000"/>
                        </a:lnSpc>
                      </a:pPr>
                      <a:endParaRPr lang="en-US" altLang="en-US" sz="1000" dirty="0"/>
                    </a:p>
                    <a:p>
                      <a:pPr algn="l" rtl="0" eaLnBrk="0">
                        <a:lnSpc>
                          <a:spcPct val="118000"/>
                        </a:lnSpc>
                      </a:pPr>
                      <a:endParaRPr lang="en-US" altLang="en-US" sz="1000" dirty="0"/>
                    </a:p>
                    <a:p>
                      <a:pPr marL="75565" algn="l" rtl="0" eaLnBrk="0">
                        <a:lnSpc>
                          <a:spcPct val="91000"/>
                        </a:lnSpc>
                        <a:spcBef>
                          <a:spcPts val="370"/>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视图管理</a:t>
                      </a:r>
                      <a:endParaRPr lang="en-US" altLang="en-US" sz="1200" dirty="0"/>
                    </a:p>
                    <a:p>
                      <a:pPr algn="l" rtl="0" eaLnBrk="0">
                        <a:lnSpc>
                          <a:spcPct val="105000"/>
                        </a:lnSpc>
                      </a:pPr>
                      <a:endParaRPr lang="en-US" altLang="en-US" sz="1000" dirty="0"/>
                    </a:p>
                    <a:p>
                      <a:pPr algn="l" rtl="0" eaLnBrk="0">
                        <a:lnSpc>
                          <a:spcPct val="106000"/>
                        </a:lnSpc>
                      </a:pPr>
                      <a:endParaRPr lang="en-US" altLang="en-US" sz="1000" dirty="0"/>
                    </a:p>
                    <a:p>
                      <a:pPr algn="l" rtl="0" eaLnBrk="0">
                        <a:lnSpc>
                          <a:spcPct val="102000"/>
                        </a:lnSpc>
                      </a:pPr>
                      <a:endParaRPr lang="en-US" altLang="en-US" sz="300" dirty="0"/>
                    </a:p>
                    <a:p>
                      <a:pPr marL="74930" algn="l" rtl="0" eaLnBrk="0">
                        <a:lnSpc>
                          <a:spcPct val="78000"/>
                        </a:lnSpc>
                        <a:spcBef>
                          <a:spcPts val="0"/>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属性管理</a:t>
                      </a:r>
                      <a:endParaRPr lang="en-US" altLang="en-US" sz="1200" dirty="0"/>
                    </a:p>
                  </a:txBody>
                  <a:tcPr marL="0" marR="0" marT="624" marB="0" vert="horz">
                    <a:lnL>
                      <a:noFill/>
                    </a:lnL>
                    <a:lnR>
                      <a:noFill/>
                    </a:lnR>
                    <a:lnT>
                      <a:noFill/>
                    </a:lnT>
                    <a:lnB>
                      <a:noFill/>
                    </a:lnB>
                  </a:tcPr>
                </a:tc>
                <a:tc>
                  <a:txBody>
                    <a:bodyPr/>
                    <a:lstStyle/>
                    <a:p>
                      <a:pPr algn="l" rtl="0" eaLnBrk="0">
                        <a:lnSpc>
                          <a:spcPct val="100000"/>
                        </a:lnSpc>
                      </a:pPr>
                      <a:endParaRPr lang="en-US" altLang="en-US" sz="600" dirty="0"/>
                    </a:p>
                    <a:p>
                      <a:pPr algn="r" rtl="0" eaLnBrk="0">
                        <a:lnSpc>
                          <a:spcPct val="91000"/>
                        </a:lnSpc>
                        <a:spcBef>
                          <a:spcPts val="5"/>
                        </a:spcBef>
                      </a:pPr>
                      <a:r>
                        <a:rPr sz="1200" kern="0" spc="1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高级&lt;=</a:t>
                      </a:r>
                      <a:endParaRPr lang="en-US" altLang="en-US" sz="1200" dirty="0"/>
                    </a:p>
                    <a:p>
                      <a:pPr algn="l" rtl="0" eaLnBrk="0">
                        <a:lnSpc>
                          <a:spcPct val="114000"/>
                        </a:lnSpc>
                      </a:pPr>
                      <a:endParaRPr lang="en-US" altLang="en-US" sz="1000" dirty="0"/>
                    </a:p>
                    <a:p>
                      <a:pPr algn="l" rtl="0" eaLnBrk="0">
                        <a:lnSpc>
                          <a:spcPct val="114000"/>
                        </a:lnSpc>
                      </a:pPr>
                      <a:endParaRPr lang="en-US" altLang="en-US" sz="1000" dirty="0"/>
                    </a:p>
                    <a:p>
                      <a:pPr algn="r" rtl="0" eaLnBrk="0">
                        <a:lnSpc>
                          <a:spcPct val="91000"/>
                        </a:lnSpc>
                        <a:spcBef>
                          <a:spcPts val="360"/>
                        </a:spcBef>
                      </a:pP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用户管理</a:t>
                      </a:r>
                      <a:endParaRPr lang="en-US" altLang="en-US" sz="1200" dirty="0"/>
                    </a:p>
                    <a:p>
                      <a:pPr algn="l" rtl="0" eaLnBrk="0">
                        <a:lnSpc>
                          <a:spcPct val="120000"/>
                        </a:lnSpc>
                      </a:pPr>
                      <a:endParaRPr lang="en-US" altLang="en-US" sz="1000" dirty="0"/>
                    </a:p>
                    <a:p>
                      <a:pPr algn="l" rtl="0" eaLnBrk="0">
                        <a:lnSpc>
                          <a:spcPct val="121000"/>
                        </a:lnSpc>
                      </a:pPr>
                      <a:endParaRPr lang="en-US" altLang="en-US" sz="1000" dirty="0"/>
                    </a:p>
                    <a:p>
                      <a:pPr algn="r" rtl="0" eaLnBrk="0">
                        <a:lnSpc>
                          <a:spcPct val="91000"/>
                        </a:lnSpc>
                        <a:spcBef>
                          <a:spcPts val="370"/>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菜单管理</a:t>
                      </a:r>
                      <a:endParaRPr lang="en-US" altLang="en-US" sz="1200" dirty="0"/>
                    </a:p>
                    <a:p>
                      <a:pPr algn="l" rtl="0" eaLnBrk="0">
                        <a:lnSpc>
                          <a:spcPct val="105000"/>
                        </a:lnSpc>
                      </a:pPr>
                      <a:endParaRPr lang="en-US" altLang="en-US" sz="1000" dirty="0"/>
                    </a:p>
                    <a:p>
                      <a:pPr algn="l" rtl="0" eaLnBrk="0">
                        <a:lnSpc>
                          <a:spcPct val="106000"/>
                        </a:lnSpc>
                      </a:pPr>
                      <a:endParaRPr lang="en-US" altLang="en-US" sz="1000" dirty="0"/>
                    </a:p>
                    <a:p>
                      <a:pPr algn="l" rtl="0" eaLnBrk="0">
                        <a:lnSpc>
                          <a:spcPct val="102000"/>
                        </a:lnSpc>
                      </a:pPr>
                      <a:endParaRPr lang="en-US" altLang="en-US" sz="300" dirty="0"/>
                    </a:p>
                    <a:p>
                      <a:pPr algn="r" rtl="0" eaLnBrk="0">
                        <a:lnSpc>
                          <a:spcPct val="78000"/>
                        </a:lnSpc>
                        <a:spcBef>
                          <a:spcPts val="0"/>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模型管理</a:t>
                      </a:r>
                      <a:endParaRPr lang="en-US" altLang="en-US" sz="1200" dirty="0"/>
                    </a:p>
                  </a:txBody>
                  <a:tcPr marL="0" marR="0" marT="0" marB="0" vert="horz">
                    <a:lnL>
                      <a:noFill/>
                    </a:lnL>
                    <a:lnR>
                      <a:noFill/>
                    </a:lnR>
                    <a:lnT>
                      <a:noFill/>
                    </a:lnT>
                    <a:lnB>
                      <a:noFill/>
                    </a:lnB>
                  </a:tcPr>
                </a:tc>
              </a:tr>
            </a:tbl>
          </a:graphicData>
        </a:graphic>
      </p:graphicFrame>
      <p:graphicFrame>
        <p:nvGraphicFramePr>
          <p:cNvPr id="1098" name="table 1098"/>
          <p:cNvGraphicFramePr>
            <a:graphicFrameLocks noGrp="1"/>
          </p:cNvGraphicFramePr>
          <p:nvPr/>
        </p:nvGraphicFramePr>
        <p:xfrm>
          <a:off x="1158160" y="6355640"/>
          <a:ext cx="4382770" cy="330834"/>
        </p:xfrm>
        <a:graphic>
          <a:graphicData uri="http://schemas.openxmlformats.org/drawingml/2006/table">
            <a:tbl>
              <a:tblPr/>
              <a:tblGrid>
                <a:gridCol w="916305"/>
                <a:gridCol w="1275080"/>
                <a:gridCol w="1279525"/>
                <a:gridCol w="911860"/>
              </a:tblGrid>
              <a:tr h="330834">
                <a:tc>
                  <a:txBody>
                    <a:bodyPr/>
                    <a:lstStyle/>
                    <a:p>
                      <a:pPr algn="l" rtl="0" eaLnBrk="0">
                        <a:lnSpc>
                          <a:spcPct val="78000"/>
                        </a:lnSpc>
                      </a:pPr>
                      <a:endParaRPr lang="en-US" altLang="en-US" sz="100" dirty="0"/>
                    </a:p>
                    <a:p>
                      <a:pPr algn="l" rtl="0" eaLnBrk="0">
                        <a:lnSpc>
                          <a:spcPct val="82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业务数据</a:t>
                      </a:r>
                      <a:endParaRPr lang="en-US" altLang="en-US" sz="1100" dirty="0"/>
                    </a:p>
                    <a:p>
                      <a:pPr marL="78740" algn="l" rtl="0" eaLnBrk="0">
                        <a:lnSpc>
                          <a:spcPts val="1380"/>
                        </a:lnSpc>
                      </a:pPr>
                      <a:r>
                        <a:rPr sz="11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中间件</a:t>
                      </a:r>
                      <a:endParaRPr lang="en-US" altLang="en-US" sz="1100" dirty="0"/>
                    </a:p>
                  </a:txBody>
                  <a:tcPr marL="0" marR="0" marT="0" marB="0" vert="horz">
                    <a:lnL>
                      <a:noFill/>
                    </a:lnL>
                    <a:lnR>
                      <a:noFill/>
                    </a:lnR>
                    <a:lnT>
                      <a:noFill/>
                    </a:lnT>
                    <a:lnB>
                      <a:noFill/>
                    </a:lnB>
                  </a:tcPr>
                </a:tc>
                <a:tc>
                  <a:txBody>
                    <a:bodyPr/>
                    <a:lstStyle/>
                    <a:p>
                      <a:pPr algn="l" rtl="0" eaLnBrk="0">
                        <a:lnSpc>
                          <a:spcPct val="99000"/>
                        </a:lnSpc>
                      </a:pPr>
                      <a:endParaRPr lang="en-US" altLang="en-US" sz="100" dirty="0"/>
                    </a:p>
                    <a:p>
                      <a:pPr marL="358140" algn="l" rtl="0" eaLnBrk="0">
                        <a:lnSpc>
                          <a:spcPct val="81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大数据平</a:t>
                      </a:r>
                      <a:endParaRPr lang="en-US" altLang="en-US" sz="1100" dirty="0"/>
                    </a:p>
                    <a:p>
                      <a:pPr marL="572135" algn="l" rtl="0" eaLnBrk="0">
                        <a:lnSpc>
                          <a:spcPts val="1365"/>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台</a:t>
                      </a:r>
                      <a:endParaRPr lang="en-US" altLang="en-US" sz="1100" dirty="0"/>
                    </a:p>
                  </a:txBody>
                  <a:tcPr marL="0" marR="0" marT="0" marB="0" vert="horz">
                    <a:lnL>
                      <a:noFill/>
                    </a:lnL>
                    <a:lnR>
                      <a:noFill/>
                    </a:lnR>
                    <a:lnT>
                      <a:noFill/>
                    </a:lnT>
                    <a:lnB>
                      <a:noFill/>
                    </a:lnB>
                  </a:tcPr>
                </a:tc>
                <a:tc>
                  <a:txBody>
                    <a:bodyPr/>
                    <a:lstStyle/>
                    <a:p>
                      <a:pPr algn="l" rtl="0" eaLnBrk="0">
                        <a:lnSpc>
                          <a:spcPct val="9000"/>
                        </a:lnSpc>
                      </a:pPr>
                      <a:endParaRPr lang="en-US" altLang="en-US" sz="100" dirty="0"/>
                    </a:p>
                    <a:p>
                      <a:pPr marL="358775" algn="l" rtl="0" eaLnBrk="0">
                        <a:lnSpc>
                          <a:spcPct val="82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实时数据</a:t>
                      </a:r>
                      <a:endParaRPr lang="en-US" altLang="en-US" sz="1100" dirty="0"/>
                    </a:p>
                    <a:p>
                      <a:pPr marL="438150" algn="l" rtl="0" eaLnBrk="0">
                        <a:lnSpc>
                          <a:spcPts val="1405"/>
                        </a:lnSpc>
                      </a:pPr>
                      <a:r>
                        <a:rPr sz="11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中间件</a:t>
                      </a:r>
                      <a:endParaRPr lang="en-US" altLang="en-US" sz="1100" dirty="0"/>
                    </a:p>
                  </a:txBody>
                  <a:tcPr marL="0" marR="0" marT="0" marB="0" vert="horz">
                    <a:lnL>
                      <a:noFill/>
                    </a:lnL>
                    <a:lnR>
                      <a:noFill/>
                    </a:lnR>
                    <a:lnT>
                      <a:noFill/>
                    </a:lnT>
                    <a:lnB>
                      <a:noFill/>
                    </a:lnB>
                  </a:tcPr>
                </a:tc>
                <a:tc>
                  <a:txBody>
                    <a:bodyPr/>
                    <a:lstStyle/>
                    <a:p>
                      <a:pPr algn="l" rtl="0" eaLnBrk="0">
                        <a:lnSpc>
                          <a:spcPct val="83000"/>
                        </a:lnSpc>
                      </a:pPr>
                      <a:endParaRPr lang="en-US" altLang="en-US" sz="100" dirty="0"/>
                    </a:p>
                    <a:p>
                      <a:pPr marL="493395" indent="-130810" algn="l" rtl="0" eaLnBrk="0">
                        <a:lnSpc>
                          <a:spcPct val="93000"/>
                        </a:lnSpc>
                      </a:pPr>
                      <a:r>
                        <a:rPr sz="11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中烟接口</a:t>
                      </a:r>
                      <a:r>
                        <a:rPr sz="11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服务</a:t>
                      </a:r>
                      <a:endParaRPr lang="en-US" altLang="en-US" sz="1100" dirty="0"/>
                    </a:p>
                  </a:txBody>
                  <a:tcPr marL="0" marR="0" marT="0" marB="0" vert="horz">
                    <a:lnL>
                      <a:noFill/>
                    </a:lnL>
                    <a:lnR>
                      <a:noFill/>
                    </a:lnR>
                    <a:lnT>
                      <a:noFill/>
                    </a:lnT>
                    <a:lnB>
                      <a:noFill/>
                    </a:lnB>
                  </a:tcPr>
                </a:tc>
              </a:tr>
            </a:tbl>
          </a:graphicData>
        </a:graphic>
      </p:graphicFrame>
      <p:sp>
        <p:nvSpPr>
          <p:cNvPr id="1100" name="textbox 1100"/>
          <p:cNvSpPr/>
          <p:nvPr/>
        </p:nvSpPr>
        <p:spPr>
          <a:xfrm>
            <a:off x="10616412" y="3338931"/>
            <a:ext cx="633730" cy="1870710"/>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90000"/>
              </a:lnSpc>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数据测试</a:t>
            </a:r>
            <a:endParaRPr lang="en-US" altLang="en-US" sz="1200" dirty="0"/>
          </a:p>
          <a:p>
            <a:pPr algn="l" rtl="0" eaLnBrk="0">
              <a:lnSpc>
                <a:spcPct val="117000"/>
              </a:lnSpc>
            </a:pPr>
            <a:endParaRPr lang="en-US" altLang="en-US" sz="1000" dirty="0"/>
          </a:p>
          <a:p>
            <a:pPr algn="l" rtl="0" eaLnBrk="0">
              <a:lnSpc>
                <a:spcPct val="118000"/>
              </a:lnSpc>
            </a:pPr>
            <a:endParaRPr lang="en-US" altLang="en-US" sz="1000" dirty="0"/>
          </a:p>
          <a:p>
            <a:pPr marL="12700" algn="l" rtl="0" eaLnBrk="0">
              <a:lnSpc>
                <a:spcPct val="91000"/>
              </a:lnSpc>
              <a:spcBef>
                <a:spcPts val="370"/>
              </a:spcBef>
            </a:pPr>
            <a:r>
              <a:rPr sz="1200"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模型3批</a:t>
            </a:r>
            <a:endParaRPr lang="en-US" altLang="en-US" sz="1200" dirty="0"/>
          </a:p>
          <a:p>
            <a:pPr algn="l" rtl="0" eaLnBrk="0">
              <a:lnSpc>
                <a:spcPct val="117000"/>
              </a:lnSpc>
            </a:pPr>
            <a:endParaRPr lang="en-US" altLang="en-US" sz="1000" dirty="0"/>
          </a:p>
          <a:p>
            <a:pPr algn="l" rtl="0" eaLnBrk="0">
              <a:lnSpc>
                <a:spcPct val="118000"/>
              </a:lnSpc>
            </a:pPr>
            <a:endParaRPr lang="en-US" altLang="en-US" sz="1000" dirty="0"/>
          </a:p>
          <a:p>
            <a:pPr marL="12700" algn="l" rtl="0" eaLnBrk="0">
              <a:lnSpc>
                <a:spcPct val="90000"/>
              </a:lnSpc>
              <a:spcBef>
                <a:spcPts val="360"/>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模型删除</a:t>
            </a:r>
            <a:endParaRPr lang="en-US" altLang="en-US" sz="1200" dirty="0"/>
          </a:p>
          <a:p>
            <a:pPr algn="l" rtl="0" eaLnBrk="0">
              <a:lnSpc>
                <a:spcPct val="107000"/>
              </a:lnSpc>
            </a:pPr>
            <a:endParaRPr lang="en-US" altLang="en-US" sz="1000" dirty="0"/>
          </a:p>
          <a:p>
            <a:pPr algn="l" rtl="0" eaLnBrk="0">
              <a:lnSpc>
                <a:spcPct val="108000"/>
              </a:lnSpc>
            </a:pPr>
            <a:endParaRPr lang="en-US" altLang="en-US" sz="1000" dirty="0"/>
          </a:p>
          <a:p>
            <a:pPr algn="l" rtl="0" eaLnBrk="0">
              <a:lnSpc>
                <a:spcPct val="100000"/>
              </a:lnSpc>
            </a:pPr>
            <a:endParaRPr lang="en-US" altLang="en-US" sz="300" dirty="0"/>
          </a:p>
          <a:p>
            <a:pPr marL="40005" algn="l" rtl="0" eaLnBrk="0">
              <a:lnSpc>
                <a:spcPct val="91000"/>
              </a:lnSpc>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API接口</a:t>
            </a:r>
            <a:endParaRPr lang="en-US" altLang="en-US" sz="1200" dirty="0"/>
          </a:p>
        </p:txBody>
      </p:sp>
      <p:sp>
        <p:nvSpPr>
          <p:cNvPr id="1102" name="textbox 1102"/>
          <p:cNvSpPr/>
          <p:nvPr/>
        </p:nvSpPr>
        <p:spPr>
          <a:xfrm>
            <a:off x="2883833" y="2662783"/>
            <a:ext cx="895350" cy="951864"/>
          </a:xfrm>
          <a:prstGeom prst="rect">
            <a:avLst/>
          </a:prstGeom>
        </p:spPr>
        <p:txBody>
          <a:bodyPr vert="horz" wrap="square" lIns="0" tIns="0" rIns="0" bIns="0"/>
          <a:lstStyle/>
          <a:p>
            <a:pPr algn="l" rtl="0" eaLnBrk="0">
              <a:lnSpc>
                <a:spcPct val="88000"/>
              </a:lnSpc>
            </a:pPr>
            <a:endParaRPr lang="en-US" altLang="en-US" sz="100" dirty="0"/>
          </a:p>
          <a:p>
            <a:pPr algn="r" rtl="0" eaLnBrk="0">
              <a:lnSpc>
                <a:spcPct val="90000"/>
              </a:lnSpc>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五大服务</a:t>
            </a:r>
            <a:endParaRPr lang="en-US" altLang="en-US" sz="1200" dirty="0"/>
          </a:p>
          <a:p>
            <a:pPr marL="12700" algn="l" rtl="0" eaLnBrk="0">
              <a:lnSpc>
                <a:spcPct val="91000"/>
              </a:lnSpc>
              <a:spcBef>
                <a:spcPts val="225"/>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生产后虚</a:t>
            </a:r>
            <a:endParaRPr lang="en-US" altLang="en-US" sz="1100" dirty="0"/>
          </a:p>
          <a:p>
            <a:pPr marL="82550" algn="l" rtl="0" eaLnBrk="0">
              <a:lnSpc>
                <a:spcPct val="91000"/>
              </a:lnSpc>
              <a:spcBef>
                <a:spcPts val="190"/>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拟仿真</a:t>
            </a:r>
            <a:endParaRPr lang="en-US" altLang="en-US" sz="1100" dirty="0"/>
          </a:p>
          <a:p>
            <a:pPr algn="l" rtl="0" eaLnBrk="0">
              <a:lnSpc>
                <a:spcPct val="136000"/>
              </a:lnSpc>
            </a:pPr>
            <a:endParaRPr lang="en-US" altLang="en-US" sz="1000" dirty="0"/>
          </a:p>
          <a:p>
            <a:pPr algn="l" rtl="0" eaLnBrk="0">
              <a:lnSpc>
                <a:spcPct val="140000"/>
              </a:lnSpc>
            </a:pPr>
            <a:endParaRPr lang="en-US" altLang="en-US" sz="200" dirty="0"/>
          </a:p>
          <a:p>
            <a:pPr marL="180975" algn="l" rtl="0" eaLnBrk="0">
              <a:lnSpc>
                <a:spcPct val="91000"/>
              </a:lnSpc>
              <a:spcBef>
                <a:spcPts val="0"/>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API接口</a:t>
            </a:r>
            <a:endParaRPr lang="en-US" altLang="en-US" sz="1100" dirty="0"/>
          </a:p>
        </p:txBody>
      </p:sp>
      <p:sp>
        <p:nvSpPr>
          <p:cNvPr id="1104" name="textbox 1104"/>
          <p:cNvSpPr/>
          <p:nvPr/>
        </p:nvSpPr>
        <p:spPr>
          <a:xfrm>
            <a:off x="8054221" y="2619504"/>
            <a:ext cx="2431414" cy="288290"/>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6000"/>
              </a:lnSpc>
            </a:pPr>
            <a:r>
              <a:rPr sz="18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数据建模平台功能架构</a:t>
            </a:r>
            <a:endParaRPr lang="en-US" altLang="en-US" sz="1800" dirty="0"/>
          </a:p>
        </p:txBody>
      </p:sp>
      <p:sp>
        <p:nvSpPr>
          <p:cNvPr id="1106" name="textbox 1106"/>
          <p:cNvSpPr/>
          <p:nvPr/>
        </p:nvSpPr>
        <p:spPr>
          <a:xfrm>
            <a:off x="3865290" y="2781897"/>
            <a:ext cx="1005205" cy="51371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1000"/>
              </a:lnSpc>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产品制造生命周</a:t>
            </a:r>
            <a:endParaRPr lang="en-US" altLang="en-US" sz="1100" dirty="0"/>
          </a:p>
          <a:p>
            <a:pPr marL="433070" algn="l" rtl="0" eaLnBrk="0">
              <a:lnSpc>
                <a:spcPct val="89000"/>
              </a:lnSpc>
              <a:spcBef>
                <a:spcPts val="150"/>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期</a:t>
            </a:r>
            <a:endParaRPr lang="en-US" altLang="en-US" sz="1100" dirty="0"/>
          </a:p>
          <a:p>
            <a:pPr marL="222885" algn="l" rtl="0" eaLnBrk="0">
              <a:lnSpc>
                <a:spcPct val="91000"/>
              </a:lnSpc>
              <a:spcBef>
                <a:spcPts val="120"/>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仿真服务</a:t>
            </a:r>
            <a:endParaRPr lang="en-US" altLang="en-US" sz="1100" dirty="0"/>
          </a:p>
        </p:txBody>
      </p:sp>
      <p:sp>
        <p:nvSpPr>
          <p:cNvPr id="1108" name="textbox 1108"/>
          <p:cNvSpPr/>
          <p:nvPr/>
        </p:nvSpPr>
        <p:spPr>
          <a:xfrm>
            <a:off x="2560811" y="4115958"/>
            <a:ext cx="445134" cy="1137919"/>
          </a:xfrm>
          <a:prstGeom prst="rect">
            <a:avLst/>
          </a:prstGeom>
        </p:spPr>
        <p:txBody>
          <a:bodyPr vert="horz" wrap="square" lIns="0" tIns="0" rIns="0" bIns="0"/>
          <a:lstStyle/>
          <a:p>
            <a:pPr algn="l" rtl="0" eaLnBrk="0">
              <a:lnSpc>
                <a:spcPct val="90000"/>
              </a:lnSpc>
            </a:pPr>
            <a:endParaRPr lang="en-US" altLang="en-US" sz="100" dirty="0"/>
          </a:p>
          <a:p>
            <a:pPr marL="154305" indent="-140970" algn="l" rtl="0" eaLnBrk="0">
              <a:lnSpc>
                <a:spcPct val="95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概念模</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型</a:t>
            </a:r>
            <a:endParaRPr lang="en-US" altLang="en-US" sz="1100" dirty="0"/>
          </a:p>
          <a:p>
            <a:pPr marL="13335" algn="l" rtl="0" eaLnBrk="0">
              <a:lnSpc>
                <a:spcPct val="91000"/>
              </a:lnSpc>
              <a:spcBef>
                <a:spcPts val="555"/>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逻辑模</a:t>
            </a:r>
            <a:endParaRPr lang="en-US" altLang="en-US" sz="1100" dirty="0"/>
          </a:p>
          <a:p>
            <a:pPr marL="154305" algn="l" rtl="0" eaLnBrk="0">
              <a:lnSpc>
                <a:spcPct val="89000"/>
              </a:lnSpc>
              <a:spcBef>
                <a:spcPts val="240"/>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型</a:t>
            </a:r>
            <a:endParaRPr lang="en-US" altLang="en-US" sz="1100" dirty="0"/>
          </a:p>
          <a:p>
            <a:pPr marL="12700" algn="l" rtl="0" eaLnBrk="0">
              <a:lnSpc>
                <a:spcPct val="91000"/>
              </a:lnSpc>
              <a:spcBef>
                <a:spcPts val="455"/>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实体模</a:t>
            </a:r>
            <a:endParaRPr lang="en-US" altLang="en-US" sz="1100" dirty="0"/>
          </a:p>
          <a:p>
            <a:pPr marL="153035" algn="l" rtl="0" eaLnBrk="0">
              <a:lnSpc>
                <a:spcPct val="89000"/>
              </a:lnSpc>
              <a:spcBef>
                <a:spcPts val="240"/>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型</a:t>
            </a:r>
            <a:endParaRPr lang="en-US" altLang="en-US" sz="1100" dirty="0"/>
          </a:p>
        </p:txBody>
      </p:sp>
      <p:sp>
        <p:nvSpPr>
          <p:cNvPr id="1110" name="textbox 1110"/>
          <p:cNvSpPr/>
          <p:nvPr/>
        </p:nvSpPr>
        <p:spPr>
          <a:xfrm>
            <a:off x="297726" y="2581554"/>
            <a:ext cx="198754" cy="2625089"/>
          </a:xfrm>
          <a:prstGeom prst="rect">
            <a:avLst/>
          </a:prstGeom>
        </p:spPr>
        <p:txBody>
          <a:bodyPr vert="eaVert" wrap="square" lIns="0" tIns="0" rIns="0" bIns="0"/>
          <a:lstStyle/>
          <a:p>
            <a:pPr algn="l" rtl="0" eaLnBrk="0">
              <a:lnSpc>
                <a:spcPct val="81000"/>
              </a:lnSpc>
            </a:pPr>
            <a:endParaRPr lang="en-US" altLang="en-US" sz="100" dirty="0"/>
          </a:p>
          <a:p>
            <a:pPr marL="12700" algn="l" rtl="0" eaLnBrk="0">
              <a:lnSpc>
                <a:spcPct val="93000"/>
              </a:lnSpc>
            </a:pPr>
            <a:r>
              <a:rPr sz="12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应 用 场</a:t>
            </a:r>
            <a:r>
              <a:rPr sz="12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景</a:t>
            </a:r>
            <a:r>
              <a:rPr sz="1200" b="1" kern="0" spc="-1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接口</a:t>
            </a: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 据 建</a:t>
            </a:r>
            <a:r>
              <a:rPr sz="12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a:t>
            </a:r>
            <a:r>
              <a:rPr sz="12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平 台</a:t>
            </a:r>
            <a:endParaRPr lang="en-US" altLang="en-US" sz="1200" dirty="0"/>
          </a:p>
        </p:txBody>
      </p:sp>
      <p:sp>
        <p:nvSpPr>
          <p:cNvPr id="1112" name="textbox 1112"/>
          <p:cNvSpPr/>
          <p:nvPr/>
        </p:nvSpPr>
        <p:spPr>
          <a:xfrm>
            <a:off x="4308914" y="4285350"/>
            <a:ext cx="584834" cy="712469"/>
          </a:xfrm>
          <a:prstGeom prst="rect">
            <a:avLst/>
          </a:prstGeom>
        </p:spPr>
        <p:txBody>
          <a:bodyPr vert="horz" wrap="square" lIns="0" tIns="0" rIns="0" bIns="0"/>
          <a:lstStyle/>
          <a:p>
            <a:pPr algn="l" rtl="0" eaLnBrk="0">
              <a:lnSpc>
                <a:spcPct val="92000"/>
              </a:lnSpc>
            </a:pPr>
            <a:endParaRPr lang="en-US" altLang="en-US" sz="100" dirty="0"/>
          </a:p>
          <a:p>
            <a:pPr marL="221615" indent="-208915" algn="l" rtl="0" eaLnBrk="0">
              <a:lnSpc>
                <a:spcPct val="95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继承基本</a:t>
            </a:r>
            <a:r>
              <a:rPr sz="11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库</a:t>
            </a:r>
            <a:endParaRPr lang="en-US" altLang="en-US" sz="1100" dirty="0"/>
          </a:p>
          <a:p>
            <a:pPr algn="l" rtl="0" eaLnBrk="0">
              <a:lnSpc>
                <a:spcPct val="113000"/>
              </a:lnSpc>
            </a:pPr>
            <a:endParaRPr lang="en-US" altLang="en-US" sz="1000" dirty="0"/>
          </a:p>
          <a:p>
            <a:pPr algn="l" rtl="0" eaLnBrk="0">
              <a:lnSpc>
                <a:spcPct val="138000"/>
              </a:lnSpc>
            </a:pPr>
            <a:endParaRPr lang="en-US" altLang="en-US" sz="200" dirty="0"/>
          </a:p>
          <a:p>
            <a:pPr marL="12700" algn="l" rtl="0" eaLnBrk="0">
              <a:lnSpc>
                <a:spcPct val="91000"/>
              </a:lnSpc>
              <a:spcBef>
                <a:spcPts val="0"/>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扩展模型</a:t>
            </a:r>
            <a:endParaRPr lang="en-US" altLang="en-US" sz="1100" dirty="0"/>
          </a:p>
        </p:txBody>
      </p:sp>
      <p:sp>
        <p:nvSpPr>
          <p:cNvPr id="1114" name="textbox 1114"/>
          <p:cNvSpPr/>
          <p:nvPr/>
        </p:nvSpPr>
        <p:spPr>
          <a:xfrm>
            <a:off x="2192538" y="6071248"/>
            <a:ext cx="2542539" cy="17843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1000"/>
              </a:lnSpc>
            </a:pPr>
            <a:r>
              <a:rPr sz="11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业务数据、大数据、实时数据、接口数据</a:t>
            </a:r>
            <a:endParaRPr lang="en-US" altLang="en-US" sz="1100" dirty="0"/>
          </a:p>
        </p:txBody>
      </p:sp>
      <p:sp>
        <p:nvSpPr>
          <p:cNvPr id="1116" name="textbox 1116"/>
          <p:cNvSpPr/>
          <p:nvPr/>
        </p:nvSpPr>
        <p:spPr>
          <a:xfrm>
            <a:off x="5153816" y="2855444"/>
            <a:ext cx="1004569" cy="359409"/>
          </a:xfrm>
          <a:prstGeom prst="rect">
            <a:avLst/>
          </a:prstGeom>
        </p:spPr>
        <p:txBody>
          <a:bodyPr vert="horz" wrap="square" lIns="0" tIns="0" rIns="0" bIns="0"/>
          <a:lstStyle/>
          <a:p>
            <a:pPr algn="l" rtl="0" eaLnBrk="0">
              <a:lnSpc>
                <a:spcPct val="73000"/>
              </a:lnSpc>
            </a:pPr>
            <a:endParaRPr lang="en-US" altLang="en-US" sz="100" dirty="0"/>
          </a:p>
          <a:p>
            <a:pPr marL="150495" indent="-138430" algn="l" rtl="0" eaLnBrk="0">
              <a:lnSpc>
                <a:spcPct val="100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设备运行生命周</a:t>
            </a:r>
            <a:r>
              <a:rPr sz="11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期仿真服务</a:t>
            </a:r>
            <a:endParaRPr lang="en-US" altLang="en-US" sz="1100" dirty="0"/>
          </a:p>
        </p:txBody>
      </p:sp>
      <p:sp>
        <p:nvSpPr>
          <p:cNvPr id="1118" name="textbox 1118"/>
          <p:cNvSpPr/>
          <p:nvPr/>
        </p:nvSpPr>
        <p:spPr>
          <a:xfrm>
            <a:off x="6638361" y="3747866"/>
            <a:ext cx="245745" cy="1266825"/>
          </a:xfrm>
          <a:prstGeom prst="rect">
            <a:avLst/>
          </a:prstGeom>
        </p:spPr>
        <p:txBody>
          <a:bodyPr vert="eaVert" wrap="square" lIns="0" tIns="0" rIns="0" bIns="0"/>
          <a:lstStyle/>
          <a:p>
            <a:pPr algn="l" rtl="0" eaLnBrk="0">
              <a:lnSpc>
                <a:spcPct val="89000"/>
              </a:lnSpc>
            </a:pPr>
            <a:endParaRPr lang="en-US" altLang="en-US" sz="100" dirty="0"/>
          </a:p>
          <a:p>
            <a:pPr marL="12700" algn="l" rtl="0" eaLnBrk="0">
              <a:lnSpc>
                <a:spcPct val="94000"/>
              </a:lnSpc>
            </a:pPr>
            <a:r>
              <a:rPr sz="1500" kern="0" spc="1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数据建模功能</a:t>
            </a:r>
            <a:endParaRPr lang="en-US" altLang="en-US" sz="1500" dirty="0"/>
          </a:p>
        </p:txBody>
      </p:sp>
      <p:sp>
        <p:nvSpPr>
          <p:cNvPr id="1120" name="textbox 1120"/>
          <p:cNvSpPr/>
          <p:nvPr/>
        </p:nvSpPr>
        <p:spPr>
          <a:xfrm>
            <a:off x="1863011" y="2856568"/>
            <a:ext cx="584834" cy="35814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1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生产中虚</a:t>
            </a:r>
            <a:endParaRPr lang="en-US" altLang="en-US" sz="1100" dirty="0"/>
          </a:p>
          <a:p>
            <a:pPr marL="82550" algn="l" rtl="0" eaLnBrk="0">
              <a:lnSpc>
                <a:spcPct val="91000"/>
              </a:lnSpc>
              <a:spcBef>
                <a:spcPts val="215"/>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拟仿真</a:t>
            </a:r>
            <a:endParaRPr lang="en-US" altLang="en-US" sz="1100" dirty="0"/>
          </a:p>
        </p:txBody>
      </p:sp>
      <p:sp>
        <p:nvSpPr>
          <p:cNvPr id="1122" name="textbox 1122"/>
          <p:cNvSpPr/>
          <p:nvPr/>
        </p:nvSpPr>
        <p:spPr>
          <a:xfrm>
            <a:off x="839514" y="2856941"/>
            <a:ext cx="584834" cy="358140"/>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1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生产前虚</a:t>
            </a:r>
            <a:endParaRPr lang="en-US" altLang="en-US" sz="1100" dirty="0"/>
          </a:p>
          <a:p>
            <a:pPr marL="82550" algn="l" rtl="0" eaLnBrk="0">
              <a:lnSpc>
                <a:spcPct val="91000"/>
              </a:lnSpc>
              <a:spcBef>
                <a:spcPts val="215"/>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拟仿真</a:t>
            </a:r>
            <a:endParaRPr lang="en-US" altLang="en-US" sz="1100" dirty="0"/>
          </a:p>
        </p:txBody>
      </p:sp>
      <p:sp>
        <p:nvSpPr>
          <p:cNvPr id="1124" name="textbox 1124"/>
          <p:cNvSpPr/>
          <p:nvPr/>
        </p:nvSpPr>
        <p:spPr>
          <a:xfrm>
            <a:off x="6557344" y="6004993"/>
            <a:ext cx="415925" cy="411480"/>
          </a:xfrm>
          <a:prstGeom prst="rect">
            <a:avLst/>
          </a:prstGeom>
        </p:spPr>
        <p:txBody>
          <a:bodyPr vert="horz" wrap="square" lIns="0" tIns="0" rIns="0" bIns="0"/>
          <a:lstStyle/>
          <a:p>
            <a:pPr algn="l" rtl="0" eaLnBrk="0">
              <a:lnSpc>
                <a:spcPct val="93000"/>
              </a:lnSpc>
            </a:pPr>
            <a:endParaRPr lang="en-US" altLang="en-US" sz="100" dirty="0"/>
          </a:p>
          <a:p>
            <a:pPr marL="12700" indent="1905" algn="l" rtl="0" eaLnBrk="0">
              <a:lnSpc>
                <a:spcPct val="90000"/>
              </a:lnSpc>
            </a:pPr>
            <a:r>
              <a:rPr sz="1400" kern="0" spc="1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设基</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kern="0" spc="1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施础</a:t>
            </a:r>
            <a:endParaRPr lang="en-US" altLang="en-US" sz="1400" dirty="0"/>
          </a:p>
        </p:txBody>
      </p:sp>
      <p:sp>
        <p:nvSpPr>
          <p:cNvPr id="1126" name="textbox 1126"/>
          <p:cNvSpPr/>
          <p:nvPr/>
        </p:nvSpPr>
        <p:spPr>
          <a:xfrm>
            <a:off x="5470784" y="4520186"/>
            <a:ext cx="445134" cy="357504"/>
          </a:xfrm>
          <a:prstGeom prst="rect">
            <a:avLst/>
          </a:prstGeom>
        </p:spPr>
        <p:txBody>
          <a:bodyPr vert="horz" wrap="square" lIns="0" tIns="0" rIns="0" bIns="0"/>
          <a:lstStyle/>
          <a:p>
            <a:pPr algn="l" rtl="0" eaLnBrk="0">
              <a:lnSpc>
                <a:spcPct val="83000"/>
              </a:lnSpc>
            </a:pPr>
            <a:endParaRPr lang="en-US" altLang="en-US" sz="100" dirty="0"/>
          </a:p>
          <a:p>
            <a:pPr marL="12700" indent="71120" algn="l" rtl="0" eaLnBrk="0">
              <a:lnSpc>
                <a:spcPct val="99000"/>
              </a:lnSpc>
            </a:pPr>
            <a:r>
              <a:rPr sz="11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实例</a:t>
            </a: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模型库</a:t>
            </a:r>
            <a:endParaRPr lang="en-US" altLang="en-US" sz="1100" dirty="0"/>
          </a:p>
        </p:txBody>
      </p:sp>
      <p:sp>
        <p:nvSpPr>
          <p:cNvPr id="1128" name="textbox 1128"/>
          <p:cNvSpPr/>
          <p:nvPr/>
        </p:nvSpPr>
        <p:spPr>
          <a:xfrm>
            <a:off x="781273" y="4482207"/>
            <a:ext cx="444500" cy="358775"/>
          </a:xfrm>
          <a:prstGeom prst="rect">
            <a:avLst/>
          </a:prstGeom>
        </p:spPr>
        <p:txBody>
          <a:bodyPr vert="horz" wrap="square" lIns="0" tIns="0" rIns="0" bIns="0"/>
          <a:lstStyle/>
          <a:p>
            <a:pPr algn="l" rtl="0" eaLnBrk="0">
              <a:lnSpc>
                <a:spcPct val="92000"/>
              </a:lnSpc>
            </a:pPr>
            <a:endParaRPr lang="en-US" altLang="en-US" sz="100" dirty="0"/>
          </a:p>
          <a:p>
            <a:pPr marL="153670" indent="-140970" algn="l" rtl="0" eaLnBrk="0">
              <a:lnSpc>
                <a:spcPct val="99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建立模</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型</a:t>
            </a:r>
            <a:endParaRPr lang="en-US" altLang="en-US" sz="1100" dirty="0"/>
          </a:p>
        </p:txBody>
      </p:sp>
      <p:sp>
        <p:nvSpPr>
          <p:cNvPr id="1130" name="textbox 1130"/>
          <p:cNvSpPr/>
          <p:nvPr/>
        </p:nvSpPr>
        <p:spPr>
          <a:xfrm>
            <a:off x="1651412" y="4483329"/>
            <a:ext cx="444500" cy="346709"/>
          </a:xfrm>
          <a:prstGeom prst="rect">
            <a:avLst/>
          </a:prstGeom>
        </p:spPr>
        <p:txBody>
          <a:bodyPr vert="horz" wrap="square" lIns="0" tIns="0" rIns="0" bIns="0"/>
          <a:lstStyle/>
          <a:p>
            <a:pPr algn="l" rtl="0" eaLnBrk="0">
              <a:lnSpc>
                <a:spcPct val="78000"/>
              </a:lnSpc>
            </a:pPr>
            <a:endParaRPr lang="en-US" altLang="en-US" sz="100" dirty="0"/>
          </a:p>
          <a:p>
            <a:pPr marL="153670" indent="-140970" algn="l" rtl="0" eaLnBrk="0">
              <a:lnSpc>
                <a:spcPct val="96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选择行</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业</a:t>
            </a:r>
            <a:endParaRPr lang="en-US" altLang="en-US" sz="1100" dirty="0"/>
          </a:p>
        </p:txBody>
      </p:sp>
      <p:sp>
        <p:nvSpPr>
          <p:cNvPr id="1132" name="textbox 1132"/>
          <p:cNvSpPr/>
          <p:nvPr/>
        </p:nvSpPr>
        <p:spPr>
          <a:xfrm>
            <a:off x="200812" y="6200038"/>
            <a:ext cx="360679" cy="394334"/>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101000"/>
              </a:lnSpc>
            </a:pPr>
            <a:r>
              <a:rPr sz="1200" b="1"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来数</a:t>
            </a: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源据</a:t>
            </a:r>
            <a:endParaRPr lang="en-US" altLang="en-US" sz="1200" dirty="0"/>
          </a:p>
        </p:txBody>
      </p:sp>
      <p:sp>
        <p:nvSpPr>
          <p:cNvPr id="1134" name="textbox 1134"/>
          <p:cNvSpPr/>
          <p:nvPr/>
        </p:nvSpPr>
        <p:spPr>
          <a:xfrm>
            <a:off x="3173674" y="3772518"/>
            <a:ext cx="584200" cy="179070"/>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2000"/>
              </a:lnSpc>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建模平台</a:t>
            </a:r>
            <a:endParaRPr lang="en-US" altLang="en-US" sz="1100" dirty="0"/>
          </a:p>
        </p:txBody>
      </p:sp>
      <p:sp>
        <p:nvSpPr>
          <p:cNvPr id="1136" name="textbox 1136"/>
          <p:cNvSpPr/>
          <p:nvPr/>
        </p:nvSpPr>
        <p:spPr>
          <a:xfrm>
            <a:off x="3061480" y="5729402"/>
            <a:ext cx="530225" cy="177800"/>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91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API接口</a:t>
            </a:r>
            <a:endParaRPr lang="en-US" altLang="en-US" sz="1100" dirty="0"/>
          </a:p>
        </p:txBody>
      </p:sp>
      <p:sp>
        <p:nvSpPr>
          <p:cNvPr id="1138" name="textbox 1138"/>
          <p:cNvSpPr/>
          <p:nvPr/>
        </p:nvSpPr>
        <p:spPr>
          <a:xfrm>
            <a:off x="7912202" y="6167577"/>
            <a:ext cx="480059" cy="192404"/>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1000"/>
              </a:lnSpc>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服务器</a:t>
            </a:r>
            <a:endParaRPr lang="en-US" altLang="en-US" sz="1200" dirty="0"/>
          </a:p>
        </p:txBody>
      </p:sp>
      <p:sp>
        <p:nvSpPr>
          <p:cNvPr id="1140" name="textbox 1140"/>
          <p:cNvSpPr/>
          <p:nvPr/>
        </p:nvSpPr>
        <p:spPr>
          <a:xfrm>
            <a:off x="3536798" y="4418638"/>
            <a:ext cx="180339" cy="507365"/>
          </a:xfrm>
          <a:prstGeom prst="rect">
            <a:avLst/>
          </a:prstGeom>
        </p:spPr>
        <p:txBody>
          <a:bodyPr vert="eaVert" wrap="square" lIns="0" tIns="0" rIns="0" bIns="0"/>
          <a:lstStyle/>
          <a:p>
            <a:pPr algn="l" rtl="0" eaLnBrk="0">
              <a:lnSpc>
                <a:spcPct val="77000"/>
              </a:lnSpc>
            </a:pPr>
            <a:endParaRPr lang="en-US" altLang="en-US" sz="100" dirty="0"/>
          </a:p>
          <a:p>
            <a:pPr marL="12700" algn="l" rtl="0" eaLnBrk="0">
              <a:lnSpc>
                <a:spcPct val="91000"/>
              </a:lnSpc>
            </a:pPr>
            <a:r>
              <a:rPr sz="1100" kern="0" spc="1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模型库</a:t>
            </a:r>
            <a:endParaRPr lang="en-US" altLang="en-US" sz="1100" dirty="0"/>
          </a:p>
        </p:txBody>
      </p:sp>
      <p:sp>
        <p:nvSpPr>
          <p:cNvPr id="1142" name="textbox 1142"/>
          <p:cNvSpPr/>
          <p:nvPr/>
        </p:nvSpPr>
        <p:spPr>
          <a:xfrm>
            <a:off x="320598" y="5609793"/>
            <a:ext cx="175895" cy="359409"/>
          </a:xfrm>
          <a:prstGeom prst="rect">
            <a:avLst/>
          </a:prstGeom>
        </p:spPr>
        <p:txBody>
          <a:bodyPr vert="horz" wrap="square" lIns="0" tIns="0" rIns="0" bIns="0"/>
          <a:lstStyle/>
          <a:p>
            <a:pPr algn="l" rtl="0" eaLnBrk="0">
              <a:lnSpc>
                <a:spcPct val="88000"/>
              </a:lnSpc>
            </a:pPr>
            <a:endParaRPr lang="en-US" altLang="en-US" sz="100" dirty="0"/>
          </a:p>
          <a:p>
            <a:pPr marL="22225" indent="-10160" algn="l" rtl="0" eaLnBrk="0">
              <a:lnSpc>
                <a:spcPct val="91000"/>
              </a:lnSpc>
            </a:pPr>
            <a:r>
              <a:rPr sz="12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接</a:t>
            </a: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1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口</a:t>
            </a:r>
            <a:endParaRPr lang="en-US" altLang="en-US" sz="1200" dirty="0"/>
          </a:p>
        </p:txBody>
      </p:sp>
      <p:sp>
        <p:nvSpPr>
          <p:cNvPr id="1144" name="textbox 1144"/>
          <p:cNvSpPr/>
          <p:nvPr/>
        </p:nvSpPr>
        <p:spPr>
          <a:xfrm>
            <a:off x="9453016" y="6179921"/>
            <a:ext cx="328929" cy="191770"/>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1000"/>
              </a:lnSpc>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存储</a:t>
            </a:r>
            <a:endParaRPr lang="en-US" altLang="en-US" sz="1200" dirty="0"/>
          </a:p>
        </p:txBody>
      </p:sp>
      <p:sp>
        <p:nvSpPr>
          <p:cNvPr id="1146" name="textbox 1146"/>
          <p:cNvSpPr/>
          <p:nvPr/>
        </p:nvSpPr>
        <p:spPr>
          <a:xfrm>
            <a:off x="10891976" y="6168186"/>
            <a:ext cx="318134" cy="19177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1000"/>
              </a:lnSpc>
            </a:pPr>
            <a:r>
              <a:rPr sz="12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网络</a:t>
            </a:r>
            <a:endParaRPr lang="en-US" altLang="en-US" sz="12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8" name="picture 1148"/>
          <p:cNvPicPr>
            <a:picLocks noChangeAspect="1"/>
          </p:cNvPicPr>
          <p:nvPr/>
        </p:nvPicPr>
        <p:blipFill>
          <a:blip r:embed="rId1"/>
          <a:stretch>
            <a:fillRect/>
          </a:stretch>
        </p:blipFill>
        <p:spPr>
          <a:xfrm rot="21600000">
            <a:off x="0" y="0"/>
            <a:ext cx="12192000" cy="6857998"/>
          </a:xfrm>
          <a:prstGeom prst="rect">
            <a:avLst/>
          </a:prstGeom>
        </p:spPr>
      </p:pic>
      <p:sp>
        <p:nvSpPr>
          <p:cNvPr id="1150" name="textbox 1150"/>
          <p:cNvSpPr/>
          <p:nvPr/>
        </p:nvSpPr>
        <p:spPr>
          <a:xfrm>
            <a:off x="603112" y="488899"/>
            <a:ext cx="10883900" cy="1377950"/>
          </a:xfrm>
          <a:prstGeom prst="rect">
            <a:avLst/>
          </a:prstGeom>
        </p:spPr>
        <p:txBody>
          <a:bodyPr vert="horz" wrap="square" lIns="0" tIns="0" rIns="0" bIns="0"/>
          <a:lstStyle/>
          <a:p>
            <a:pPr algn="l" rtl="0" eaLnBrk="0">
              <a:lnSpc>
                <a:spcPct val="77000"/>
              </a:lnSpc>
            </a:pPr>
            <a:endParaRPr lang="en-US" altLang="en-US" sz="100" dirty="0"/>
          </a:p>
          <a:p>
            <a:pPr marL="471805" algn="l" rtl="0" eaLnBrk="0">
              <a:lnSpc>
                <a:spcPct val="94000"/>
              </a:lnSpc>
            </a:pPr>
            <a:r>
              <a:rPr sz="2700" b="1" kern="0" spc="1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10" dirty="0">
                <a:solidFill>
                  <a:srgbClr val="FFC000">
                    <a:alpha val="100000"/>
                  </a:srgbClr>
                </a:solidFill>
                <a:latin typeface="Arial" panose="020B0704020202020204"/>
                <a:ea typeface="Arial" panose="020B0704020202020204"/>
                <a:cs typeface="Arial" panose="020B0704020202020204"/>
              </a:rPr>
              <a:t>--</a:t>
            </a:r>
            <a:r>
              <a:rPr sz="2700" b="1" kern="0" spc="1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数据建</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模服务组件</a:t>
            </a:r>
            <a:endParaRPr lang="en-US" altLang="en-US" sz="2700" dirty="0"/>
          </a:p>
          <a:p>
            <a:pPr algn="l" rtl="0" eaLnBrk="0">
              <a:lnSpc>
                <a:spcPct val="117000"/>
              </a:lnSpc>
            </a:pPr>
            <a:endParaRPr lang="en-US" altLang="en-US" sz="1000" dirty="0"/>
          </a:p>
          <a:p>
            <a:pPr algn="l" rtl="0" eaLnBrk="0">
              <a:lnSpc>
                <a:spcPct val="117000"/>
              </a:lnSpc>
            </a:pPr>
            <a:endParaRPr lang="en-US" altLang="en-US" sz="1000" dirty="0"/>
          </a:p>
          <a:p>
            <a:pPr marL="13970" algn="l" rtl="0" eaLnBrk="0">
              <a:lnSpc>
                <a:spcPct val="91000"/>
              </a:lnSpc>
              <a:spcBef>
                <a:spcPts val="450"/>
              </a:spcBef>
            </a:pPr>
            <a:r>
              <a:rPr sz="15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根据虚拟制造的需求</a:t>
            </a:r>
            <a:r>
              <a:rPr sz="1500" kern="0" spc="-2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，将需求转换成概念模型</a:t>
            </a:r>
            <a:r>
              <a:rPr sz="1500" kern="0" spc="-2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，通过面向对象的方法</a:t>
            </a:r>
            <a:r>
              <a:rPr sz="1500" kern="0" spc="-2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，从业务和信息的视角</a:t>
            </a:r>
            <a:r>
              <a:rPr sz="1500" kern="0" spc="-2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，对与虚拟制造相关组成对象和业务过</a:t>
            </a:r>
            <a:endParaRPr lang="en-US" altLang="en-US" sz="1500" dirty="0"/>
          </a:p>
          <a:p>
            <a:pPr algn="l" rtl="0" eaLnBrk="0">
              <a:lnSpc>
                <a:spcPct val="112000"/>
              </a:lnSpc>
            </a:pPr>
            <a:endParaRPr lang="en-US" altLang="en-US" sz="800" dirty="0"/>
          </a:p>
          <a:p>
            <a:pPr marL="12700" algn="l" rtl="0" eaLnBrk="0">
              <a:lnSpc>
                <a:spcPct val="91000"/>
              </a:lnSpc>
              <a:spcBef>
                <a:spcPts val="0"/>
              </a:spcBef>
            </a:pPr>
            <a:r>
              <a:rPr sz="15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程进行抽取和分类</a:t>
            </a:r>
            <a:r>
              <a:rPr sz="1500" kern="0" spc="-2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，形成信息的聚合体</a:t>
            </a:r>
            <a:r>
              <a:rPr sz="1500" kern="0" spc="-2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5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形成基于5M1E要素的主题域。</a:t>
            </a:r>
            <a:endParaRPr lang="en-US" altLang="en-US" sz="1500" dirty="0"/>
          </a:p>
        </p:txBody>
      </p:sp>
      <p:sp>
        <p:nvSpPr>
          <p:cNvPr id="1152" name="textbox 1152"/>
          <p:cNvSpPr/>
          <p:nvPr/>
        </p:nvSpPr>
        <p:spPr>
          <a:xfrm>
            <a:off x="2901188" y="2473375"/>
            <a:ext cx="4344670" cy="1127760"/>
          </a:xfrm>
          <a:prstGeom prst="rect">
            <a:avLst/>
          </a:prstGeom>
        </p:spPr>
        <p:txBody>
          <a:bodyPr vert="horz" wrap="square" lIns="0" tIns="0" rIns="0" bIns="0"/>
          <a:lstStyle/>
          <a:p>
            <a:pPr algn="l" rtl="0" eaLnBrk="0">
              <a:lnSpc>
                <a:spcPct val="83000"/>
              </a:lnSpc>
            </a:pPr>
            <a:endParaRPr lang="en-US" altLang="en-US" sz="100" dirty="0"/>
          </a:p>
          <a:p>
            <a:pPr algn="r" rtl="0" eaLnBrk="0">
              <a:lnSpc>
                <a:spcPct val="91000"/>
              </a:lnSpc>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人员主</a:t>
            </a:r>
            <a:endParaRPr lang="en-US" altLang="en-US" sz="1200" dirty="0"/>
          </a:p>
          <a:p>
            <a:pPr algn="l" rtl="0" eaLnBrk="0">
              <a:lnSpc>
                <a:spcPct val="104000"/>
              </a:lnSpc>
            </a:pPr>
            <a:endParaRPr lang="en-US" altLang="en-US" sz="1000" dirty="0"/>
          </a:p>
          <a:p>
            <a:pPr marL="3952240" algn="l" rtl="0" eaLnBrk="0">
              <a:lnSpc>
                <a:spcPct val="90000"/>
              </a:lnSpc>
              <a:spcBef>
                <a:spcPts val="370"/>
              </a:spcBef>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题域</a:t>
            </a:r>
            <a:endParaRPr lang="en-US" altLang="en-US" sz="1200" dirty="0"/>
          </a:p>
          <a:p>
            <a:pPr marL="12700" algn="l" rtl="0" eaLnBrk="0">
              <a:lnSpc>
                <a:spcPct val="91000"/>
              </a:lnSpc>
              <a:spcBef>
                <a:spcPts val="1440"/>
              </a:spcBef>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生产前虚</a:t>
            </a:r>
            <a:endParaRPr lang="en-US" altLang="en-US" sz="1200" dirty="0"/>
          </a:p>
          <a:p>
            <a:pPr algn="l" rtl="0" eaLnBrk="0">
              <a:lnSpc>
                <a:spcPct val="113000"/>
              </a:lnSpc>
            </a:pPr>
            <a:endParaRPr lang="en-US" altLang="en-US" sz="300" dirty="0"/>
          </a:p>
          <a:p>
            <a:pPr marL="87630" algn="l" rtl="0" eaLnBrk="0">
              <a:lnSpc>
                <a:spcPct val="90000"/>
              </a:lnSpc>
              <a:spcBef>
                <a:spcPts val="0"/>
              </a:spcBef>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拟仿真</a:t>
            </a:r>
            <a:endParaRPr lang="en-US" altLang="en-US" sz="1200" dirty="0"/>
          </a:p>
        </p:txBody>
      </p:sp>
      <p:sp>
        <p:nvSpPr>
          <p:cNvPr id="1154" name="textbox 1154"/>
          <p:cNvSpPr/>
          <p:nvPr/>
        </p:nvSpPr>
        <p:spPr>
          <a:xfrm>
            <a:off x="2948685" y="5255615"/>
            <a:ext cx="4206240" cy="1036319"/>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1000"/>
              </a:lnSpc>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生产后虚</a:t>
            </a:r>
            <a:endParaRPr lang="en-US" altLang="en-US" sz="1200" dirty="0"/>
          </a:p>
          <a:p>
            <a:pPr marL="87630" algn="l" rtl="0" eaLnBrk="0">
              <a:lnSpc>
                <a:spcPct val="90000"/>
              </a:lnSpc>
              <a:spcBef>
                <a:spcPts val="410"/>
              </a:spcBef>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拟仿真</a:t>
            </a:r>
            <a:endParaRPr lang="en-US" altLang="en-US" sz="1200" dirty="0"/>
          </a:p>
          <a:p>
            <a:pPr algn="l" rtl="0" eaLnBrk="0">
              <a:lnSpc>
                <a:spcPct val="132000"/>
              </a:lnSpc>
            </a:pPr>
            <a:endParaRPr lang="en-US" altLang="en-US" sz="1000" dirty="0"/>
          </a:p>
          <a:p>
            <a:pPr algn="l" rtl="0" eaLnBrk="0">
              <a:lnSpc>
                <a:spcPct val="102000"/>
              </a:lnSpc>
            </a:pPr>
            <a:endParaRPr lang="en-US" altLang="en-US" sz="300" dirty="0"/>
          </a:p>
          <a:p>
            <a:pPr marL="3738880" indent="74930" algn="l" rtl="0" eaLnBrk="0">
              <a:lnSpc>
                <a:spcPct val="104000"/>
              </a:lnSpc>
              <a:spcBef>
                <a:spcPts val="0"/>
              </a:spcBef>
            </a:pP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测量</a:t>
            </a:r>
            <a:r>
              <a:rPr sz="12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主题域</a:t>
            </a:r>
            <a:endParaRPr lang="en-US" altLang="en-US" sz="1200" dirty="0"/>
          </a:p>
        </p:txBody>
      </p:sp>
      <p:sp>
        <p:nvSpPr>
          <p:cNvPr id="1156" name="textbox 1156"/>
          <p:cNvSpPr/>
          <p:nvPr/>
        </p:nvSpPr>
        <p:spPr>
          <a:xfrm>
            <a:off x="1928876" y="4309465"/>
            <a:ext cx="632459" cy="408305"/>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1000"/>
              </a:lnSpc>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生产中虚</a:t>
            </a:r>
            <a:endParaRPr lang="en-US" altLang="en-US" sz="1200" dirty="0"/>
          </a:p>
          <a:p>
            <a:pPr algn="l" rtl="0" eaLnBrk="0">
              <a:lnSpc>
                <a:spcPct val="113000"/>
              </a:lnSpc>
            </a:pPr>
            <a:endParaRPr lang="en-US" altLang="en-US" sz="300" dirty="0"/>
          </a:p>
          <a:p>
            <a:pPr marL="87630" algn="l" rtl="0" eaLnBrk="0">
              <a:lnSpc>
                <a:spcPct val="90000"/>
              </a:lnSpc>
              <a:spcBef>
                <a:spcPts val="0"/>
              </a:spcBef>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拟仿真</a:t>
            </a:r>
            <a:endParaRPr lang="en-US" altLang="en-US" sz="1200" dirty="0"/>
          </a:p>
        </p:txBody>
      </p:sp>
      <p:sp>
        <p:nvSpPr>
          <p:cNvPr id="1158" name="textbox 1158"/>
          <p:cNvSpPr/>
          <p:nvPr/>
        </p:nvSpPr>
        <p:spPr>
          <a:xfrm>
            <a:off x="8551062" y="2422067"/>
            <a:ext cx="479425" cy="410844"/>
          </a:xfrm>
          <a:prstGeom prst="rect">
            <a:avLst/>
          </a:prstGeom>
        </p:spPr>
        <p:txBody>
          <a:bodyPr vert="horz" wrap="square" lIns="0" tIns="0" rIns="0" bIns="0"/>
          <a:lstStyle/>
          <a:p>
            <a:pPr algn="l" rtl="0" eaLnBrk="0">
              <a:lnSpc>
                <a:spcPct val="90000"/>
              </a:lnSpc>
            </a:pPr>
            <a:endParaRPr lang="en-US" altLang="en-US" sz="100" dirty="0"/>
          </a:p>
          <a:p>
            <a:pPr marL="12700" indent="74930" algn="l" rtl="0" eaLnBrk="0">
              <a:lnSpc>
                <a:spcPct val="105000"/>
              </a:lnSpc>
            </a:pP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a:t>
            </a:r>
            <a:r>
              <a:rPr sz="12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主题域</a:t>
            </a:r>
            <a:endParaRPr lang="en-US" altLang="en-US" sz="1200" dirty="0"/>
          </a:p>
        </p:txBody>
      </p:sp>
      <p:sp>
        <p:nvSpPr>
          <p:cNvPr id="1160" name="textbox 1160"/>
          <p:cNvSpPr/>
          <p:nvPr/>
        </p:nvSpPr>
        <p:spPr>
          <a:xfrm>
            <a:off x="8390153" y="6017311"/>
            <a:ext cx="479425" cy="407669"/>
          </a:xfrm>
          <a:prstGeom prst="rect">
            <a:avLst/>
          </a:prstGeom>
        </p:spPr>
        <p:txBody>
          <a:bodyPr vert="horz" wrap="square" lIns="0" tIns="0" rIns="0" bIns="0"/>
          <a:lstStyle/>
          <a:p>
            <a:pPr algn="l" rtl="0" eaLnBrk="0">
              <a:lnSpc>
                <a:spcPct val="71000"/>
              </a:lnSpc>
            </a:pPr>
            <a:endParaRPr lang="en-US" altLang="en-US" sz="100" dirty="0"/>
          </a:p>
          <a:p>
            <a:pPr marL="12700" indent="74930" algn="l" rtl="0" eaLnBrk="0">
              <a:lnSpc>
                <a:spcPct val="105000"/>
              </a:lnSpc>
            </a:pP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环境</a:t>
            </a:r>
            <a:r>
              <a:rPr sz="12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主题域</a:t>
            </a:r>
            <a:endParaRPr lang="en-US" altLang="en-US" sz="1200" dirty="0"/>
          </a:p>
        </p:txBody>
      </p:sp>
      <p:sp>
        <p:nvSpPr>
          <p:cNvPr id="1162" name="textbox 1162"/>
          <p:cNvSpPr/>
          <p:nvPr/>
        </p:nvSpPr>
        <p:spPr>
          <a:xfrm>
            <a:off x="9662693" y="3732602"/>
            <a:ext cx="479425" cy="407669"/>
          </a:xfrm>
          <a:prstGeom prst="rect">
            <a:avLst/>
          </a:prstGeom>
        </p:spPr>
        <p:txBody>
          <a:bodyPr vert="horz" wrap="square" lIns="0" tIns="0" rIns="0" bIns="0"/>
          <a:lstStyle/>
          <a:p>
            <a:pPr algn="l" rtl="0" eaLnBrk="0">
              <a:lnSpc>
                <a:spcPct val="95000"/>
              </a:lnSpc>
            </a:pPr>
            <a:endParaRPr lang="en-US" altLang="en-US" sz="100" dirty="0"/>
          </a:p>
          <a:p>
            <a:pPr marL="12700" indent="74930" algn="l" rtl="0" eaLnBrk="0">
              <a:lnSpc>
                <a:spcPct val="104000"/>
              </a:lnSpc>
            </a:pP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a:t>
            </a:r>
            <a:r>
              <a:rPr sz="12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主题域</a:t>
            </a:r>
            <a:endParaRPr lang="en-US" altLang="en-US" sz="1200" dirty="0"/>
          </a:p>
        </p:txBody>
      </p:sp>
      <p:sp>
        <p:nvSpPr>
          <p:cNvPr id="1164" name="textbox 1164"/>
          <p:cNvSpPr/>
          <p:nvPr/>
        </p:nvSpPr>
        <p:spPr>
          <a:xfrm>
            <a:off x="9527947" y="5152187"/>
            <a:ext cx="479425" cy="407669"/>
          </a:xfrm>
          <a:prstGeom prst="rect">
            <a:avLst/>
          </a:prstGeom>
        </p:spPr>
        <p:txBody>
          <a:bodyPr vert="horz" wrap="square" lIns="0" tIns="0" rIns="0" bIns="0"/>
          <a:lstStyle/>
          <a:p>
            <a:pPr algn="l" rtl="0" eaLnBrk="0">
              <a:lnSpc>
                <a:spcPct val="94000"/>
              </a:lnSpc>
            </a:pPr>
            <a:endParaRPr lang="en-US" altLang="en-US" sz="100" dirty="0"/>
          </a:p>
          <a:p>
            <a:pPr marL="12700" indent="74930" algn="l" rtl="0" eaLnBrk="0">
              <a:lnSpc>
                <a:spcPct val="104000"/>
              </a:lnSpc>
            </a:pP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方法</a:t>
            </a:r>
            <a:r>
              <a:rPr sz="12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主题域</a:t>
            </a:r>
            <a:endParaRPr lang="en-US" altLang="en-US" sz="1200" dirty="0"/>
          </a:p>
        </p:txBody>
      </p:sp>
      <p:sp>
        <p:nvSpPr>
          <p:cNvPr id="1166" name="textbox 1166"/>
          <p:cNvSpPr/>
          <p:nvPr/>
        </p:nvSpPr>
        <p:spPr>
          <a:xfrm>
            <a:off x="5822746" y="4259580"/>
            <a:ext cx="328929" cy="407034"/>
          </a:xfrm>
          <a:prstGeom prst="rect">
            <a:avLst/>
          </a:prstGeom>
        </p:spPr>
        <p:txBody>
          <a:bodyPr vert="horz" wrap="square" lIns="0" tIns="0" rIns="0" bIns="0"/>
          <a:lstStyle/>
          <a:p>
            <a:pPr algn="l" rtl="0" eaLnBrk="0">
              <a:lnSpc>
                <a:spcPct val="91000"/>
              </a:lnSpc>
            </a:pPr>
            <a:endParaRPr lang="en-US" altLang="en-US" sz="100" dirty="0"/>
          </a:p>
          <a:p>
            <a:pPr marL="12700" algn="l" rtl="0" eaLnBrk="0">
              <a:lnSpc>
                <a:spcPct val="104000"/>
              </a:lnSpc>
            </a:pP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概念</a:t>
            </a: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模型</a:t>
            </a:r>
            <a:endParaRPr lang="en-US" altLang="en-US" sz="1200" dirty="0"/>
          </a:p>
        </p:txBody>
      </p:sp>
      <p:sp>
        <p:nvSpPr>
          <p:cNvPr id="1168" name="textbox 1168"/>
          <p:cNvSpPr/>
          <p:nvPr/>
        </p:nvSpPr>
        <p:spPr>
          <a:xfrm>
            <a:off x="4225416" y="4259884"/>
            <a:ext cx="328295" cy="407034"/>
          </a:xfrm>
          <a:prstGeom prst="rect">
            <a:avLst/>
          </a:prstGeom>
        </p:spPr>
        <p:txBody>
          <a:bodyPr vert="horz" wrap="square" lIns="0" tIns="0" rIns="0" bIns="0"/>
          <a:lstStyle/>
          <a:p>
            <a:pPr algn="l" rtl="0" eaLnBrk="0">
              <a:lnSpc>
                <a:spcPct val="89000"/>
              </a:lnSpc>
            </a:pPr>
            <a:endParaRPr lang="en-US" altLang="en-US" sz="100" dirty="0"/>
          </a:p>
          <a:p>
            <a:pPr marL="13970" indent="-1270" algn="l" rtl="0" eaLnBrk="0">
              <a:lnSpc>
                <a:spcPct val="104000"/>
              </a:lnSpc>
            </a:pP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建模</a:t>
            </a:r>
            <a:r>
              <a:rPr sz="12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需求</a:t>
            </a:r>
            <a:endParaRPr lang="en-US" altLang="en-US" sz="12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0" name="picture 1170"/>
          <p:cNvPicPr>
            <a:picLocks noChangeAspect="1"/>
          </p:cNvPicPr>
          <p:nvPr/>
        </p:nvPicPr>
        <p:blipFill>
          <a:blip r:embed="rId1"/>
          <a:stretch>
            <a:fillRect/>
          </a:stretch>
        </p:blipFill>
        <p:spPr>
          <a:xfrm rot="21600000">
            <a:off x="0" y="0"/>
            <a:ext cx="12192000" cy="6857998"/>
          </a:xfrm>
          <a:prstGeom prst="rect">
            <a:avLst/>
          </a:prstGeom>
        </p:spPr>
      </p:pic>
      <p:sp>
        <p:nvSpPr>
          <p:cNvPr id="1172" name="textbox 1172"/>
          <p:cNvSpPr/>
          <p:nvPr/>
        </p:nvSpPr>
        <p:spPr>
          <a:xfrm>
            <a:off x="683086" y="488899"/>
            <a:ext cx="10751819" cy="2493645"/>
          </a:xfrm>
          <a:prstGeom prst="rect">
            <a:avLst/>
          </a:prstGeom>
        </p:spPr>
        <p:txBody>
          <a:bodyPr vert="horz" wrap="square" lIns="0" tIns="0" rIns="0" bIns="0"/>
          <a:lstStyle/>
          <a:p>
            <a:pPr algn="l" rtl="0" eaLnBrk="0">
              <a:lnSpc>
                <a:spcPct val="77000"/>
              </a:lnSpc>
            </a:pPr>
            <a:endParaRPr lang="en-US" altLang="en-US" sz="100" dirty="0"/>
          </a:p>
          <a:p>
            <a:pPr marL="391795" algn="l" rtl="0" eaLnBrk="0">
              <a:lnSpc>
                <a:spcPct val="94000"/>
              </a:lnSpc>
            </a:pPr>
            <a:r>
              <a:rPr sz="2700" b="1" kern="0" spc="1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10" dirty="0">
                <a:solidFill>
                  <a:srgbClr val="FFC000">
                    <a:alpha val="100000"/>
                  </a:srgbClr>
                </a:solidFill>
                <a:latin typeface="Arial" panose="020B0704020202020204"/>
                <a:ea typeface="Arial" panose="020B0704020202020204"/>
                <a:cs typeface="Arial" panose="020B0704020202020204"/>
              </a:rPr>
              <a:t>--</a:t>
            </a:r>
            <a:r>
              <a:rPr sz="2700" b="1" kern="0" spc="1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数据建</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模服务组件</a:t>
            </a:r>
            <a:endParaRPr lang="en-US" altLang="en-US" sz="2700" dirty="0"/>
          </a:p>
          <a:p>
            <a:pPr algn="l" rtl="0" eaLnBrk="0">
              <a:lnSpc>
                <a:spcPct val="195000"/>
              </a:lnSpc>
            </a:pPr>
            <a:endParaRPr lang="en-US" altLang="en-US" sz="1000" dirty="0"/>
          </a:p>
          <a:p>
            <a:pPr marL="12700" algn="l" rtl="0" eaLnBrk="0">
              <a:lnSpc>
                <a:spcPct val="91000"/>
              </a:lnSpc>
              <a:spcBef>
                <a:spcPts val="455"/>
              </a:spcBef>
            </a:pPr>
            <a:r>
              <a:rPr sz="15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木星数据建模平台 提供了表示实体类型、属性和联系的方法</a:t>
            </a:r>
            <a:r>
              <a:rPr sz="1500" kern="0" spc="-2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，用来描述现实世</a:t>
            </a:r>
            <a:r>
              <a:rPr sz="15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界的概念模型。包括概念模型、逻辑模型、实体模</a:t>
            </a:r>
            <a:endParaRPr lang="en-US" altLang="en-US" sz="1500" dirty="0"/>
          </a:p>
          <a:p>
            <a:pPr marL="13970" algn="l" rtl="0" eaLnBrk="0">
              <a:lnSpc>
                <a:spcPct val="89000"/>
              </a:lnSpc>
              <a:spcBef>
                <a:spcPts val="1095"/>
              </a:spcBef>
            </a:pPr>
            <a:r>
              <a:rPr sz="15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型。</a:t>
            </a:r>
            <a:endParaRPr lang="en-US" altLang="en-US" sz="1500" dirty="0"/>
          </a:p>
          <a:p>
            <a:pPr algn="l" rtl="0" eaLnBrk="0">
              <a:lnSpc>
                <a:spcPct val="129000"/>
              </a:lnSpc>
            </a:pPr>
            <a:endParaRPr lang="en-US" altLang="en-US" sz="1000" dirty="0"/>
          </a:p>
          <a:p>
            <a:pPr algn="l" rtl="0" eaLnBrk="0">
              <a:lnSpc>
                <a:spcPct val="129000"/>
              </a:lnSpc>
            </a:pPr>
            <a:endParaRPr lang="en-US" altLang="en-US" sz="1000" dirty="0"/>
          </a:p>
          <a:p>
            <a:pPr marL="4567555" algn="l" rtl="0" eaLnBrk="0">
              <a:lnSpc>
                <a:spcPct val="97000"/>
              </a:lnSpc>
              <a:spcBef>
                <a:spcPts val="455"/>
              </a:spcBef>
            </a:pPr>
            <a:r>
              <a:rPr sz="1500"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数据建模平台</a:t>
            </a:r>
            <a:endParaRPr lang="en-US" altLang="en-US" sz="1500" dirty="0"/>
          </a:p>
          <a:p>
            <a:pPr algn="l" rtl="0" eaLnBrk="0">
              <a:lnSpc>
                <a:spcPct val="145000"/>
              </a:lnSpc>
            </a:pPr>
            <a:endParaRPr lang="en-US" altLang="en-US" sz="1000" dirty="0"/>
          </a:p>
          <a:p>
            <a:pPr algn="l" rtl="0" eaLnBrk="0">
              <a:lnSpc>
                <a:spcPct val="127000"/>
              </a:lnSpc>
            </a:pPr>
            <a:endParaRPr lang="en-US" altLang="en-US" sz="300" dirty="0"/>
          </a:p>
          <a:p>
            <a:pPr marL="38100" algn="l" rtl="0" eaLnBrk="0">
              <a:lnSpc>
                <a:spcPct val="98000"/>
              </a:lnSpc>
              <a:spcBef>
                <a:spcPts val="0"/>
              </a:spcBef>
            </a:pPr>
            <a:r>
              <a:rPr sz="15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概念模型                                                </a:t>
            </a:r>
            <a:r>
              <a:rPr sz="15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逻辑模型                                                                </a:t>
            </a:r>
            <a:r>
              <a:rPr sz="15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实体模型</a:t>
            </a:r>
            <a:endParaRPr lang="en-US" altLang="en-US" sz="1500" dirty="0"/>
          </a:p>
        </p:txBody>
      </p:sp>
      <p:sp>
        <p:nvSpPr>
          <p:cNvPr id="1174" name="textbox 1174"/>
          <p:cNvSpPr/>
          <p:nvPr/>
        </p:nvSpPr>
        <p:spPr>
          <a:xfrm>
            <a:off x="10513591" y="3531158"/>
            <a:ext cx="1177289" cy="2909570"/>
          </a:xfrm>
          <a:prstGeom prst="rect">
            <a:avLst/>
          </a:prstGeom>
        </p:spPr>
        <p:txBody>
          <a:bodyPr vert="horz" wrap="square" lIns="0" tIns="0" rIns="0" bIns="0"/>
          <a:lstStyle/>
          <a:p>
            <a:pPr algn="l" rtl="0" eaLnBrk="0">
              <a:lnSpc>
                <a:spcPct val="87000"/>
              </a:lnSpc>
            </a:pPr>
            <a:endParaRPr lang="en-US" altLang="en-US" sz="100" dirty="0"/>
          </a:p>
          <a:p>
            <a:pPr marL="97790" algn="l" rtl="0" eaLnBrk="0">
              <a:lnSpc>
                <a:spcPct val="97000"/>
              </a:lnSpc>
            </a:pPr>
            <a:r>
              <a:rPr sz="12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组织机构模型</a:t>
            </a:r>
            <a:endParaRPr lang="en-US" altLang="en-US" sz="1200" dirty="0"/>
          </a:p>
          <a:p>
            <a:pPr algn="l" rtl="0" eaLnBrk="0">
              <a:lnSpc>
                <a:spcPct val="147000"/>
              </a:lnSpc>
            </a:pPr>
            <a:endParaRPr lang="en-US" altLang="en-US" sz="1000" dirty="0"/>
          </a:p>
          <a:p>
            <a:pPr algn="l" rtl="0" eaLnBrk="0">
              <a:lnSpc>
                <a:spcPct val="148000"/>
              </a:lnSpc>
            </a:pPr>
            <a:endParaRPr lang="en-US" altLang="en-US" sz="1000" dirty="0"/>
          </a:p>
          <a:p>
            <a:pPr marL="85725" algn="l" rtl="0" eaLnBrk="0">
              <a:lnSpc>
                <a:spcPct val="97000"/>
              </a:lnSpc>
              <a:spcBef>
                <a:spcPts val="370"/>
              </a:spcBef>
            </a:pPr>
            <a:r>
              <a:rPr sz="12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人员基础模型</a:t>
            </a:r>
            <a:endParaRPr lang="en-US" altLang="en-US" sz="1200" dirty="0"/>
          </a:p>
          <a:p>
            <a:pPr algn="l" rtl="0" eaLnBrk="0">
              <a:lnSpc>
                <a:spcPct val="100000"/>
              </a:lnSpc>
            </a:pPr>
            <a:endParaRPr lang="en-US" altLang="en-US" sz="1000" dirty="0"/>
          </a:p>
          <a:p>
            <a:pPr algn="l" rtl="0" eaLnBrk="0">
              <a:lnSpc>
                <a:spcPct val="101000"/>
              </a:lnSpc>
            </a:pPr>
            <a:endParaRPr lang="en-US" altLang="en-US" sz="1000" dirty="0"/>
          </a:p>
          <a:p>
            <a:pPr algn="l" rtl="0" eaLnBrk="0">
              <a:lnSpc>
                <a:spcPct val="101000"/>
              </a:lnSpc>
            </a:pPr>
            <a:endParaRPr lang="en-US" altLang="en-US" sz="1000" dirty="0"/>
          </a:p>
          <a:p>
            <a:pPr marL="12700" algn="l" rtl="0" eaLnBrk="0">
              <a:lnSpc>
                <a:spcPct val="98000"/>
              </a:lnSpc>
              <a:spcBef>
                <a:spcPts val="365"/>
              </a:spcBef>
            </a:pPr>
            <a:r>
              <a:rPr sz="12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供应商基础模型</a:t>
            </a:r>
            <a:endParaRPr lang="en-US" altLang="en-US" sz="1200" dirty="0"/>
          </a:p>
          <a:p>
            <a:pPr algn="l" rtl="0" eaLnBrk="0">
              <a:lnSpc>
                <a:spcPct val="147000"/>
              </a:lnSpc>
            </a:pPr>
            <a:endParaRPr lang="en-US" altLang="en-US" sz="1000" dirty="0"/>
          </a:p>
          <a:p>
            <a:pPr algn="l" rtl="0" eaLnBrk="0">
              <a:lnSpc>
                <a:spcPct val="148000"/>
              </a:lnSpc>
            </a:pPr>
            <a:endParaRPr lang="en-US" altLang="en-US" sz="1000" dirty="0"/>
          </a:p>
          <a:p>
            <a:pPr marL="85725" algn="l" rtl="0" eaLnBrk="0">
              <a:lnSpc>
                <a:spcPct val="97000"/>
              </a:lnSpc>
              <a:spcBef>
                <a:spcPts val="370"/>
              </a:spcBef>
            </a:pPr>
            <a:r>
              <a:rPr sz="12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人员班组模型</a:t>
            </a:r>
            <a:endParaRPr lang="en-US" altLang="en-US" sz="1200" dirty="0"/>
          </a:p>
          <a:p>
            <a:pPr algn="l" rtl="0" eaLnBrk="0">
              <a:lnSpc>
                <a:spcPct val="147000"/>
              </a:lnSpc>
            </a:pPr>
            <a:endParaRPr lang="en-US" altLang="en-US" sz="1000" dirty="0"/>
          </a:p>
          <a:p>
            <a:pPr algn="l" rtl="0" eaLnBrk="0">
              <a:lnSpc>
                <a:spcPct val="147000"/>
              </a:lnSpc>
            </a:pPr>
            <a:endParaRPr lang="en-US" altLang="en-US" sz="1000" dirty="0"/>
          </a:p>
          <a:p>
            <a:pPr algn="l" rtl="0" eaLnBrk="0">
              <a:lnSpc>
                <a:spcPct val="102000"/>
              </a:lnSpc>
            </a:pPr>
            <a:endParaRPr lang="en-US" altLang="en-US" sz="300" dirty="0"/>
          </a:p>
          <a:p>
            <a:pPr marL="96520" algn="l" rtl="0" eaLnBrk="0">
              <a:lnSpc>
                <a:spcPct val="97000"/>
              </a:lnSpc>
              <a:spcBef>
                <a:spcPts val="0"/>
              </a:spcBef>
            </a:pPr>
            <a:r>
              <a:rPr sz="12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人员领域模型</a:t>
            </a:r>
            <a:endParaRPr lang="en-US" altLang="en-US" sz="1200" dirty="0"/>
          </a:p>
        </p:txBody>
      </p:sp>
      <p:sp>
        <p:nvSpPr>
          <p:cNvPr id="1176" name="textbox 1176"/>
          <p:cNvSpPr/>
          <p:nvPr/>
        </p:nvSpPr>
        <p:spPr>
          <a:xfrm>
            <a:off x="7193688" y="3338149"/>
            <a:ext cx="866775" cy="2504439"/>
          </a:xfrm>
          <a:prstGeom prst="rect">
            <a:avLst/>
          </a:prstGeom>
        </p:spPr>
        <p:txBody>
          <a:bodyPr vert="horz" wrap="square" lIns="0" tIns="0" rIns="0" bIns="0"/>
          <a:lstStyle/>
          <a:p>
            <a:pPr algn="l" rtl="0" eaLnBrk="0">
              <a:lnSpc>
                <a:spcPct val="86000"/>
              </a:lnSpc>
            </a:pPr>
            <a:endParaRPr lang="en-US" altLang="en-US" sz="100" dirty="0"/>
          </a:p>
          <a:p>
            <a:pPr marL="182245" algn="l" rtl="0" eaLnBrk="0">
              <a:lnSpc>
                <a:spcPct val="90000"/>
              </a:lnSpc>
            </a:pPr>
            <a:r>
              <a:rPr sz="1100" b="1"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人员模型</a:t>
            </a:r>
            <a:endParaRPr lang="en-US" altLang="en-US" sz="1100" dirty="0"/>
          </a:p>
          <a:p>
            <a:pPr marL="14605" algn="l" rtl="0" eaLnBrk="0">
              <a:lnSpc>
                <a:spcPct val="82000"/>
              </a:lnSpc>
              <a:spcBef>
                <a:spcPts val="1280"/>
              </a:spcBef>
            </a:pPr>
            <a:r>
              <a:rPr sz="1100"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单位编号</a:t>
            </a:r>
            <a:endParaRPr lang="en-US" altLang="en-US" sz="1100" dirty="0"/>
          </a:p>
          <a:p>
            <a:pPr marL="15240" algn="l" rtl="0" eaLnBrk="0">
              <a:lnSpc>
                <a:spcPct val="100000"/>
              </a:lnSpc>
              <a:spcBef>
                <a:spcPts val="10"/>
              </a:spcBef>
            </a:pPr>
            <a:r>
              <a:rPr sz="1100"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员工编号</a:t>
            </a:r>
            <a:endParaRPr lang="en-US" altLang="en-US" sz="1100" dirty="0"/>
          </a:p>
          <a:p>
            <a:pPr marL="14605" algn="l" rtl="0" eaLnBrk="0">
              <a:lnSpc>
                <a:spcPts val="1425"/>
              </a:lnSpc>
            </a:pPr>
            <a:r>
              <a:rPr sz="1100"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姓名</a:t>
            </a:r>
            <a:endParaRPr lang="en-US" altLang="en-US" sz="1100" dirty="0"/>
          </a:p>
          <a:p>
            <a:pPr marL="12700" indent="-635" algn="l" rtl="0" eaLnBrk="0">
              <a:lnSpc>
                <a:spcPct val="100000"/>
              </a:lnSpc>
              <a:spcBef>
                <a:spcPts val="90"/>
              </a:spcBef>
            </a:pPr>
            <a:r>
              <a:rPr sz="1100" kern="0" spc="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物料调度编号 </a:t>
            </a:r>
            <a:r>
              <a:rPr sz="1100" kern="0" spc="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测量监控编号 </a:t>
            </a:r>
            <a:r>
              <a:rPr sz="1100" kern="0" spc="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设备操作编号 </a:t>
            </a:r>
            <a:r>
              <a:rPr sz="1100" kern="0" spc="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环境控制编号 </a:t>
            </a:r>
            <a:r>
              <a:rPr sz="1100" kern="0" spc="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方法使用编号 </a:t>
            </a:r>
            <a:r>
              <a:rPr sz="1100" kern="0" spc="-60" dirty="0">
                <a:solidFill>
                  <a:srgbClr val="000000">
                    <a:alpha val="100000"/>
                  </a:srgbClr>
                </a:solidFill>
                <a:latin typeface="Arial" panose="020B0704020202020204"/>
                <a:ea typeface="Arial" panose="020B0704020202020204"/>
                <a:cs typeface="Arial" panose="020B0704020202020204"/>
              </a:rPr>
              <a:t>HR</a:t>
            </a:r>
            <a:r>
              <a:rPr sz="1100" kern="0" spc="-6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类别</a:t>
            </a:r>
            <a:endParaRPr lang="en-US" altLang="en-US" sz="1100" dirty="0"/>
          </a:p>
          <a:p>
            <a:pPr marL="15875" algn="l" rtl="0" eaLnBrk="0">
              <a:lnSpc>
                <a:spcPct val="82000"/>
              </a:lnSpc>
              <a:spcBef>
                <a:spcPts val="45"/>
              </a:spcBef>
            </a:pPr>
            <a:r>
              <a:rPr sz="1100"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工作类别</a:t>
            </a:r>
            <a:endParaRPr lang="en-US" altLang="en-US" sz="1100" dirty="0"/>
          </a:p>
          <a:p>
            <a:pPr marL="13970" algn="l" rtl="0" eaLnBrk="0">
              <a:lnSpc>
                <a:spcPct val="99000"/>
              </a:lnSpc>
              <a:spcBef>
                <a:spcPts val="10"/>
              </a:spcBef>
            </a:pPr>
            <a:r>
              <a:rPr sz="1100"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消息类别</a:t>
            </a:r>
            <a:endParaRPr lang="en-US" altLang="en-US" sz="1100" dirty="0"/>
          </a:p>
          <a:p>
            <a:pPr marL="13335" algn="l" rtl="0" eaLnBrk="0">
              <a:lnSpc>
                <a:spcPct val="100000"/>
              </a:lnSpc>
              <a:spcBef>
                <a:spcPts val="5"/>
              </a:spcBef>
            </a:pPr>
            <a:r>
              <a:rPr sz="1100"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方法类别</a:t>
            </a:r>
            <a:endParaRPr lang="en-US" altLang="en-US" sz="1100" dirty="0"/>
          </a:p>
          <a:p>
            <a:pPr marL="13335" algn="l" rtl="0" eaLnBrk="0">
              <a:lnSpc>
                <a:spcPts val="1430"/>
              </a:lnSpc>
            </a:pPr>
            <a:r>
              <a:rPr sz="1100"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成果类别</a:t>
            </a:r>
            <a:endParaRPr lang="en-US" altLang="en-US" sz="1100" dirty="0"/>
          </a:p>
        </p:txBody>
      </p:sp>
      <p:sp>
        <p:nvSpPr>
          <p:cNvPr id="1178" name="textbox 1178"/>
          <p:cNvSpPr/>
          <p:nvPr/>
        </p:nvSpPr>
        <p:spPr>
          <a:xfrm>
            <a:off x="4715782" y="3336318"/>
            <a:ext cx="352425" cy="3208020"/>
          </a:xfrm>
          <a:prstGeom prst="rect">
            <a:avLst/>
          </a:prstGeom>
        </p:spPr>
        <p:txBody>
          <a:bodyPr vert="horz" wrap="square" lIns="0" tIns="0" rIns="0" bIns="0"/>
          <a:lstStyle/>
          <a:p>
            <a:pPr algn="l" rtl="0" eaLnBrk="0">
              <a:lnSpc>
                <a:spcPct val="84000"/>
              </a:lnSpc>
            </a:pPr>
            <a:endParaRPr lang="en-US" altLang="en-US" sz="100" dirty="0"/>
          </a:p>
          <a:p>
            <a:pPr marL="64135" algn="l" rtl="0" eaLnBrk="0">
              <a:lnSpc>
                <a:spcPct val="68000"/>
              </a:lnSpc>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HR</a:t>
            </a:r>
            <a:endParaRPr lang="en-US" altLang="en-US" sz="1200" dirty="0"/>
          </a:p>
          <a:p>
            <a:pPr marL="96520" algn="l" rtl="0" eaLnBrk="0">
              <a:lnSpc>
                <a:spcPts val="2085"/>
              </a:lnSpc>
            </a:pPr>
            <a:r>
              <a:rPr sz="12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类</a:t>
            </a:r>
            <a:endParaRPr lang="en-US" altLang="en-US" sz="1200" dirty="0"/>
          </a:p>
          <a:p>
            <a:pPr algn="l" rtl="0" eaLnBrk="0">
              <a:lnSpc>
                <a:spcPct val="154000"/>
              </a:lnSpc>
            </a:pPr>
            <a:endParaRPr lang="en-US" altLang="en-US" sz="1000" dirty="0"/>
          </a:p>
          <a:p>
            <a:pPr marL="13970" algn="l" rtl="0" eaLnBrk="0">
              <a:lnSpc>
                <a:spcPct val="97000"/>
              </a:lnSpc>
              <a:spcBef>
                <a:spcPts val="365"/>
              </a:spcBef>
            </a:pPr>
            <a:r>
              <a:rPr sz="1200" b="1"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工作</a:t>
            </a:r>
            <a:endParaRPr lang="en-US" altLang="en-US" sz="1200" dirty="0"/>
          </a:p>
          <a:p>
            <a:pPr marL="96520" algn="l" rtl="0" eaLnBrk="0">
              <a:lnSpc>
                <a:spcPct val="97000"/>
              </a:lnSpc>
              <a:spcBef>
                <a:spcPts val="510"/>
              </a:spcBef>
            </a:pPr>
            <a:r>
              <a:rPr sz="12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类</a:t>
            </a:r>
            <a:endParaRPr lang="en-US" altLang="en-US" sz="1200" dirty="0"/>
          </a:p>
          <a:p>
            <a:pPr algn="l" rtl="0" eaLnBrk="0">
              <a:lnSpc>
                <a:spcPct val="170000"/>
              </a:lnSpc>
            </a:pPr>
            <a:endParaRPr lang="en-US" altLang="en-US" sz="1000" dirty="0"/>
          </a:p>
          <a:p>
            <a:pPr marL="12700" algn="l" rtl="0" eaLnBrk="0">
              <a:lnSpc>
                <a:spcPct val="97000"/>
              </a:lnSpc>
              <a:spcBef>
                <a:spcPts val="360"/>
              </a:spcBef>
            </a:pPr>
            <a:r>
              <a:rPr sz="12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消息</a:t>
            </a:r>
            <a:endParaRPr lang="en-US" altLang="en-US" sz="1200" dirty="0"/>
          </a:p>
          <a:p>
            <a:pPr marL="96520" algn="l" rtl="0" eaLnBrk="0">
              <a:lnSpc>
                <a:spcPct val="97000"/>
              </a:lnSpc>
              <a:spcBef>
                <a:spcPts val="510"/>
              </a:spcBef>
            </a:pPr>
            <a:r>
              <a:rPr sz="12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类</a:t>
            </a:r>
            <a:endParaRPr lang="en-US" altLang="en-US" sz="1200" dirty="0"/>
          </a:p>
          <a:p>
            <a:pPr algn="l" rtl="0" eaLnBrk="0">
              <a:lnSpc>
                <a:spcPct val="135000"/>
              </a:lnSpc>
            </a:pPr>
            <a:endParaRPr lang="en-US" altLang="en-US" sz="1000" dirty="0"/>
          </a:p>
          <a:p>
            <a:pPr marL="12700" algn="l" rtl="0" eaLnBrk="0">
              <a:lnSpc>
                <a:spcPct val="97000"/>
              </a:lnSpc>
              <a:spcBef>
                <a:spcPts val="370"/>
              </a:spcBef>
            </a:pPr>
            <a:r>
              <a:rPr sz="12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方法</a:t>
            </a:r>
            <a:endParaRPr lang="en-US" altLang="en-US" sz="1200" dirty="0"/>
          </a:p>
          <a:p>
            <a:pPr marL="96520" algn="l" rtl="0" eaLnBrk="0">
              <a:lnSpc>
                <a:spcPct val="97000"/>
              </a:lnSpc>
              <a:spcBef>
                <a:spcPts val="515"/>
              </a:spcBef>
            </a:pPr>
            <a:r>
              <a:rPr sz="12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类</a:t>
            </a:r>
            <a:endParaRPr lang="en-US" altLang="en-US" sz="1200" dirty="0"/>
          </a:p>
          <a:p>
            <a:pPr algn="l" rtl="0" eaLnBrk="0">
              <a:lnSpc>
                <a:spcPct val="150000"/>
              </a:lnSpc>
            </a:pPr>
            <a:endParaRPr lang="en-US" altLang="en-US" sz="1000" dirty="0"/>
          </a:p>
          <a:p>
            <a:pPr marL="12700" algn="l" rtl="0" eaLnBrk="0">
              <a:lnSpc>
                <a:spcPct val="97000"/>
              </a:lnSpc>
              <a:spcBef>
                <a:spcPts val="365"/>
              </a:spcBef>
            </a:pPr>
            <a:r>
              <a:rPr sz="12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成果</a:t>
            </a:r>
            <a:endParaRPr lang="en-US" altLang="en-US" sz="1200" dirty="0"/>
          </a:p>
          <a:p>
            <a:pPr algn="l" rtl="0" eaLnBrk="0">
              <a:lnSpc>
                <a:spcPct val="106000"/>
              </a:lnSpc>
            </a:pPr>
            <a:endParaRPr lang="en-US" altLang="en-US" sz="400" dirty="0"/>
          </a:p>
          <a:p>
            <a:pPr marL="96520" algn="l" rtl="0" eaLnBrk="0">
              <a:lnSpc>
                <a:spcPct val="97000"/>
              </a:lnSpc>
              <a:spcBef>
                <a:spcPts val="5"/>
              </a:spcBef>
            </a:pPr>
            <a:r>
              <a:rPr sz="12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类</a:t>
            </a:r>
            <a:endParaRPr lang="en-US" altLang="en-US" sz="1200" dirty="0"/>
          </a:p>
        </p:txBody>
      </p:sp>
      <p:sp>
        <p:nvSpPr>
          <p:cNvPr id="1180" name="textbox 1180"/>
          <p:cNvSpPr/>
          <p:nvPr/>
        </p:nvSpPr>
        <p:spPr>
          <a:xfrm>
            <a:off x="662438" y="4173594"/>
            <a:ext cx="353059" cy="1805304"/>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6000"/>
              </a:lnSpc>
            </a:pPr>
            <a:r>
              <a:rPr sz="12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测量</a:t>
            </a:r>
            <a:endParaRPr lang="en-US" altLang="en-US" sz="1200" dirty="0"/>
          </a:p>
          <a:p>
            <a:pPr algn="l" rtl="0" eaLnBrk="0">
              <a:lnSpc>
                <a:spcPct val="120000"/>
              </a:lnSpc>
            </a:pPr>
            <a:endParaRPr lang="en-US" altLang="en-US" sz="1000" dirty="0"/>
          </a:p>
          <a:p>
            <a:pPr algn="l" rtl="0" eaLnBrk="0">
              <a:lnSpc>
                <a:spcPct val="121000"/>
              </a:lnSpc>
            </a:pPr>
            <a:endParaRPr lang="en-US" altLang="en-US" sz="1000" dirty="0"/>
          </a:p>
          <a:p>
            <a:pPr algn="l" rtl="0" eaLnBrk="0">
              <a:lnSpc>
                <a:spcPct val="121000"/>
              </a:lnSpc>
            </a:pPr>
            <a:endParaRPr lang="en-US" altLang="en-US" sz="1000" dirty="0"/>
          </a:p>
          <a:p>
            <a:pPr marL="12700" algn="l" rtl="0" eaLnBrk="0">
              <a:lnSpc>
                <a:spcPct val="97000"/>
              </a:lnSpc>
              <a:spcBef>
                <a:spcPts val="370"/>
              </a:spcBef>
            </a:pPr>
            <a:r>
              <a:rPr sz="12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a:t>
            </a:r>
            <a:endParaRPr lang="en-US" altLang="en-US" sz="1200" dirty="0"/>
          </a:p>
          <a:p>
            <a:pPr algn="l" rtl="0" eaLnBrk="0">
              <a:lnSpc>
                <a:spcPct val="132000"/>
              </a:lnSpc>
            </a:pPr>
            <a:endParaRPr lang="en-US" altLang="en-US" sz="1000" dirty="0"/>
          </a:p>
          <a:p>
            <a:pPr algn="l" rtl="0" eaLnBrk="0">
              <a:lnSpc>
                <a:spcPct val="132000"/>
              </a:lnSpc>
            </a:pPr>
            <a:endParaRPr lang="en-US" altLang="en-US" sz="1000" dirty="0"/>
          </a:p>
          <a:p>
            <a:pPr algn="l" rtl="0" eaLnBrk="0">
              <a:lnSpc>
                <a:spcPct val="132000"/>
              </a:lnSpc>
            </a:pPr>
            <a:endParaRPr lang="en-US" altLang="en-US" sz="1000" dirty="0"/>
          </a:p>
          <a:p>
            <a:pPr algn="l" rtl="0" eaLnBrk="0">
              <a:lnSpc>
                <a:spcPct val="101000"/>
              </a:lnSpc>
            </a:pPr>
            <a:endParaRPr lang="en-US" altLang="en-US" sz="300" dirty="0"/>
          </a:p>
          <a:p>
            <a:pPr marL="12700" algn="l" rtl="0" eaLnBrk="0">
              <a:lnSpc>
                <a:spcPct val="97000"/>
              </a:lnSpc>
              <a:spcBef>
                <a:spcPts val="5"/>
              </a:spcBef>
            </a:pPr>
            <a:r>
              <a:rPr sz="12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环境</a:t>
            </a:r>
            <a:endParaRPr lang="en-US" altLang="en-US" sz="1200" dirty="0"/>
          </a:p>
        </p:txBody>
      </p:sp>
      <p:sp>
        <p:nvSpPr>
          <p:cNvPr id="1182" name="textbox 1182"/>
          <p:cNvSpPr/>
          <p:nvPr/>
        </p:nvSpPr>
        <p:spPr>
          <a:xfrm>
            <a:off x="5947896" y="5886417"/>
            <a:ext cx="725805" cy="675640"/>
          </a:xfrm>
          <a:prstGeom prst="rect">
            <a:avLst/>
          </a:prstGeom>
        </p:spPr>
        <p:txBody>
          <a:bodyPr vert="horz" wrap="square" lIns="0" tIns="0" rIns="0" bIns="0"/>
          <a:lstStyle/>
          <a:p>
            <a:pPr algn="l" rtl="0" eaLnBrk="0">
              <a:lnSpc>
                <a:spcPct val="85000"/>
              </a:lnSpc>
            </a:pPr>
            <a:endParaRPr lang="en-US" altLang="en-US" sz="100" dirty="0"/>
          </a:p>
          <a:p>
            <a:pPr marL="139065" algn="l" rtl="0" eaLnBrk="0">
              <a:lnSpc>
                <a:spcPct val="90000"/>
              </a:lnSpc>
            </a:pPr>
            <a:r>
              <a:rPr sz="1100" b="1"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测量模型</a:t>
            </a:r>
            <a:endParaRPr lang="en-US" altLang="en-US" sz="1100" dirty="0"/>
          </a:p>
          <a:p>
            <a:pPr algn="l" rtl="0" eaLnBrk="0">
              <a:lnSpc>
                <a:spcPct val="109000"/>
              </a:lnSpc>
            </a:pPr>
            <a:endParaRPr lang="en-US" altLang="en-US" sz="1000" dirty="0"/>
          </a:p>
          <a:p>
            <a:pPr algn="l" rtl="0" eaLnBrk="0">
              <a:lnSpc>
                <a:spcPct val="6000"/>
              </a:lnSpc>
            </a:pPr>
            <a:endParaRPr lang="en-US" altLang="en-US" sz="100" dirty="0"/>
          </a:p>
          <a:p>
            <a:pPr marL="12700" indent="-635" algn="l" rtl="0" eaLnBrk="0">
              <a:lnSpc>
                <a:spcPct val="99000"/>
              </a:lnSpc>
            </a:pPr>
            <a:r>
              <a:rPr sz="1100" kern="0" spc="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测量监控编</a:t>
            </a:r>
            <a:r>
              <a:rPr sz="1100"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 </a:t>
            </a:r>
            <a:r>
              <a:rPr sz="1100"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号</a:t>
            </a:r>
            <a:endParaRPr lang="en-US" altLang="en-US" sz="1100" dirty="0"/>
          </a:p>
        </p:txBody>
      </p:sp>
      <p:sp>
        <p:nvSpPr>
          <p:cNvPr id="1184" name="textbox 1184"/>
          <p:cNvSpPr/>
          <p:nvPr/>
        </p:nvSpPr>
        <p:spPr>
          <a:xfrm>
            <a:off x="5950103" y="3344533"/>
            <a:ext cx="726440" cy="660400"/>
          </a:xfrm>
          <a:prstGeom prst="rect">
            <a:avLst/>
          </a:prstGeom>
        </p:spPr>
        <p:txBody>
          <a:bodyPr vert="horz" wrap="square" lIns="0" tIns="0" rIns="0" bIns="0"/>
          <a:lstStyle/>
          <a:p>
            <a:pPr algn="l" rtl="0" eaLnBrk="0">
              <a:lnSpc>
                <a:spcPct val="81000"/>
              </a:lnSpc>
            </a:pPr>
            <a:endParaRPr lang="en-US" altLang="en-US" sz="100" dirty="0"/>
          </a:p>
          <a:p>
            <a:pPr marL="139700" algn="l" rtl="0" eaLnBrk="0">
              <a:lnSpc>
                <a:spcPct val="91000"/>
              </a:lnSpc>
            </a:pPr>
            <a:r>
              <a:rPr sz="1100" b="1"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物料模型</a:t>
            </a:r>
            <a:endParaRPr lang="en-US" altLang="en-US" sz="1100" dirty="0"/>
          </a:p>
          <a:p>
            <a:pPr algn="l" rtl="0" eaLnBrk="0">
              <a:lnSpc>
                <a:spcPct val="109000"/>
              </a:lnSpc>
            </a:pPr>
            <a:endParaRPr lang="en-US" altLang="en-US" sz="900" dirty="0"/>
          </a:p>
          <a:p>
            <a:pPr algn="l" rtl="0" eaLnBrk="0">
              <a:lnSpc>
                <a:spcPct val="9000"/>
              </a:lnSpc>
            </a:pPr>
            <a:endParaRPr lang="en-US" altLang="en-US" sz="100" dirty="0"/>
          </a:p>
          <a:p>
            <a:pPr marL="13970" indent="-1905" algn="l" rtl="0" eaLnBrk="0">
              <a:lnSpc>
                <a:spcPct val="99000"/>
              </a:lnSpc>
            </a:pPr>
            <a:r>
              <a:rPr sz="1100" kern="0" spc="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物料调度编 </a:t>
            </a:r>
            <a:r>
              <a:rPr sz="1100"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号</a:t>
            </a:r>
            <a:endParaRPr lang="en-US" altLang="en-US" sz="1100" dirty="0"/>
          </a:p>
        </p:txBody>
      </p:sp>
      <p:sp>
        <p:nvSpPr>
          <p:cNvPr id="1186" name="textbox 1186"/>
          <p:cNvSpPr/>
          <p:nvPr/>
        </p:nvSpPr>
        <p:spPr>
          <a:xfrm>
            <a:off x="8706096" y="5904053"/>
            <a:ext cx="725805" cy="661034"/>
          </a:xfrm>
          <a:prstGeom prst="rect">
            <a:avLst/>
          </a:prstGeom>
        </p:spPr>
        <p:txBody>
          <a:bodyPr vert="horz" wrap="square" lIns="0" tIns="0" rIns="0" bIns="0"/>
          <a:lstStyle/>
          <a:p>
            <a:pPr algn="l" rtl="0" eaLnBrk="0">
              <a:lnSpc>
                <a:spcPct val="82000"/>
              </a:lnSpc>
            </a:pPr>
            <a:endParaRPr lang="en-US" altLang="en-US" sz="100" dirty="0"/>
          </a:p>
          <a:p>
            <a:pPr marL="139065" algn="l" rtl="0" eaLnBrk="0">
              <a:lnSpc>
                <a:spcPct val="91000"/>
              </a:lnSpc>
            </a:pPr>
            <a:r>
              <a:rPr sz="1100" b="1"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方法模型</a:t>
            </a:r>
            <a:endParaRPr lang="en-US" altLang="en-US" sz="1100" dirty="0"/>
          </a:p>
          <a:p>
            <a:pPr algn="l" rtl="0" eaLnBrk="0">
              <a:lnSpc>
                <a:spcPct val="110000"/>
              </a:lnSpc>
            </a:pPr>
            <a:endParaRPr lang="en-US" altLang="en-US" sz="900" dirty="0"/>
          </a:p>
          <a:p>
            <a:pPr marL="12700" indent="-635" algn="l" rtl="0" eaLnBrk="0">
              <a:lnSpc>
                <a:spcPct val="99000"/>
              </a:lnSpc>
              <a:spcBef>
                <a:spcPts val="5"/>
              </a:spcBef>
            </a:pPr>
            <a:r>
              <a:rPr sz="1100" kern="0" spc="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方法使用编</a:t>
            </a:r>
            <a:r>
              <a:rPr sz="1100"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 </a:t>
            </a:r>
            <a:r>
              <a:rPr sz="1100"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号</a:t>
            </a:r>
            <a:endParaRPr lang="en-US" altLang="en-US" sz="1100" dirty="0"/>
          </a:p>
        </p:txBody>
      </p:sp>
      <p:sp>
        <p:nvSpPr>
          <p:cNvPr id="1188" name="textbox 1188"/>
          <p:cNvSpPr/>
          <p:nvPr/>
        </p:nvSpPr>
        <p:spPr>
          <a:xfrm>
            <a:off x="8674679" y="4529290"/>
            <a:ext cx="724534" cy="661034"/>
          </a:xfrm>
          <a:prstGeom prst="rect">
            <a:avLst/>
          </a:prstGeom>
        </p:spPr>
        <p:txBody>
          <a:bodyPr vert="horz" wrap="square" lIns="0" tIns="0" rIns="0" bIns="0"/>
          <a:lstStyle/>
          <a:p>
            <a:pPr algn="l" rtl="0" eaLnBrk="0">
              <a:lnSpc>
                <a:spcPct val="83000"/>
              </a:lnSpc>
            </a:pPr>
            <a:endParaRPr lang="en-US" altLang="en-US" sz="100" dirty="0"/>
          </a:p>
          <a:p>
            <a:pPr marL="137160" algn="l" rtl="0" eaLnBrk="0">
              <a:lnSpc>
                <a:spcPct val="91000"/>
              </a:lnSpc>
            </a:pPr>
            <a:r>
              <a:rPr sz="1100" b="1"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环境模型</a:t>
            </a:r>
            <a:endParaRPr lang="en-US" altLang="en-US" sz="1100" dirty="0"/>
          </a:p>
          <a:p>
            <a:pPr algn="l" rtl="0" eaLnBrk="0">
              <a:lnSpc>
                <a:spcPct val="110000"/>
              </a:lnSpc>
            </a:pPr>
            <a:endParaRPr lang="en-US" altLang="en-US" sz="900" dirty="0"/>
          </a:p>
          <a:p>
            <a:pPr marL="12700" algn="l" rtl="0" eaLnBrk="0">
              <a:lnSpc>
                <a:spcPct val="99000"/>
              </a:lnSpc>
              <a:spcBef>
                <a:spcPts val="5"/>
              </a:spcBef>
            </a:pPr>
            <a:r>
              <a:rPr sz="1100"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环境控制编</a:t>
            </a:r>
            <a:r>
              <a:rPr sz="1100" kern="0" spc="3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 </a:t>
            </a:r>
            <a:r>
              <a:rPr sz="1100"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号</a:t>
            </a:r>
            <a:endParaRPr lang="en-US" altLang="en-US" sz="1100" dirty="0"/>
          </a:p>
        </p:txBody>
      </p:sp>
      <p:sp>
        <p:nvSpPr>
          <p:cNvPr id="1190" name="textbox 1190"/>
          <p:cNvSpPr/>
          <p:nvPr/>
        </p:nvSpPr>
        <p:spPr>
          <a:xfrm>
            <a:off x="8665560" y="3305659"/>
            <a:ext cx="724534" cy="661034"/>
          </a:xfrm>
          <a:prstGeom prst="rect">
            <a:avLst/>
          </a:prstGeom>
        </p:spPr>
        <p:txBody>
          <a:bodyPr vert="horz" wrap="square" lIns="0" tIns="0" rIns="0" bIns="0"/>
          <a:lstStyle/>
          <a:p>
            <a:pPr algn="l" rtl="0" eaLnBrk="0">
              <a:lnSpc>
                <a:spcPct val="82000"/>
              </a:lnSpc>
            </a:pPr>
            <a:endParaRPr lang="en-US" altLang="en-US" sz="100" dirty="0"/>
          </a:p>
          <a:p>
            <a:pPr marL="137795" algn="l" rtl="0" eaLnBrk="0">
              <a:lnSpc>
                <a:spcPct val="91000"/>
              </a:lnSpc>
            </a:pPr>
            <a:r>
              <a:rPr sz="1100" b="1"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设备模型</a:t>
            </a:r>
            <a:endParaRPr lang="en-US" altLang="en-US" sz="1100" dirty="0"/>
          </a:p>
          <a:p>
            <a:pPr algn="l" rtl="0" eaLnBrk="0">
              <a:lnSpc>
                <a:spcPct val="110000"/>
              </a:lnSpc>
            </a:pPr>
            <a:endParaRPr lang="en-US" altLang="en-US" sz="900" dirty="0"/>
          </a:p>
          <a:p>
            <a:pPr marL="12700" algn="l" rtl="0" eaLnBrk="0">
              <a:lnSpc>
                <a:spcPct val="99000"/>
              </a:lnSpc>
              <a:spcBef>
                <a:spcPts val="5"/>
              </a:spcBef>
            </a:pPr>
            <a:r>
              <a:rPr sz="1100"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设备操作编</a:t>
            </a:r>
            <a:r>
              <a:rPr sz="1100" kern="0" spc="3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 </a:t>
            </a:r>
            <a:r>
              <a:rPr sz="1100" kern="0" spc="-10" dirty="0">
                <a:solidFill>
                  <a:srgbClr val="000000">
                    <a:alpha val="100000"/>
                  </a:srgbClr>
                </a:solidFill>
                <a:latin typeface="Microsoft YaHei" panose="020B0503020204020204" charset="-122"/>
                <a:ea typeface="Microsoft YaHei" panose="020B0503020204020204" charset="-122"/>
                <a:cs typeface="Microsoft YaHei" panose="020B0503020204020204" charset="-122"/>
              </a:rPr>
              <a:t>号</a:t>
            </a:r>
            <a:endParaRPr lang="en-US" altLang="en-US" sz="1100" dirty="0"/>
          </a:p>
        </p:txBody>
      </p:sp>
      <p:sp>
        <p:nvSpPr>
          <p:cNvPr id="1192" name="textbox 1192"/>
          <p:cNvSpPr/>
          <p:nvPr/>
        </p:nvSpPr>
        <p:spPr>
          <a:xfrm>
            <a:off x="1628322" y="6267119"/>
            <a:ext cx="352425" cy="20320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7000"/>
              </a:lnSpc>
            </a:pPr>
            <a:r>
              <a:rPr sz="12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方法</a:t>
            </a:r>
            <a:endParaRPr lang="en-US" altLang="en-US" sz="1200" dirty="0"/>
          </a:p>
        </p:txBody>
      </p:sp>
      <p:sp>
        <p:nvSpPr>
          <p:cNvPr id="1194" name="textbox 1194"/>
          <p:cNvSpPr/>
          <p:nvPr/>
        </p:nvSpPr>
        <p:spPr>
          <a:xfrm>
            <a:off x="1571262" y="3453928"/>
            <a:ext cx="352425" cy="20320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7000"/>
              </a:lnSpc>
            </a:pPr>
            <a:r>
              <a:rPr sz="12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a:t>
            </a:r>
            <a:endParaRPr lang="en-US" altLang="en-US" sz="1200" dirty="0"/>
          </a:p>
        </p:txBody>
      </p:sp>
      <p:sp>
        <p:nvSpPr>
          <p:cNvPr id="1196" name="textbox 1196"/>
          <p:cNvSpPr/>
          <p:nvPr/>
        </p:nvSpPr>
        <p:spPr>
          <a:xfrm>
            <a:off x="1855704" y="4939993"/>
            <a:ext cx="353059" cy="203200"/>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97000"/>
              </a:lnSpc>
            </a:pPr>
            <a:r>
              <a:rPr sz="12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操作</a:t>
            </a:r>
            <a:endParaRPr lang="en-US" altLang="en-US" sz="1200" dirty="0"/>
          </a:p>
        </p:txBody>
      </p:sp>
      <p:sp>
        <p:nvSpPr>
          <p:cNvPr id="1198" name="textbox 1198"/>
          <p:cNvSpPr/>
          <p:nvPr/>
        </p:nvSpPr>
        <p:spPr>
          <a:xfrm>
            <a:off x="3296429" y="4894752"/>
            <a:ext cx="352425" cy="201929"/>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96000"/>
              </a:lnSpc>
            </a:pPr>
            <a:r>
              <a:rPr sz="12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人员</a:t>
            </a:r>
            <a:endParaRPr lang="en-US" altLang="en-US" sz="12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0" name="picture 1200"/>
          <p:cNvPicPr>
            <a:picLocks noChangeAspect="1"/>
          </p:cNvPicPr>
          <p:nvPr/>
        </p:nvPicPr>
        <p:blipFill>
          <a:blip r:embed="rId1"/>
          <a:stretch>
            <a:fillRect/>
          </a:stretch>
        </p:blipFill>
        <p:spPr>
          <a:xfrm rot="21600000">
            <a:off x="0" y="0"/>
            <a:ext cx="12192000" cy="6857998"/>
          </a:xfrm>
          <a:prstGeom prst="rect">
            <a:avLst/>
          </a:prstGeom>
        </p:spPr>
      </p:pic>
      <p:sp>
        <p:nvSpPr>
          <p:cNvPr id="1202" name="textbox 1202"/>
          <p:cNvSpPr/>
          <p:nvPr/>
        </p:nvSpPr>
        <p:spPr>
          <a:xfrm>
            <a:off x="1062427" y="488899"/>
            <a:ext cx="7051040" cy="411480"/>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4000"/>
              </a:lnSpc>
            </a:pP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00" dirty="0">
                <a:solidFill>
                  <a:srgbClr val="FFC000">
                    <a:alpha val="100000"/>
                  </a:srgbClr>
                </a:solidFill>
                <a:latin typeface="Arial" panose="020B0704020202020204"/>
                <a:ea typeface="Arial" panose="020B0704020202020204"/>
                <a:cs typeface="Arial" panose="020B0704020202020204"/>
              </a:rPr>
              <a:t>--</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数据建模服务组件：</a:t>
            </a:r>
            <a:r>
              <a:rPr sz="2700" b="1" kern="0" spc="-7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 </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人机交互</a:t>
            </a:r>
            <a:endParaRPr lang="en-US" altLang="en-US" sz="27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4" name="picture 1204"/>
          <p:cNvPicPr>
            <a:picLocks noChangeAspect="1"/>
          </p:cNvPicPr>
          <p:nvPr/>
        </p:nvPicPr>
        <p:blipFill>
          <a:blip r:embed="rId1"/>
          <a:stretch>
            <a:fillRect/>
          </a:stretch>
        </p:blipFill>
        <p:spPr>
          <a:xfrm rot="21600000">
            <a:off x="0" y="0"/>
            <a:ext cx="12192000" cy="6857998"/>
          </a:xfrm>
          <a:prstGeom prst="rect">
            <a:avLst/>
          </a:prstGeom>
        </p:spPr>
      </p:pic>
      <p:sp>
        <p:nvSpPr>
          <p:cNvPr id="1206" name="textbox 1206"/>
          <p:cNvSpPr/>
          <p:nvPr/>
        </p:nvSpPr>
        <p:spPr>
          <a:xfrm>
            <a:off x="1062427" y="488899"/>
            <a:ext cx="7051040" cy="411480"/>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4000"/>
              </a:lnSpc>
            </a:pP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00" dirty="0">
                <a:solidFill>
                  <a:srgbClr val="FFC000">
                    <a:alpha val="100000"/>
                  </a:srgbClr>
                </a:solidFill>
                <a:latin typeface="Arial" panose="020B0704020202020204"/>
                <a:ea typeface="Arial" panose="020B0704020202020204"/>
                <a:cs typeface="Arial" panose="020B0704020202020204"/>
              </a:rPr>
              <a:t>--</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数据建模服务组件：</a:t>
            </a:r>
            <a:r>
              <a:rPr sz="2700" b="1" kern="0" spc="-7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 </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人机交互</a:t>
            </a:r>
            <a:endParaRPr lang="en-US" altLang="en-US" sz="27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 name="picture 1208"/>
          <p:cNvPicPr>
            <a:picLocks noChangeAspect="1"/>
          </p:cNvPicPr>
          <p:nvPr/>
        </p:nvPicPr>
        <p:blipFill>
          <a:blip r:embed="rId1"/>
          <a:stretch>
            <a:fillRect/>
          </a:stretch>
        </p:blipFill>
        <p:spPr>
          <a:xfrm rot="21600000">
            <a:off x="0" y="11428"/>
            <a:ext cx="12168975" cy="684656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0" name="picture 1210"/>
          <p:cNvPicPr>
            <a:picLocks noChangeAspect="1"/>
          </p:cNvPicPr>
          <p:nvPr/>
        </p:nvPicPr>
        <p:blipFill>
          <a:blip r:embed="rId1"/>
          <a:stretch>
            <a:fillRect/>
          </a:stretch>
        </p:blipFill>
        <p:spPr>
          <a:xfrm rot="21600000">
            <a:off x="0" y="0"/>
            <a:ext cx="12192000" cy="6857998"/>
          </a:xfrm>
          <a:prstGeom prst="rect">
            <a:avLst/>
          </a:prstGeom>
        </p:spPr>
      </p:pic>
      <p:sp>
        <p:nvSpPr>
          <p:cNvPr id="1212" name="textbox 1212"/>
          <p:cNvSpPr/>
          <p:nvPr/>
        </p:nvSpPr>
        <p:spPr>
          <a:xfrm>
            <a:off x="614426" y="1165174"/>
            <a:ext cx="10623550" cy="738505"/>
          </a:xfrm>
          <a:prstGeom prst="rect">
            <a:avLst/>
          </a:prstGeom>
        </p:spPr>
        <p:txBody>
          <a:bodyPr vert="horz" wrap="square" lIns="0" tIns="0" rIns="0" bIns="0"/>
          <a:lstStyle/>
          <a:p>
            <a:pPr algn="l" rtl="0" eaLnBrk="0">
              <a:lnSpc>
                <a:spcPct val="80000"/>
              </a:lnSpc>
            </a:pPr>
            <a:endParaRPr lang="en-US" altLang="en-US" sz="100" dirty="0"/>
          </a:p>
          <a:p>
            <a:pPr marL="12700" indent="82550" algn="l" rtl="0" eaLnBrk="0">
              <a:lnSpc>
                <a:spcPct val="130000"/>
              </a:lnSpc>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在生产排产模型采用基于约束理论和优化理论</a:t>
            </a:r>
            <a:r>
              <a:rPr sz="1200"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，其关键是约束条件和优化目标。生产排产的约束条件主要包括资</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源约束、顺序约束和库存约束等三大类。资源</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约束包括工厂日历安排、设备开动安排、设备生产能力、设备分组（单</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元）定义等</a:t>
            </a:r>
            <a:r>
              <a:rPr sz="1200"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，顺序约束包括牌号分配规则、工艺路线定义、工艺条件等</a:t>
            </a:r>
            <a:r>
              <a:rPr sz="1200" kern="0" spc="-1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，库存约束包括</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原辅料库存信息、各贮柜能力及状态</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等。</a:t>
            </a:r>
            <a:endParaRPr lang="en-US" altLang="en-US" sz="1200" dirty="0"/>
          </a:p>
        </p:txBody>
      </p:sp>
      <p:graphicFrame>
        <p:nvGraphicFramePr>
          <p:cNvPr id="1214" name="table 1214"/>
          <p:cNvGraphicFramePr>
            <a:graphicFrameLocks noGrp="1"/>
          </p:cNvGraphicFramePr>
          <p:nvPr/>
        </p:nvGraphicFramePr>
        <p:xfrm>
          <a:off x="1493189" y="4953177"/>
          <a:ext cx="9733915" cy="715010"/>
        </p:xfrm>
        <a:graphic>
          <a:graphicData uri="http://schemas.openxmlformats.org/drawingml/2006/table">
            <a:tbl>
              <a:tblPr/>
              <a:tblGrid>
                <a:gridCol w="845819"/>
                <a:gridCol w="1012189"/>
                <a:gridCol w="1012189"/>
                <a:gridCol w="1010920"/>
                <a:gridCol w="1011555"/>
                <a:gridCol w="1000125"/>
                <a:gridCol w="997585"/>
                <a:gridCol w="998855"/>
                <a:gridCol w="998855"/>
                <a:gridCol w="845819"/>
              </a:tblGrid>
              <a:tr h="715009">
                <a:tc>
                  <a:txBody>
                    <a:bodyPr/>
                    <a:lstStyle/>
                    <a:p>
                      <a:pPr algn="l" rtl="0" eaLnBrk="0">
                        <a:lnSpc>
                          <a:spcPct val="68000"/>
                        </a:lnSpc>
                      </a:pPr>
                      <a:endParaRPr lang="en-US" altLang="en-US" sz="100" dirty="0"/>
                    </a:p>
                    <a:p>
                      <a:pPr algn="l" rtl="0" eaLnBrk="0">
                        <a:lnSpc>
                          <a:spcPct val="82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人员领域模型</a:t>
                      </a:r>
                      <a:endParaRPr lang="en-US" altLang="en-US" sz="900" dirty="0"/>
                    </a:p>
                    <a:p>
                      <a:pPr algn="l" rtl="0" eaLnBrk="0">
                        <a:lnSpc>
                          <a:spcPct val="195000"/>
                        </a:lnSpc>
                        <a:spcBef>
                          <a:spcPts val="10"/>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人员排班模型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人员设备模型</a:t>
                      </a:r>
                      <a:endParaRPr lang="en-US" altLang="en-US" sz="900" dirty="0"/>
                    </a:p>
                  </a:txBody>
                  <a:tcPr marL="0" marR="0" marT="0" marB="0" vert="horz">
                    <a:lnL>
                      <a:noFill/>
                    </a:lnL>
                    <a:lnR>
                      <a:noFill/>
                    </a:lnR>
                    <a:lnT>
                      <a:noFill/>
                    </a:lnT>
                    <a:lnB>
                      <a:noFill/>
                    </a:lnB>
                  </a:tcPr>
                </a:tc>
                <a:tc>
                  <a:txBody>
                    <a:bodyPr/>
                    <a:lstStyle/>
                    <a:p>
                      <a:pPr algn="l" rtl="0" eaLnBrk="0">
                        <a:lnSpc>
                          <a:spcPct val="77000"/>
                        </a:lnSpc>
                      </a:pPr>
                      <a:endParaRPr lang="en-US" altLang="en-US" sz="100" dirty="0"/>
                    </a:p>
                    <a:p>
                      <a:pPr marL="154305" algn="l" rtl="0" eaLnBrk="0">
                        <a:lnSpc>
                          <a:spcPct val="82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人员状态模型</a:t>
                      </a:r>
                      <a:endParaRPr lang="en-US" altLang="en-US" sz="900" dirty="0"/>
                    </a:p>
                    <a:p>
                      <a:pPr marL="154305" algn="l" rtl="0" eaLnBrk="0">
                        <a:lnSpc>
                          <a:spcPct val="194000"/>
                        </a:lnSpc>
                        <a:spcBef>
                          <a:spcPts val="0"/>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人员角色模型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人员基础模型</a:t>
                      </a:r>
                      <a:endParaRPr lang="en-US" altLang="en-US" sz="900" dirty="0"/>
                    </a:p>
                  </a:txBody>
                  <a:tcPr marL="0" marR="0" marT="0" marB="0" vert="horz">
                    <a:lnL>
                      <a:noFill/>
                    </a:lnL>
                    <a:lnR>
                      <a:noFill/>
                    </a:lnR>
                    <a:lnT>
                      <a:noFill/>
                    </a:lnT>
                    <a:lnB>
                      <a:noFill/>
                    </a:lnB>
                  </a:tcPr>
                </a:tc>
                <a:tc>
                  <a:txBody>
                    <a:bodyPr/>
                    <a:lstStyle/>
                    <a:p>
                      <a:pPr algn="l" rtl="0" eaLnBrk="0">
                        <a:lnSpc>
                          <a:spcPct val="61000"/>
                        </a:lnSpc>
                      </a:pPr>
                      <a:endParaRPr lang="en-US" altLang="en-US" sz="100" dirty="0"/>
                    </a:p>
                    <a:p>
                      <a:pPr marL="166370" algn="l" rtl="0" eaLnBrk="0">
                        <a:lnSpc>
                          <a:spcPct val="91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设备基础模型</a:t>
                      </a:r>
                      <a:endParaRPr lang="en-US" altLang="en-US" sz="900" dirty="0"/>
                    </a:p>
                    <a:p>
                      <a:pPr marL="166370" algn="l" rtl="0" eaLnBrk="0">
                        <a:lnSpc>
                          <a:spcPct val="91000"/>
                        </a:lnSpc>
                        <a:spcBef>
                          <a:spcPts val="1055"/>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设备产能模型</a:t>
                      </a:r>
                      <a:endParaRPr lang="en-US" altLang="en-US" sz="900" dirty="0"/>
                    </a:p>
                    <a:p>
                      <a:pPr algn="l" rtl="0" eaLnBrk="0">
                        <a:lnSpc>
                          <a:spcPct val="108000"/>
                        </a:lnSpc>
                      </a:pPr>
                      <a:endParaRPr lang="en-US" altLang="en-US" sz="400" dirty="0"/>
                    </a:p>
                    <a:p>
                      <a:pPr marL="455295" indent="-289560" algn="l" rtl="0" eaLnBrk="0">
                        <a:lnSpc>
                          <a:spcPct val="91000"/>
                        </a:lnSpc>
                        <a:spcBef>
                          <a:spcPts val="5"/>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计划性停机模     </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型</a:t>
                      </a:r>
                      <a:endParaRPr lang="en-US" altLang="en-US" sz="900" dirty="0"/>
                    </a:p>
                  </a:txBody>
                  <a:tcPr marL="0" marR="0" marT="0" marB="0" vert="horz">
                    <a:lnL>
                      <a:noFill/>
                    </a:lnL>
                    <a:lnR>
                      <a:noFill/>
                    </a:lnR>
                    <a:lnT>
                      <a:noFill/>
                    </a:lnT>
                    <a:lnB>
                      <a:noFill/>
                    </a:lnB>
                  </a:tcPr>
                </a:tc>
                <a:tc>
                  <a:txBody>
                    <a:bodyPr/>
                    <a:lstStyle/>
                    <a:p>
                      <a:pPr algn="l" rtl="0" eaLnBrk="0">
                        <a:lnSpc>
                          <a:spcPct val="63000"/>
                        </a:lnSpc>
                      </a:pPr>
                      <a:endParaRPr lang="en-US" altLang="en-US" sz="100" dirty="0"/>
                    </a:p>
                    <a:p>
                      <a:pPr marL="154305" algn="l" rtl="0" eaLnBrk="0">
                        <a:lnSpc>
                          <a:spcPct val="83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设备工艺模型</a:t>
                      </a:r>
                      <a:endParaRPr lang="en-US" altLang="en-US" sz="900" dirty="0"/>
                    </a:p>
                    <a:p>
                      <a:pPr marL="154305" algn="l" rtl="0" eaLnBrk="0">
                        <a:lnSpc>
                          <a:spcPct val="195000"/>
                        </a:lnSpc>
                        <a:spcBef>
                          <a:spcPts val="15"/>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设备保养模型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设备指标模型</a:t>
                      </a:r>
                      <a:endParaRPr lang="en-US" altLang="en-US" sz="900" dirty="0"/>
                    </a:p>
                  </a:txBody>
                  <a:tcPr marL="0" marR="0" marT="0" marB="0" vert="horz">
                    <a:lnL>
                      <a:noFill/>
                    </a:lnL>
                    <a:lnR>
                      <a:noFill/>
                    </a:lnR>
                    <a:lnT>
                      <a:noFill/>
                    </a:lnT>
                    <a:lnB>
                      <a:noFill/>
                    </a:lnB>
                  </a:tcPr>
                </a:tc>
                <a:tc>
                  <a:txBody>
                    <a:bodyPr/>
                    <a:lstStyle/>
                    <a:p>
                      <a:pPr algn="l" rtl="0" eaLnBrk="0">
                        <a:lnSpc>
                          <a:spcPct val="70000"/>
                        </a:lnSpc>
                      </a:pPr>
                      <a:endParaRPr lang="en-US" altLang="en-US" sz="100" dirty="0"/>
                    </a:p>
                    <a:p>
                      <a:pPr marL="164465" algn="l" rtl="0" eaLnBrk="0">
                        <a:lnSpc>
                          <a:spcPct val="90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物料基础模型</a:t>
                      </a:r>
                      <a:endParaRPr lang="en-US" altLang="en-US" sz="900" dirty="0"/>
                    </a:p>
                    <a:p>
                      <a:pPr marL="167640" algn="l" rtl="0" eaLnBrk="0">
                        <a:lnSpc>
                          <a:spcPct val="90000"/>
                        </a:lnSpc>
                        <a:spcBef>
                          <a:spcPts val="1065"/>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工艺物耗模型</a:t>
                      </a:r>
                      <a:endParaRPr lang="en-US" altLang="en-US" sz="900" dirty="0"/>
                    </a:p>
                    <a:p>
                      <a:pPr algn="l" rtl="0" eaLnBrk="0">
                        <a:lnSpc>
                          <a:spcPct val="109000"/>
                        </a:lnSpc>
                      </a:pPr>
                      <a:endParaRPr lang="en-US" altLang="en-US" sz="400" dirty="0"/>
                    </a:p>
                    <a:p>
                      <a:pPr marL="396240" indent="-229870" algn="l" rtl="0" eaLnBrk="0">
                        <a:lnSpc>
                          <a:spcPct val="91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单位系数转换     </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模型</a:t>
                      </a:r>
                      <a:endParaRPr lang="en-US" altLang="en-US" sz="900" dirty="0"/>
                    </a:p>
                  </a:txBody>
                  <a:tcPr marL="0" marR="0" marT="0" marB="0" vert="horz">
                    <a:lnL>
                      <a:noFill/>
                    </a:lnL>
                    <a:lnR>
                      <a:noFill/>
                    </a:lnR>
                    <a:lnT>
                      <a:noFill/>
                    </a:lnT>
                    <a:lnB>
                      <a:noFill/>
                    </a:lnB>
                  </a:tcPr>
                </a:tc>
                <a:tc>
                  <a:txBody>
                    <a:bodyPr/>
                    <a:lstStyle/>
                    <a:p>
                      <a:pPr algn="l" rtl="0" eaLnBrk="0">
                        <a:lnSpc>
                          <a:spcPct val="69000"/>
                        </a:lnSpc>
                      </a:pPr>
                      <a:endParaRPr lang="en-US" altLang="en-US" sz="100" dirty="0"/>
                    </a:p>
                    <a:p>
                      <a:pPr marL="153035" algn="l" rtl="0" eaLnBrk="0">
                        <a:lnSpc>
                          <a:spcPct val="91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物料＊单模型</a:t>
                      </a:r>
                      <a:endParaRPr lang="en-US" altLang="en-US" sz="900" dirty="0"/>
                    </a:p>
                    <a:p>
                      <a:pPr marL="153035" algn="l" rtl="0" eaLnBrk="0">
                        <a:lnSpc>
                          <a:spcPct val="90000"/>
                        </a:lnSpc>
                        <a:spcBef>
                          <a:spcPts val="1030"/>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物料指标模型</a:t>
                      </a:r>
                      <a:endParaRPr lang="en-US" altLang="en-US" sz="900" dirty="0"/>
                    </a:p>
                    <a:p>
                      <a:pPr algn="l" rtl="0" eaLnBrk="0">
                        <a:lnSpc>
                          <a:spcPct val="103000"/>
                        </a:lnSpc>
                      </a:pPr>
                      <a:endParaRPr lang="en-US" altLang="en-US" sz="900" dirty="0"/>
                    </a:p>
                    <a:p>
                      <a:pPr marL="269240" algn="l" rtl="0" eaLnBrk="0">
                        <a:lnSpc>
                          <a:spcPct val="91000"/>
                        </a:lnSpc>
                        <a:spcBef>
                          <a:spcPts val="5"/>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库存模型</a:t>
                      </a:r>
                      <a:endParaRPr lang="en-US" altLang="en-US" sz="900" dirty="0"/>
                    </a:p>
                  </a:txBody>
                  <a:tcPr marL="0" marR="0" marT="0" marB="0" vert="horz">
                    <a:lnL>
                      <a:noFill/>
                    </a:lnL>
                    <a:lnR>
                      <a:noFill/>
                    </a:lnR>
                    <a:lnT>
                      <a:noFill/>
                    </a:lnT>
                    <a:lnB>
                      <a:noFill/>
                    </a:lnB>
                  </a:tcPr>
                </a:tc>
                <a:tc>
                  <a:txBody>
                    <a:bodyPr/>
                    <a:lstStyle/>
                    <a:p>
                      <a:pPr algn="l" rtl="0" eaLnBrk="0">
                        <a:lnSpc>
                          <a:spcPct val="10000"/>
                        </a:lnSpc>
                      </a:pPr>
                      <a:endParaRPr lang="en-US" altLang="en-US" sz="100" dirty="0"/>
                    </a:p>
                    <a:p>
                      <a:pPr marL="153035" algn="l" rtl="0" eaLnBrk="0">
                        <a:lnSpc>
                          <a:spcPct val="81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工艺基础模型</a:t>
                      </a:r>
                      <a:endParaRPr lang="en-US" altLang="en-US" sz="900" dirty="0"/>
                    </a:p>
                    <a:p>
                      <a:pPr marL="157480" indent="-4445" algn="l" rtl="0" eaLnBrk="0">
                        <a:lnSpc>
                          <a:spcPct val="194000"/>
                        </a:lnSpc>
                        <a:spcBef>
                          <a:spcPts val="15"/>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工艺标准模型     </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品牌工艺模型</a:t>
                      </a:r>
                      <a:endParaRPr lang="en-US" altLang="en-US" sz="900" dirty="0"/>
                    </a:p>
                  </a:txBody>
                  <a:tcPr marL="0" marR="0" marT="0" marB="0" vert="horz">
                    <a:lnL>
                      <a:noFill/>
                    </a:lnL>
                    <a:lnR>
                      <a:noFill/>
                    </a:lnR>
                    <a:lnT>
                      <a:noFill/>
                    </a:lnT>
                    <a:lnB>
                      <a:noFill/>
                    </a:lnB>
                  </a:tcPr>
                </a:tc>
                <a:tc>
                  <a:txBody>
                    <a:bodyPr/>
                    <a:lstStyle/>
                    <a:p>
                      <a:pPr algn="l" rtl="0" eaLnBrk="0">
                        <a:lnSpc>
                          <a:spcPct val="9000"/>
                        </a:lnSpc>
                      </a:pPr>
                      <a:endParaRPr lang="en-US" altLang="en-US" sz="100" dirty="0"/>
                    </a:p>
                    <a:p>
                      <a:pPr marL="154940" algn="l" rtl="0" eaLnBrk="0">
                        <a:lnSpc>
                          <a:spcPct val="82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工艺物理模型</a:t>
                      </a:r>
                      <a:endParaRPr lang="en-US" altLang="en-US" sz="900" dirty="0"/>
                    </a:p>
                    <a:p>
                      <a:pPr marL="153670" indent="1270" algn="l" rtl="0" eaLnBrk="0">
                        <a:lnSpc>
                          <a:spcPct val="194000"/>
                        </a:lnSpc>
                        <a:spcBef>
                          <a:spcPts val="10"/>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工艺指标模型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检验规程模型</a:t>
                      </a:r>
                      <a:endParaRPr lang="en-US" altLang="en-US" sz="900" dirty="0"/>
                    </a:p>
                  </a:txBody>
                  <a:tcPr marL="0" marR="0" marT="0" marB="0" vert="horz">
                    <a:lnL>
                      <a:noFill/>
                    </a:lnL>
                    <a:lnR>
                      <a:noFill/>
                    </a:lnR>
                    <a:lnT>
                      <a:noFill/>
                    </a:lnT>
                    <a:lnB>
                      <a:noFill/>
                    </a:lnB>
                  </a:tcPr>
                </a:tc>
                <a:tc>
                  <a:txBody>
                    <a:bodyPr/>
                    <a:lstStyle/>
                    <a:p>
                      <a:pPr marL="153035" algn="l" rtl="0" eaLnBrk="0">
                        <a:lnSpc>
                          <a:spcPct val="82000"/>
                        </a:lnSpc>
                        <a:spcBef>
                          <a:spcPts val="0"/>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销售计划模型</a:t>
                      </a:r>
                      <a:endParaRPr lang="en-US" altLang="en-US" sz="900" dirty="0"/>
                    </a:p>
                    <a:p>
                      <a:pPr marL="153670" algn="l" rtl="0" eaLnBrk="0">
                        <a:lnSpc>
                          <a:spcPct val="194000"/>
                        </a:lnSpc>
                        <a:spcBef>
                          <a:spcPts val="15"/>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车间区域模型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设备连接模型</a:t>
                      </a:r>
                      <a:endParaRPr lang="en-US" altLang="en-US" sz="900" dirty="0"/>
                    </a:p>
                  </a:txBody>
                  <a:tcPr marL="0" marR="0" marT="239" marB="0" vert="horz">
                    <a:lnL>
                      <a:noFill/>
                    </a:lnL>
                    <a:lnR>
                      <a:noFill/>
                    </a:lnR>
                    <a:lnT>
                      <a:noFill/>
                    </a:lnT>
                    <a:lnB>
                      <a:noFill/>
                    </a:lnB>
                  </a:tcPr>
                </a:tc>
                <a:tc>
                  <a:txBody>
                    <a:bodyPr/>
                    <a:lstStyle/>
                    <a:p>
                      <a:pPr algn="l" rtl="0" eaLnBrk="0">
                        <a:lnSpc>
                          <a:spcPct val="18000"/>
                        </a:lnSpc>
                      </a:pPr>
                      <a:endParaRPr lang="en-US" altLang="en-US" sz="100" dirty="0"/>
                    </a:p>
                    <a:p>
                      <a:pPr algn="r" rtl="0" eaLnBrk="0">
                        <a:lnSpc>
                          <a:spcPct val="90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采购计划模型</a:t>
                      </a:r>
                      <a:endParaRPr lang="en-US" altLang="en-US" sz="900" dirty="0"/>
                    </a:p>
                    <a:p>
                      <a:pPr algn="r" rtl="0" eaLnBrk="0">
                        <a:lnSpc>
                          <a:spcPct val="91000"/>
                        </a:lnSpc>
                        <a:spcBef>
                          <a:spcPts val="510"/>
                        </a:spcBef>
                      </a:pP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区域温湿度模</a:t>
                      </a:r>
                      <a:endParaRPr lang="en-US" altLang="en-US" sz="900" dirty="0"/>
                    </a:p>
                    <a:p>
                      <a:pPr marL="444500" algn="l" rtl="0" eaLnBrk="0">
                        <a:lnSpc>
                          <a:spcPct val="89000"/>
                        </a:lnSpc>
                        <a:spcBef>
                          <a:spcPts val="170"/>
                        </a:spcBef>
                      </a:pP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型</a:t>
                      </a:r>
                      <a:endParaRPr lang="en-US" altLang="en-US" sz="900" dirty="0"/>
                    </a:p>
                    <a:p>
                      <a:pPr algn="l" rtl="0" eaLnBrk="0">
                        <a:lnSpc>
                          <a:spcPct val="133000"/>
                        </a:lnSpc>
                      </a:pPr>
                      <a:endParaRPr lang="en-US" altLang="en-US" sz="300" dirty="0"/>
                    </a:p>
                    <a:p>
                      <a:pPr algn="r" rtl="0" eaLnBrk="0">
                        <a:lnSpc>
                          <a:spcPct val="91000"/>
                        </a:lnSpc>
                        <a:spcBef>
                          <a:spcPts val="0"/>
                        </a:spcBef>
                      </a:pP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区域设备模型</a:t>
                      </a:r>
                      <a:endParaRPr lang="en-US" altLang="en-US" sz="900" dirty="0"/>
                    </a:p>
                  </a:txBody>
                  <a:tcPr marL="0" marR="0" marT="0" marB="0" vert="horz">
                    <a:lnL>
                      <a:noFill/>
                    </a:lnL>
                    <a:lnR>
                      <a:noFill/>
                    </a:lnR>
                    <a:lnT>
                      <a:noFill/>
                    </a:lnT>
                    <a:lnB>
                      <a:noFill/>
                    </a:lnB>
                  </a:tcPr>
                </a:tc>
              </a:tr>
            </a:tbl>
          </a:graphicData>
        </a:graphic>
      </p:graphicFrame>
      <p:graphicFrame>
        <p:nvGraphicFramePr>
          <p:cNvPr id="1216" name="table 1216"/>
          <p:cNvGraphicFramePr>
            <a:graphicFrameLocks noGrp="1"/>
          </p:cNvGraphicFramePr>
          <p:nvPr/>
        </p:nvGraphicFramePr>
        <p:xfrm>
          <a:off x="1366392" y="3534651"/>
          <a:ext cx="9610090" cy="523240"/>
        </p:xfrm>
        <a:graphic>
          <a:graphicData uri="http://schemas.openxmlformats.org/drawingml/2006/table">
            <a:tbl>
              <a:tblPr/>
              <a:tblGrid>
                <a:gridCol w="407034"/>
                <a:gridCol w="1547494"/>
                <a:gridCol w="1520825"/>
                <a:gridCol w="1651000"/>
                <a:gridCol w="1577339"/>
                <a:gridCol w="1495425"/>
                <a:gridCol w="1410970"/>
              </a:tblGrid>
              <a:tr h="523240">
                <a:tc>
                  <a:txBody>
                    <a:bodyPr/>
                    <a:lstStyle/>
                    <a:p>
                      <a:pPr algn="l" rtl="0" eaLnBrk="0">
                        <a:lnSpc>
                          <a:spcPct val="189000"/>
                        </a:lnSpc>
                      </a:pPr>
                      <a:endParaRPr lang="en-US" altLang="en-US" sz="1000" dirty="0"/>
                    </a:p>
                    <a:p>
                      <a:pPr algn="r" rtl="0" eaLnBrk="0">
                        <a:lnSpc>
                          <a:spcPct val="90000"/>
                        </a:lnSpc>
                        <a:spcBef>
                          <a:spcPts val="0"/>
                        </a:spcBef>
                      </a:pP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分析模型</a:t>
                      </a:r>
                      <a:endParaRPr lang="en-US" altLang="en-US" sz="900" dirty="0"/>
                    </a:p>
                  </a:txBody>
                  <a:tcPr marL="0" marR="0" marT="0" marB="0" vert="eaVert">
                    <a:lnL>
                      <a:noFill/>
                    </a:lnL>
                    <a:lnR>
                      <a:noFill/>
                    </a:lnR>
                    <a:lnT>
                      <a:noFill/>
                    </a:lnT>
                    <a:lnB>
                      <a:noFill/>
                    </a:lnB>
                  </a:tcPr>
                </a:tc>
                <a:tc>
                  <a:txBody>
                    <a:bodyPr/>
                    <a:lstStyle/>
                    <a:p>
                      <a:pPr algn="l" rtl="0" eaLnBrk="0">
                        <a:lnSpc>
                          <a:spcPct val="110000"/>
                        </a:lnSpc>
                      </a:pPr>
                      <a:endParaRPr lang="en-US" altLang="en-US" sz="400" dirty="0"/>
                    </a:p>
                    <a:p>
                      <a:pPr marL="293370" algn="l" rtl="0" eaLnBrk="0">
                        <a:lnSpc>
                          <a:spcPct val="83000"/>
                        </a:lnSpc>
                        <a:spcBef>
                          <a:spcPts val="0"/>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品牌紧急程度分析</a:t>
                      </a:r>
                      <a:endParaRPr lang="en-US" altLang="en-US" sz="900" dirty="0"/>
                    </a:p>
                    <a:p>
                      <a:pPr marL="399415" algn="l" rtl="0" eaLnBrk="0">
                        <a:lnSpc>
                          <a:spcPts val="2405"/>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产能瓶颈分析</a:t>
                      </a:r>
                      <a:endParaRPr lang="en-US" altLang="en-US" sz="900" dirty="0"/>
                    </a:p>
                  </a:txBody>
                  <a:tcPr marL="0" marR="0" marT="0" marB="0" vert="horz">
                    <a:lnL>
                      <a:noFill/>
                    </a:lnL>
                    <a:lnR>
                      <a:noFill/>
                    </a:lnR>
                    <a:lnT>
                      <a:noFill/>
                    </a:lnT>
                    <a:lnB>
                      <a:noFill/>
                    </a:lnB>
                  </a:tcPr>
                </a:tc>
                <a:tc>
                  <a:txBody>
                    <a:bodyPr/>
                    <a:lstStyle/>
                    <a:p>
                      <a:pPr algn="l" rtl="0" eaLnBrk="0">
                        <a:lnSpc>
                          <a:spcPct val="114000"/>
                        </a:lnSpc>
                      </a:pPr>
                      <a:endParaRPr lang="en-US" altLang="en-US" sz="400" dirty="0"/>
                    </a:p>
                    <a:p>
                      <a:pPr marL="340995" algn="l" rtl="0" eaLnBrk="0">
                        <a:lnSpc>
                          <a:spcPct val="82000"/>
                        </a:lnSpc>
                        <a:spcBef>
                          <a:spcPts val="5"/>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品牌加工路线分配</a:t>
                      </a:r>
                      <a:endParaRPr lang="en-US" altLang="en-US" sz="900" dirty="0"/>
                    </a:p>
                    <a:p>
                      <a:pPr marL="336550" algn="l" rtl="0" eaLnBrk="0">
                        <a:lnSpc>
                          <a:spcPts val="2495"/>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车间作息时间分析</a:t>
                      </a:r>
                      <a:endParaRPr lang="en-US" altLang="en-US" sz="900" dirty="0"/>
                    </a:p>
                  </a:txBody>
                  <a:tcPr marL="0" marR="0" marT="0" marB="0" vert="horz">
                    <a:lnL>
                      <a:noFill/>
                    </a:lnL>
                    <a:lnR>
                      <a:noFill/>
                    </a:lnR>
                    <a:lnT>
                      <a:noFill/>
                    </a:lnT>
                    <a:lnB>
                      <a:noFill/>
                    </a:lnB>
                  </a:tcPr>
                </a:tc>
                <a:tc>
                  <a:txBody>
                    <a:bodyPr/>
                    <a:lstStyle/>
                    <a:p>
                      <a:pPr algn="l" rtl="0" eaLnBrk="0">
                        <a:lnSpc>
                          <a:spcPct val="12000"/>
                        </a:lnSpc>
                      </a:pPr>
                      <a:endParaRPr lang="en-US" altLang="en-US" sz="100" dirty="0"/>
                    </a:p>
                    <a:p>
                      <a:pPr marL="780415" indent="-518795" algn="l" rtl="0" eaLnBrk="0">
                        <a:lnSpc>
                          <a:spcPct val="95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原辅料使用时间预估分</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析</a:t>
                      </a:r>
                      <a:endParaRPr lang="en-US" altLang="en-US" sz="900" dirty="0"/>
                    </a:p>
                    <a:p>
                      <a:pPr algn="l" rtl="0" eaLnBrk="0">
                        <a:lnSpc>
                          <a:spcPct val="112000"/>
                        </a:lnSpc>
                      </a:pPr>
                      <a:endParaRPr lang="en-US" altLang="en-US" sz="700" dirty="0"/>
                    </a:p>
                    <a:p>
                      <a:pPr marL="492125" algn="l" rtl="0" eaLnBrk="0">
                        <a:lnSpc>
                          <a:spcPct val="91000"/>
                        </a:lnSpc>
                        <a:spcBef>
                          <a:spcPts val="0"/>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工位人员分配</a:t>
                      </a:r>
                      <a:endParaRPr lang="en-US" altLang="en-US" sz="900" dirty="0"/>
                    </a:p>
                  </a:txBody>
                  <a:tcPr marL="0" marR="0" marT="0" marB="0" vert="horz">
                    <a:lnL>
                      <a:noFill/>
                    </a:lnL>
                    <a:lnR>
                      <a:noFill/>
                    </a:lnR>
                    <a:lnT>
                      <a:noFill/>
                    </a:lnT>
                    <a:lnB>
                      <a:noFill/>
                    </a:lnB>
                  </a:tcPr>
                </a:tc>
                <a:tc>
                  <a:txBody>
                    <a:bodyPr/>
                    <a:lstStyle/>
                    <a:p>
                      <a:pPr algn="l" rtl="0" eaLnBrk="0">
                        <a:lnSpc>
                          <a:spcPct val="114000"/>
                        </a:lnSpc>
                      </a:pPr>
                      <a:endParaRPr lang="en-US" altLang="en-US" sz="400" dirty="0"/>
                    </a:p>
                    <a:p>
                      <a:pPr marL="302895" algn="l" rtl="0" eaLnBrk="0">
                        <a:lnSpc>
                          <a:spcPct val="82000"/>
                        </a:lnSpc>
                        <a:spcBef>
                          <a:spcPts val="0"/>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质量检验计划分析</a:t>
                      </a:r>
                      <a:endParaRPr lang="en-US" altLang="en-US" sz="900" dirty="0"/>
                    </a:p>
                    <a:p>
                      <a:pPr marL="247015" algn="l" rtl="0" eaLnBrk="0">
                        <a:lnSpc>
                          <a:spcPts val="2495"/>
                        </a:lnSpc>
                      </a:pP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设备有效作业率分析</a:t>
                      </a:r>
                      <a:endParaRPr lang="en-US" altLang="en-US" sz="900" dirty="0"/>
                    </a:p>
                  </a:txBody>
                  <a:tcPr marL="0" marR="0" marT="0" marB="0" vert="horz">
                    <a:lnL>
                      <a:noFill/>
                    </a:lnL>
                    <a:lnR>
                      <a:noFill/>
                    </a:lnR>
                    <a:lnT>
                      <a:noFill/>
                    </a:lnT>
                    <a:lnB>
                      <a:noFill/>
                    </a:lnB>
                  </a:tcPr>
                </a:tc>
                <a:tc>
                  <a:txBody>
                    <a:bodyPr/>
                    <a:lstStyle/>
                    <a:p>
                      <a:pPr algn="l" rtl="0" eaLnBrk="0">
                        <a:lnSpc>
                          <a:spcPct val="110000"/>
                        </a:lnSpc>
                      </a:pPr>
                      <a:endParaRPr lang="en-US" altLang="en-US" sz="400" dirty="0"/>
                    </a:p>
                    <a:p>
                      <a:pPr marL="304800" algn="l" rtl="0" eaLnBrk="0">
                        <a:lnSpc>
                          <a:spcPct val="83000"/>
                        </a:lnSpc>
                        <a:spcBef>
                          <a:spcPts val="5"/>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工艺标准校验分析</a:t>
                      </a:r>
                      <a:endParaRPr lang="en-US" altLang="en-US" sz="900" dirty="0"/>
                    </a:p>
                    <a:p>
                      <a:pPr marL="304165" algn="l" rtl="0" eaLnBrk="0">
                        <a:lnSpc>
                          <a:spcPts val="2495"/>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设备检验计划分析</a:t>
                      </a:r>
                      <a:endParaRPr lang="en-US" altLang="en-US" sz="900" dirty="0"/>
                    </a:p>
                  </a:txBody>
                  <a:tcPr marL="0" marR="0" marT="0" marB="0" vert="horz">
                    <a:lnL>
                      <a:noFill/>
                    </a:lnL>
                    <a:lnR>
                      <a:noFill/>
                    </a:lnR>
                    <a:lnT>
                      <a:noFill/>
                    </a:lnT>
                    <a:lnB>
                      <a:noFill/>
                    </a:lnB>
                  </a:tcPr>
                </a:tc>
                <a:tc>
                  <a:txBody>
                    <a:bodyPr/>
                    <a:lstStyle/>
                    <a:p>
                      <a:pPr algn="l" rtl="0" eaLnBrk="0">
                        <a:lnSpc>
                          <a:spcPct val="129000"/>
                        </a:lnSpc>
                      </a:pPr>
                      <a:endParaRPr lang="en-US" altLang="en-US" sz="300" dirty="0"/>
                    </a:p>
                    <a:p>
                      <a:pPr algn="r" rtl="0" eaLnBrk="0">
                        <a:lnSpc>
                          <a:spcPct val="91000"/>
                        </a:lnSpc>
                        <a:spcBef>
                          <a:spcPts val="0"/>
                        </a:spcBef>
                      </a:pP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成品预计发货计划分析</a:t>
                      </a:r>
                      <a:endParaRPr lang="en-US" altLang="en-US" sz="900" dirty="0"/>
                    </a:p>
                    <a:p>
                      <a:pPr algn="l" rtl="0" eaLnBrk="0">
                        <a:lnSpc>
                          <a:spcPct val="159000"/>
                        </a:lnSpc>
                      </a:pPr>
                      <a:endParaRPr lang="en-US" altLang="en-US" sz="1000" dirty="0"/>
                    </a:p>
                    <a:p>
                      <a:pPr algn="l" rtl="0" eaLnBrk="0">
                        <a:lnSpc>
                          <a:spcPct val="100000"/>
                        </a:lnSpc>
                      </a:pPr>
                      <a:endParaRPr lang="en-US" altLang="en-US" sz="200" dirty="0"/>
                    </a:p>
                    <a:p>
                      <a:pPr marL="777240" algn="l" rtl="0" eaLnBrk="0">
                        <a:lnSpc>
                          <a:spcPts val="295"/>
                        </a:lnSpc>
                        <a:spcBef>
                          <a:spcPts val="0"/>
                        </a:spcBef>
                      </a:pPr>
                      <a:r>
                        <a:rPr sz="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8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8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800" dirty="0"/>
                    </a:p>
                  </a:txBody>
                  <a:tcPr marL="0" marR="0" marT="0" marB="0" vert="horz">
                    <a:lnL>
                      <a:noFill/>
                    </a:lnL>
                    <a:lnR>
                      <a:noFill/>
                    </a:lnR>
                    <a:lnT>
                      <a:noFill/>
                    </a:lnT>
                    <a:lnB>
                      <a:noFill/>
                    </a:lnB>
                  </a:tcPr>
                </a:tc>
              </a:tr>
            </a:tbl>
          </a:graphicData>
        </a:graphic>
      </p:graphicFrame>
      <p:sp>
        <p:nvSpPr>
          <p:cNvPr id="1218" name="textbox 1218"/>
          <p:cNvSpPr/>
          <p:nvPr/>
        </p:nvSpPr>
        <p:spPr>
          <a:xfrm>
            <a:off x="1170977" y="384280"/>
            <a:ext cx="5650865" cy="49466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3690"/>
              </a:lnSpc>
            </a:pP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平台应用—数据建模(</a:t>
            </a:r>
            <a:r>
              <a:rPr sz="2700" b="1" kern="0" spc="8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生产排产模型)</a:t>
            </a:r>
            <a:endParaRPr lang="en-US" altLang="en-US" sz="2700" dirty="0"/>
          </a:p>
        </p:txBody>
      </p:sp>
      <p:sp>
        <p:nvSpPr>
          <p:cNvPr id="1220" name="textbox 1220"/>
          <p:cNvSpPr/>
          <p:nvPr/>
        </p:nvSpPr>
        <p:spPr>
          <a:xfrm>
            <a:off x="2051549" y="4674289"/>
            <a:ext cx="8563609" cy="16319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10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人员模型</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设备模型</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物料模型</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工艺模型</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其他模型</a:t>
            </a:r>
            <a:endParaRPr lang="en-US" altLang="en-US" sz="900" dirty="0"/>
          </a:p>
        </p:txBody>
      </p:sp>
      <p:sp>
        <p:nvSpPr>
          <p:cNvPr id="1222" name="textbox 1222"/>
          <p:cNvSpPr/>
          <p:nvPr/>
        </p:nvSpPr>
        <p:spPr>
          <a:xfrm>
            <a:off x="7538714" y="2183904"/>
            <a:ext cx="1395094" cy="387984"/>
          </a:xfrm>
          <a:prstGeom prst="rect">
            <a:avLst/>
          </a:prstGeom>
        </p:spPr>
        <p:txBody>
          <a:bodyPr vert="horz" wrap="square" lIns="0" tIns="0" rIns="0" bIns="0"/>
          <a:lstStyle/>
          <a:p>
            <a:pPr algn="l" rtl="0" eaLnBrk="0">
              <a:lnSpc>
                <a:spcPct val="83000"/>
              </a:lnSpc>
            </a:pPr>
            <a:endParaRPr lang="en-US" altLang="en-US" sz="100" dirty="0"/>
          </a:p>
          <a:p>
            <a:pPr marL="354965" algn="l" rtl="0" eaLnBrk="0">
              <a:lnSpc>
                <a:spcPct val="90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质量检验计划</a:t>
            </a:r>
            <a:endParaRPr lang="en-US" altLang="en-US" sz="900" dirty="0"/>
          </a:p>
          <a:p>
            <a:pPr algn="l" rtl="0" eaLnBrk="0">
              <a:lnSpc>
                <a:spcPct val="105000"/>
              </a:lnSpc>
            </a:pPr>
            <a:endParaRPr lang="en-US" altLang="en-US" sz="700" dirty="0"/>
          </a:p>
          <a:p>
            <a:pPr marL="12700" algn="l" rtl="0" eaLnBrk="0">
              <a:lnSpc>
                <a:spcPct val="92000"/>
              </a:lnSpc>
              <a:spcBef>
                <a:spcPts val="5"/>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设备点检、润滑、保</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养计划</a:t>
            </a:r>
            <a:endParaRPr lang="en-US" altLang="en-US" sz="900" dirty="0"/>
          </a:p>
        </p:txBody>
      </p:sp>
      <p:sp>
        <p:nvSpPr>
          <p:cNvPr id="1224" name="textbox 1224"/>
          <p:cNvSpPr/>
          <p:nvPr/>
        </p:nvSpPr>
        <p:spPr>
          <a:xfrm>
            <a:off x="5833351" y="2929470"/>
            <a:ext cx="948689" cy="393700"/>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83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设备轮保计划调整</a:t>
            </a:r>
            <a:endParaRPr lang="en-US" altLang="en-US" sz="900" dirty="0"/>
          </a:p>
          <a:p>
            <a:pPr marL="133350" algn="l" rtl="0" eaLnBrk="0">
              <a:lnSpc>
                <a:spcPts val="2000"/>
              </a:lnSpc>
            </a:pP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品牌工艺调整</a:t>
            </a:r>
            <a:endParaRPr lang="en-US" altLang="en-US" sz="900" dirty="0"/>
          </a:p>
        </p:txBody>
      </p:sp>
      <p:sp>
        <p:nvSpPr>
          <p:cNvPr id="1226" name="textbox 1226"/>
          <p:cNvSpPr/>
          <p:nvPr/>
        </p:nvSpPr>
        <p:spPr>
          <a:xfrm>
            <a:off x="2772536" y="2932112"/>
            <a:ext cx="949325" cy="401320"/>
          </a:xfrm>
          <a:prstGeom prst="rect">
            <a:avLst/>
          </a:prstGeom>
        </p:spPr>
        <p:txBody>
          <a:bodyPr vert="horz" wrap="square" lIns="0" tIns="0" rIns="0" bIns="0"/>
          <a:lstStyle/>
          <a:p>
            <a:pPr algn="l" rtl="0" eaLnBrk="0">
              <a:lnSpc>
                <a:spcPct val="85000"/>
              </a:lnSpc>
            </a:pPr>
            <a:endParaRPr lang="en-US" altLang="en-US" sz="100" dirty="0"/>
          </a:p>
          <a:p>
            <a:pPr marL="247650" algn="l" rtl="0" eaLnBrk="0">
              <a:lnSpc>
                <a:spcPct val="91000"/>
              </a:lnSpc>
            </a:pP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紧急插单</a:t>
            </a:r>
            <a:endParaRPr lang="en-US" altLang="en-US" sz="900" dirty="0"/>
          </a:p>
          <a:p>
            <a:pPr algn="l" rtl="0" eaLnBrk="0">
              <a:lnSpc>
                <a:spcPct val="103000"/>
              </a:lnSpc>
            </a:pPr>
            <a:endParaRPr lang="en-US" altLang="en-US" sz="800" dirty="0"/>
          </a:p>
          <a:p>
            <a:pPr marL="12700" algn="l" rtl="0" eaLnBrk="0">
              <a:lnSpc>
                <a:spcPct val="91000"/>
              </a:lnSpc>
              <a:spcBef>
                <a:spcPts val="0"/>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集团生产计划调整</a:t>
            </a:r>
            <a:endParaRPr lang="en-US" altLang="en-US" sz="900" dirty="0"/>
          </a:p>
        </p:txBody>
      </p:sp>
      <p:sp>
        <p:nvSpPr>
          <p:cNvPr id="1228" name="textbox 1228"/>
          <p:cNvSpPr/>
          <p:nvPr/>
        </p:nvSpPr>
        <p:spPr>
          <a:xfrm>
            <a:off x="1833321" y="2185174"/>
            <a:ext cx="950594" cy="379095"/>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2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卷包机组生产工单</a:t>
            </a:r>
            <a:endParaRPr lang="en-US" altLang="en-US" sz="900" dirty="0"/>
          </a:p>
          <a:p>
            <a:pPr marL="129540" algn="l" rtl="0" eaLnBrk="0">
              <a:lnSpc>
                <a:spcPts val="1895"/>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封箱生产工单</a:t>
            </a:r>
            <a:endParaRPr lang="en-US" altLang="en-US" sz="900" dirty="0"/>
          </a:p>
        </p:txBody>
      </p:sp>
      <p:sp>
        <p:nvSpPr>
          <p:cNvPr id="1230" name="textbox 1230"/>
          <p:cNvSpPr/>
          <p:nvPr/>
        </p:nvSpPr>
        <p:spPr>
          <a:xfrm>
            <a:off x="9749853" y="2181352"/>
            <a:ext cx="948055" cy="37972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82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车间作息排班计划</a:t>
            </a:r>
            <a:endParaRPr lang="en-US" altLang="en-US" sz="900" dirty="0"/>
          </a:p>
          <a:p>
            <a:pPr marL="67945" algn="l" rtl="0" eaLnBrk="0">
              <a:lnSpc>
                <a:spcPts val="19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原辅料使用计划</a:t>
            </a:r>
            <a:endParaRPr lang="en-US" altLang="en-US" sz="900" dirty="0"/>
          </a:p>
        </p:txBody>
      </p:sp>
      <p:sp>
        <p:nvSpPr>
          <p:cNvPr id="1232" name="textbox 1232"/>
          <p:cNvSpPr/>
          <p:nvPr/>
        </p:nvSpPr>
        <p:spPr>
          <a:xfrm>
            <a:off x="3865790" y="2186444"/>
            <a:ext cx="834389" cy="389254"/>
          </a:xfrm>
          <a:prstGeom prst="rect">
            <a:avLst/>
          </a:prstGeom>
        </p:spPr>
        <p:txBody>
          <a:bodyPr vert="horz" wrap="square" lIns="0" tIns="0" rIns="0" bIns="0"/>
          <a:lstStyle/>
          <a:p>
            <a:pPr algn="l" rtl="0" eaLnBrk="0">
              <a:lnSpc>
                <a:spcPct val="82000"/>
              </a:lnSpc>
            </a:pPr>
            <a:endParaRPr lang="en-US" altLang="en-US" sz="100" dirty="0"/>
          </a:p>
          <a:p>
            <a:pPr marL="128905" algn="l" rtl="0" eaLnBrk="0">
              <a:lnSpc>
                <a:spcPct val="91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发射机工单</a:t>
            </a:r>
            <a:endParaRPr lang="en-US" altLang="en-US" sz="900" dirty="0"/>
          </a:p>
          <a:p>
            <a:pPr algn="l" rtl="0" eaLnBrk="0">
              <a:lnSpc>
                <a:spcPct val="107000"/>
              </a:lnSpc>
            </a:pPr>
            <a:endParaRPr lang="en-US" altLang="en-US" sz="700" dirty="0"/>
          </a:p>
          <a:p>
            <a:pPr marL="12700" algn="l" rtl="0" eaLnBrk="0">
              <a:lnSpc>
                <a:spcPct val="91000"/>
              </a:lnSpc>
              <a:spcBef>
                <a:spcPts val="5"/>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成型机生产工单</a:t>
            </a:r>
            <a:endParaRPr lang="en-US" altLang="en-US" sz="900" dirty="0"/>
          </a:p>
        </p:txBody>
      </p:sp>
      <p:sp>
        <p:nvSpPr>
          <p:cNvPr id="1234" name="textbox 1234"/>
          <p:cNvSpPr/>
          <p:nvPr/>
        </p:nvSpPr>
        <p:spPr>
          <a:xfrm>
            <a:off x="9033738" y="2930156"/>
            <a:ext cx="718819" cy="39306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82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物料＊单调整</a:t>
            </a:r>
            <a:endParaRPr lang="en-US" altLang="en-US" sz="900" dirty="0"/>
          </a:p>
          <a:p>
            <a:pPr marL="245745" algn="l" rtl="0" eaLnBrk="0">
              <a:lnSpc>
                <a:spcPts val="2005"/>
              </a:lnSpc>
            </a:pP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其他</a:t>
            </a:r>
            <a:endParaRPr lang="en-US" altLang="en-US" sz="900" dirty="0"/>
          </a:p>
        </p:txBody>
      </p:sp>
      <p:sp>
        <p:nvSpPr>
          <p:cNvPr id="1236" name="textbox 1236"/>
          <p:cNvSpPr/>
          <p:nvPr/>
        </p:nvSpPr>
        <p:spPr>
          <a:xfrm>
            <a:off x="5898743" y="2190060"/>
            <a:ext cx="718184" cy="378459"/>
          </a:xfrm>
          <a:prstGeom prst="rect">
            <a:avLst/>
          </a:prstGeom>
        </p:spPr>
        <p:txBody>
          <a:bodyPr vert="horz" wrap="square" lIns="0" tIns="0" rIns="0" bIns="0"/>
          <a:lstStyle/>
          <a:p>
            <a:pPr algn="l" rtl="0" eaLnBrk="0">
              <a:lnSpc>
                <a:spcPct val="80000"/>
              </a:lnSpc>
            </a:pPr>
            <a:endParaRPr lang="en-US" altLang="en-US" sz="100" dirty="0"/>
          </a:p>
          <a:p>
            <a:pPr marL="13335" algn="l" rtl="0" eaLnBrk="0">
              <a:lnSpc>
                <a:spcPct val="82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制丝投料计划</a:t>
            </a:r>
            <a:endParaRPr lang="en-US" altLang="en-US" sz="900" dirty="0"/>
          </a:p>
          <a:p>
            <a:pPr marL="12700" algn="l" rtl="0" eaLnBrk="0">
              <a:lnSpc>
                <a:spcPts val="1895"/>
              </a:lnSpc>
            </a:pPr>
            <a:r>
              <a:rPr sz="9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风力1丝计划</a:t>
            </a:r>
            <a:endParaRPr lang="en-US" altLang="en-US" sz="900" dirty="0"/>
          </a:p>
        </p:txBody>
      </p:sp>
      <p:sp>
        <p:nvSpPr>
          <p:cNvPr id="1238" name="textbox 1238"/>
          <p:cNvSpPr/>
          <p:nvPr/>
        </p:nvSpPr>
        <p:spPr>
          <a:xfrm>
            <a:off x="5747842" y="4281792"/>
            <a:ext cx="1052830" cy="149860"/>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1000"/>
              </a:lnSpc>
            </a:pP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正向、逆向排产策略</a:t>
            </a:r>
            <a:endParaRPr lang="en-US" altLang="en-US" sz="900" dirty="0"/>
          </a:p>
        </p:txBody>
      </p:sp>
      <p:sp>
        <p:nvSpPr>
          <p:cNvPr id="1240" name="textbox 1240"/>
          <p:cNvSpPr/>
          <p:nvPr/>
        </p:nvSpPr>
        <p:spPr>
          <a:xfrm>
            <a:off x="693750" y="3433355"/>
            <a:ext cx="254634" cy="43116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0000"/>
              </a:lnSpc>
            </a:pP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分析</a:t>
            </a:r>
            <a:endParaRPr lang="en-US" altLang="en-US" sz="900" dirty="0"/>
          </a:p>
          <a:p>
            <a:pPr marL="13335" algn="l" rtl="0" eaLnBrk="0">
              <a:lnSpc>
                <a:spcPct val="91000"/>
              </a:lnSpc>
              <a:spcBef>
                <a:spcPts val="145"/>
              </a:spcBef>
            </a:pP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调度</a:t>
            </a:r>
            <a:endParaRPr lang="en-US" altLang="en-US" sz="900" dirty="0"/>
          </a:p>
          <a:p>
            <a:pPr marL="71120" algn="l" rtl="0" eaLnBrk="0">
              <a:lnSpc>
                <a:spcPct val="87000"/>
              </a:lnSpc>
              <a:spcBef>
                <a:spcPts val="155"/>
              </a:spcBef>
            </a:pP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层</a:t>
            </a:r>
            <a:endParaRPr lang="en-US" altLang="en-US" sz="900" dirty="0"/>
          </a:p>
        </p:txBody>
      </p:sp>
      <p:sp>
        <p:nvSpPr>
          <p:cNvPr id="1242" name="textbox 1242"/>
          <p:cNvSpPr/>
          <p:nvPr/>
        </p:nvSpPr>
        <p:spPr>
          <a:xfrm>
            <a:off x="635914" y="6129324"/>
            <a:ext cx="370840" cy="293370"/>
          </a:xfrm>
          <a:prstGeom prst="rect">
            <a:avLst/>
          </a:prstGeom>
        </p:spPr>
        <p:txBody>
          <a:bodyPr vert="horz" wrap="square" lIns="0" tIns="0" rIns="0" bIns="0"/>
          <a:lstStyle/>
          <a:p>
            <a:pPr algn="l" rtl="0" eaLnBrk="0">
              <a:lnSpc>
                <a:spcPct val="75000"/>
              </a:lnSpc>
            </a:pPr>
            <a:endParaRPr lang="en-US" altLang="en-US" sz="100" dirty="0"/>
          </a:p>
          <a:p>
            <a:pPr marL="128270" indent="-116205" algn="l" rtl="0" eaLnBrk="0">
              <a:lnSpc>
                <a:spcPct val="98000"/>
              </a:lnSpc>
            </a:pPr>
            <a:r>
              <a:rPr sz="9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数据源 </a:t>
            </a: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层</a:t>
            </a:r>
            <a:endParaRPr lang="en-US" altLang="en-US" sz="900" dirty="0"/>
          </a:p>
        </p:txBody>
      </p:sp>
      <p:sp>
        <p:nvSpPr>
          <p:cNvPr id="1244" name="textbox 1244"/>
          <p:cNvSpPr/>
          <p:nvPr/>
        </p:nvSpPr>
        <p:spPr>
          <a:xfrm>
            <a:off x="11604172" y="3460545"/>
            <a:ext cx="179704" cy="597534"/>
          </a:xfrm>
          <a:prstGeom prst="rect">
            <a:avLst/>
          </a:prstGeom>
        </p:spPr>
        <p:txBody>
          <a:bodyPr vert="eaVert" wrap="square" lIns="0" tIns="0" rIns="0" bIns="0"/>
          <a:lstStyle/>
          <a:p>
            <a:pPr algn="l" rtl="0" eaLnBrk="0">
              <a:lnSpc>
                <a:spcPct val="84000"/>
              </a:lnSpc>
            </a:pPr>
            <a:endParaRPr lang="en-US" altLang="en-US" sz="100" dirty="0"/>
          </a:p>
          <a:p>
            <a:pPr marL="12700" algn="l" rtl="0" eaLnBrk="0">
              <a:lnSpc>
                <a:spcPct val="90000"/>
              </a:lnSpc>
            </a:pPr>
            <a:r>
              <a:rPr sz="11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滚动排产</a:t>
            </a:r>
            <a:endParaRPr lang="en-US" altLang="en-US" sz="1100" dirty="0"/>
          </a:p>
        </p:txBody>
      </p:sp>
      <p:sp>
        <p:nvSpPr>
          <p:cNvPr id="1246" name="textbox 1246"/>
          <p:cNvSpPr/>
          <p:nvPr/>
        </p:nvSpPr>
        <p:spPr>
          <a:xfrm>
            <a:off x="2272055" y="5799721"/>
            <a:ext cx="4213859" cy="6032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70"/>
              </a:lnSpc>
            </a:pPr>
            <a:r>
              <a:rPr sz="7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700"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7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7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7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7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700"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7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700"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7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700"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7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7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7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700" dirty="0"/>
          </a:p>
        </p:txBody>
      </p:sp>
      <p:sp>
        <p:nvSpPr>
          <p:cNvPr id="1248" name="textbox 1248"/>
          <p:cNvSpPr/>
          <p:nvPr/>
        </p:nvSpPr>
        <p:spPr>
          <a:xfrm>
            <a:off x="694207" y="2268969"/>
            <a:ext cx="254000" cy="293370"/>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1000"/>
              </a:lnSpc>
            </a:pP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应用</a:t>
            </a:r>
            <a:endParaRPr lang="en-US" altLang="en-US" sz="900" dirty="0"/>
          </a:p>
          <a:p>
            <a:pPr marL="70485" algn="l" rtl="0" eaLnBrk="0">
              <a:lnSpc>
                <a:spcPct val="87000"/>
              </a:lnSpc>
              <a:spcBef>
                <a:spcPts val="190"/>
              </a:spcBef>
            </a:pP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层</a:t>
            </a:r>
            <a:endParaRPr lang="en-US" altLang="en-US" sz="900" dirty="0"/>
          </a:p>
        </p:txBody>
      </p:sp>
      <p:sp>
        <p:nvSpPr>
          <p:cNvPr id="1250" name="textbox 1250"/>
          <p:cNvSpPr/>
          <p:nvPr/>
        </p:nvSpPr>
        <p:spPr>
          <a:xfrm>
            <a:off x="693982" y="5118720"/>
            <a:ext cx="254634" cy="292734"/>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0000"/>
              </a:lnSpc>
            </a:pP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模型</a:t>
            </a:r>
            <a:endParaRPr lang="en-US" altLang="en-US" sz="900" dirty="0"/>
          </a:p>
          <a:p>
            <a:pPr marL="70485" algn="l" rtl="0" eaLnBrk="0">
              <a:lnSpc>
                <a:spcPct val="87000"/>
              </a:lnSpc>
              <a:spcBef>
                <a:spcPts val="190"/>
              </a:spcBef>
            </a:pP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层</a:t>
            </a:r>
            <a:endParaRPr lang="en-US" altLang="en-US" sz="900" dirty="0"/>
          </a:p>
        </p:txBody>
      </p:sp>
      <p:sp>
        <p:nvSpPr>
          <p:cNvPr id="1252" name="textbox 1252"/>
          <p:cNvSpPr/>
          <p:nvPr/>
        </p:nvSpPr>
        <p:spPr>
          <a:xfrm>
            <a:off x="1340773" y="2910611"/>
            <a:ext cx="151764" cy="486409"/>
          </a:xfrm>
          <a:prstGeom prst="rect">
            <a:avLst/>
          </a:prstGeom>
        </p:spPr>
        <p:txBody>
          <a:bodyPr vert="eaVert" wrap="square" lIns="0" tIns="0" rIns="0" bIns="0"/>
          <a:lstStyle/>
          <a:p>
            <a:pPr algn="l" rtl="0" eaLnBrk="0">
              <a:lnSpc>
                <a:spcPct val="85000"/>
              </a:lnSpc>
            </a:pPr>
            <a:endParaRPr lang="en-US" altLang="en-US" sz="100" dirty="0"/>
          </a:p>
          <a:p>
            <a:pPr marL="12700" algn="l" rtl="0" eaLnBrk="0">
              <a:lnSpc>
                <a:spcPct val="90000"/>
              </a:lnSpc>
            </a:pP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调度中心</a:t>
            </a:r>
            <a:endParaRPr lang="en-US" altLang="en-US" sz="900" dirty="0"/>
          </a:p>
        </p:txBody>
      </p:sp>
      <p:sp>
        <p:nvSpPr>
          <p:cNvPr id="1254" name="textbox 1254"/>
          <p:cNvSpPr/>
          <p:nvPr/>
        </p:nvSpPr>
        <p:spPr>
          <a:xfrm>
            <a:off x="8105026" y="6230023"/>
            <a:ext cx="485140" cy="15049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1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业务数据</a:t>
            </a:r>
            <a:endParaRPr lang="en-US" altLang="en-US" sz="900" dirty="0"/>
          </a:p>
        </p:txBody>
      </p:sp>
      <p:sp>
        <p:nvSpPr>
          <p:cNvPr id="1256" name="textbox 1256"/>
          <p:cNvSpPr/>
          <p:nvPr/>
        </p:nvSpPr>
        <p:spPr>
          <a:xfrm>
            <a:off x="6030671" y="6231051"/>
            <a:ext cx="485775" cy="149860"/>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90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基础数据</a:t>
            </a:r>
            <a:endParaRPr lang="en-US" altLang="en-US" sz="900" dirty="0"/>
          </a:p>
        </p:txBody>
      </p:sp>
      <p:sp>
        <p:nvSpPr>
          <p:cNvPr id="1258" name="textbox 1258"/>
          <p:cNvSpPr/>
          <p:nvPr/>
        </p:nvSpPr>
        <p:spPr>
          <a:xfrm>
            <a:off x="3943882" y="6210325"/>
            <a:ext cx="485140" cy="149860"/>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90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实时数据</a:t>
            </a:r>
            <a:endParaRPr lang="en-US" altLang="en-US" sz="900" dirty="0"/>
          </a:p>
        </p:txBody>
      </p:sp>
      <p:sp>
        <p:nvSpPr>
          <p:cNvPr id="1260" name="textbox 1260"/>
          <p:cNvSpPr/>
          <p:nvPr/>
        </p:nvSpPr>
        <p:spPr>
          <a:xfrm>
            <a:off x="8316238" y="5790577"/>
            <a:ext cx="2165350" cy="4000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10"/>
              </a:lnSpc>
            </a:pPr>
            <a:r>
              <a:rPr sz="7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700"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7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7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7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7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700"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7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7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7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6"/>
          <p:cNvPicPr>
            <a:picLocks noChangeAspect="1"/>
          </p:cNvPicPr>
          <p:nvPr/>
        </p:nvPicPr>
        <p:blipFill>
          <a:blip r:embed="rId1"/>
          <a:stretch>
            <a:fillRect/>
          </a:stretch>
        </p:blipFill>
        <p:spPr>
          <a:xfrm rot="21600000">
            <a:off x="0" y="0"/>
            <a:ext cx="12192000" cy="6857998"/>
          </a:xfrm>
          <a:prstGeom prst="rect">
            <a:avLst/>
          </a:prstGeom>
        </p:spPr>
      </p:pic>
      <p:sp>
        <p:nvSpPr>
          <p:cNvPr id="28" name="textbox 28"/>
          <p:cNvSpPr/>
          <p:nvPr/>
        </p:nvSpPr>
        <p:spPr>
          <a:xfrm>
            <a:off x="1062427" y="578891"/>
            <a:ext cx="2155189" cy="3349625"/>
          </a:xfrm>
          <a:prstGeom prst="rect">
            <a:avLst/>
          </a:prstGeom>
        </p:spPr>
        <p:txBody>
          <a:bodyPr vert="horz" wrap="square" lIns="0" tIns="0" rIns="0" bIns="0"/>
          <a:lstStyle/>
          <a:p>
            <a:pPr algn="l" rtl="0" eaLnBrk="0">
              <a:lnSpc>
                <a:spcPct val="72000"/>
              </a:lnSpc>
            </a:pPr>
            <a:endParaRPr lang="en-US" altLang="en-US" sz="100" dirty="0"/>
          </a:p>
          <a:p>
            <a:pPr marL="12700" algn="l" rtl="0" eaLnBrk="0">
              <a:lnSpc>
                <a:spcPct val="94000"/>
              </a:lnSpc>
            </a:pP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数字孪生背景</a:t>
            </a:r>
            <a:endParaRPr lang="en-US" altLang="en-US" sz="2700" dirty="0"/>
          </a:p>
          <a:p>
            <a:pPr algn="l" rtl="0" eaLnBrk="0">
              <a:lnSpc>
                <a:spcPct val="113000"/>
              </a:lnSpc>
            </a:pPr>
            <a:endParaRPr lang="en-US" altLang="en-US" sz="1000" dirty="0"/>
          </a:p>
          <a:p>
            <a:pPr algn="l" rtl="0" eaLnBrk="0">
              <a:lnSpc>
                <a:spcPct val="113000"/>
              </a:lnSpc>
            </a:pPr>
            <a:endParaRPr lang="en-US" altLang="en-US" sz="1000" dirty="0"/>
          </a:p>
          <a:p>
            <a:pPr algn="l" rtl="0" eaLnBrk="0">
              <a:lnSpc>
                <a:spcPct val="113000"/>
              </a:lnSpc>
            </a:pPr>
            <a:endParaRPr lang="en-US" altLang="en-US" sz="1000" dirty="0"/>
          </a:p>
          <a:p>
            <a:pPr algn="l" rtl="0" eaLnBrk="0">
              <a:lnSpc>
                <a:spcPct val="113000"/>
              </a:lnSpc>
            </a:pPr>
            <a:endParaRPr lang="en-US" altLang="en-US" sz="1000" dirty="0"/>
          </a:p>
          <a:p>
            <a:pPr marL="27940" algn="l" rtl="0" eaLnBrk="0">
              <a:lnSpc>
                <a:spcPct val="96000"/>
              </a:lnSpc>
              <a:spcBef>
                <a:spcPts val="450"/>
              </a:spcBef>
            </a:pPr>
            <a:r>
              <a:rPr sz="1500" kern="0" spc="10" dirty="0">
                <a:solidFill>
                  <a:srgbClr val="F2F2F2">
                    <a:alpha val="100000"/>
                  </a:srgbClr>
                </a:solidFill>
                <a:latin typeface="Arial" panose="020B0704020202020204"/>
                <a:ea typeface="Arial" panose="020B0704020202020204"/>
                <a:cs typeface="Arial" panose="020B0704020202020204"/>
              </a:rPr>
              <a:t>1 </a:t>
            </a:r>
            <a:r>
              <a:rPr sz="15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西门子</a:t>
            </a:r>
            <a:endParaRPr lang="en-US" altLang="en-US" sz="1500" dirty="0"/>
          </a:p>
          <a:p>
            <a:pPr algn="l" rtl="0" eaLnBrk="0">
              <a:lnSpc>
                <a:spcPct val="172000"/>
              </a:lnSpc>
            </a:pPr>
            <a:endParaRPr lang="en-US" altLang="en-US" sz="1000" dirty="0"/>
          </a:p>
          <a:p>
            <a:pPr marL="24765" algn="l" rtl="0" eaLnBrk="0">
              <a:lnSpc>
                <a:spcPct val="86000"/>
              </a:lnSpc>
              <a:spcBef>
                <a:spcPts val="425"/>
              </a:spcBef>
            </a:pPr>
            <a:r>
              <a:rPr sz="1400" kern="0" spc="-50" dirty="0">
                <a:solidFill>
                  <a:srgbClr val="FFC000">
                    <a:alpha val="100000"/>
                  </a:srgbClr>
                </a:solidFill>
                <a:latin typeface="Arial" panose="020B0704020202020204"/>
                <a:ea typeface="Arial" panose="020B0704020202020204"/>
                <a:cs typeface="Arial" panose="020B0704020202020204"/>
              </a:rPr>
              <a:t>2</a:t>
            </a:r>
            <a:r>
              <a:rPr sz="1400" kern="0" spc="70" dirty="0">
                <a:solidFill>
                  <a:srgbClr val="FFC000">
                    <a:alpha val="100000"/>
                  </a:srgbClr>
                </a:solidFill>
                <a:latin typeface="Arial" panose="020B0704020202020204"/>
                <a:ea typeface="Arial" panose="020B0704020202020204"/>
                <a:cs typeface="Arial" panose="020B0704020202020204"/>
              </a:rPr>
              <a:t> </a:t>
            </a:r>
            <a:r>
              <a:rPr sz="1400" kern="0" spc="-50" dirty="0">
                <a:solidFill>
                  <a:srgbClr val="FFC000">
                    <a:alpha val="100000"/>
                  </a:srgbClr>
                </a:solidFill>
                <a:latin typeface="Arial" panose="020B0704020202020204"/>
                <a:ea typeface="Arial" panose="020B0704020202020204"/>
                <a:cs typeface="Arial" panose="020B0704020202020204"/>
              </a:rPr>
              <a:t>PTC</a:t>
            </a:r>
            <a:endParaRPr lang="en-US" altLang="en-US" sz="1400" dirty="0"/>
          </a:p>
          <a:p>
            <a:pPr algn="l" rtl="0" eaLnBrk="0">
              <a:lnSpc>
                <a:spcPct val="136000"/>
              </a:lnSpc>
            </a:pPr>
            <a:endParaRPr lang="en-US" altLang="en-US" sz="1000" dirty="0"/>
          </a:p>
          <a:p>
            <a:pPr marL="20955" algn="l" rtl="0" eaLnBrk="0">
              <a:lnSpc>
                <a:spcPct val="96000"/>
              </a:lnSpc>
              <a:spcBef>
                <a:spcPts val="460"/>
              </a:spcBef>
            </a:pPr>
            <a:r>
              <a:rPr sz="1500" kern="0" spc="30" dirty="0">
                <a:solidFill>
                  <a:srgbClr val="FFFFFF">
                    <a:alpha val="100000"/>
                  </a:srgbClr>
                </a:solidFill>
                <a:latin typeface="Arial" panose="020B0704020202020204"/>
                <a:ea typeface="Arial" panose="020B0704020202020204"/>
                <a:cs typeface="Arial" panose="020B0704020202020204"/>
              </a:rPr>
              <a:t>3</a:t>
            </a:r>
            <a:r>
              <a:rPr sz="1500" kern="0" spc="-60" dirty="0">
                <a:solidFill>
                  <a:srgbClr val="FFFFFF">
                    <a:alpha val="100000"/>
                  </a:srgbClr>
                </a:solidFill>
                <a:latin typeface="Arial" panose="020B0704020202020204"/>
                <a:ea typeface="Arial" panose="020B0704020202020204"/>
                <a:cs typeface="Arial" panose="020B0704020202020204"/>
              </a:rPr>
              <a:t> </a:t>
            </a:r>
            <a:r>
              <a:rPr sz="15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达索</a:t>
            </a:r>
            <a:endParaRPr lang="en-US" altLang="en-US" sz="1500" dirty="0"/>
          </a:p>
          <a:p>
            <a:pPr algn="l" rtl="0" eaLnBrk="0">
              <a:lnSpc>
                <a:spcPct val="179000"/>
              </a:lnSpc>
            </a:pPr>
            <a:endParaRPr lang="en-US" altLang="en-US" sz="1000" dirty="0"/>
          </a:p>
          <a:p>
            <a:pPr marL="18415" algn="l" rtl="0" eaLnBrk="0">
              <a:lnSpc>
                <a:spcPct val="92000"/>
              </a:lnSpc>
              <a:spcBef>
                <a:spcPts val="400"/>
              </a:spcBef>
            </a:pPr>
            <a:r>
              <a:rPr sz="1300" kern="0" spc="-30" dirty="0">
                <a:solidFill>
                  <a:srgbClr val="FFFFFF">
                    <a:alpha val="100000"/>
                  </a:srgbClr>
                </a:solidFill>
                <a:latin typeface="Arial" panose="020B0704020202020204"/>
                <a:ea typeface="Arial" panose="020B0704020202020204"/>
                <a:cs typeface="Arial" panose="020B0704020202020204"/>
              </a:rPr>
              <a:t>4</a:t>
            </a:r>
            <a:r>
              <a:rPr sz="1300" kern="0" spc="120" dirty="0">
                <a:solidFill>
                  <a:srgbClr val="FFFFFF">
                    <a:alpha val="100000"/>
                  </a:srgbClr>
                </a:solidFill>
                <a:latin typeface="Arial" panose="020B0704020202020204"/>
                <a:ea typeface="Arial" panose="020B0704020202020204"/>
                <a:cs typeface="Arial" panose="020B0704020202020204"/>
              </a:rPr>
              <a:t> </a:t>
            </a:r>
            <a:r>
              <a:rPr sz="1300" kern="0" spc="-30" dirty="0">
                <a:solidFill>
                  <a:srgbClr val="FFFFFF">
                    <a:alpha val="100000"/>
                  </a:srgbClr>
                </a:solidFill>
                <a:latin typeface="Arial" panose="020B0704020202020204"/>
                <a:ea typeface="Arial" panose="020B0704020202020204"/>
                <a:cs typeface="Arial" panose="020B0704020202020204"/>
              </a:rPr>
              <a:t>ESI</a:t>
            </a:r>
            <a:endParaRPr lang="en-US" altLang="en-US" sz="1300" dirty="0"/>
          </a:p>
          <a:p>
            <a:pPr algn="l" rtl="0" eaLnBrk="0">
              <a:lnSpc>
                <a:spcPct val="133000"/>
              </a:lnSpc>
            </a:pPr>
            <a:endParaRPr lang="en-US" altLang="en-US" sz="1000" dirty="0"/>
          </a:p>
          <a:p>
            <a:pPr algn="l" rtl="0" eaLnBrk="0">
              <a:lnSpc>
                <a:spcPct val="128000"/>
              </a:lnSpc>
            </a:pPr>
            <a:endParaRPr lang="en-US" altLang="en-US" sz="300" dirty="0"/>
          </a:p>
          <a:p>
            <a:pPr marL="24765" algn="l" rtl="0" eaLnBrk="0">
              <a:lnSpc>
                <a:spcPct val="97000"/>
              </a:lnSpc>
              <a:spcBef>
                <a:spcPts val="0"/>
              </a:spcBef>
            </a:pPr>
            <a:r>
              <a:rPr sz="1500" kern="0" spc="60" dirty="0">
                <a:solidFill>
                  <a:srgbClr val="FFFFFF">
                    <a:alpha val="100000"/>
                  </a:srgbClr>
                </a:solidFill>
                <a:latin typeface="Arial" panose="020B0704020202020204"/>
                <a:ea typeface="Arial" panose="020B0704020202020204"/>
                <a:cs typeface="Arial" panose="020B0704020202020204"/>
              </a:rPr>
              <a:t>5 </a:t>
            </a:r>
            <a:r>
              <a:rPr sz="15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木星数字孪生平台</a:t>
            </a:r>
            <a:endParaRPr lang="en-US" altLang="en-US" sz="1500" dirty="0"/>
          </a:p>
        </p:txBody>
      </p:sp>
      <p:sp>
        <p:nvSpPr>
          <p:cNvPr id="30" name="textbox 30"/>
          <p:cNvSpPr/>
          <p:nvPr/>
        </p:nvSpPr>
        <p:spPr>
          <a:xfrm>
            <a:off x="5448972" y="5708498"/>
            <a:ext cx="551815" cy="340995"/>
          </a:xfrm>
          <a:prstGeom prst="rect">
            <a:avLst/>
          </a:prstGeom>
        </p:spPr>
        <p:txBody>
          <a:bodyPr vert="horz" wrap="square" lIns="0" tIns="0" rIns="0" bIns="0"/>
          <a:lstStyle/>
          <a:p>
            <a:pPr algn="l" rtl="0" eaLnBrk="0">
              <a:lnSpc>
                <a:spcPct val="85000"/>
              </a:lnSpc>
            </a:pPr>
            <a:endParaRPr lang="en-US" altLang="en-US" sz="100" dirty="0"/>
          </a:p>
          <a:p>
            <a:pPr algn="r" rtl="0" eaLnBrk="0">
              <a:lnSpc>
                <a:spcPct val="94000"/>
              </a:lnSpc>
            </a:pPr>
            <a:r>
              <a:rPr sz="2200" kern="0" spc="-110" dirty="0">
                <a:solidFill>
                  <a:srgbClr val="FFFFFF">
                    <a:alpha val="100000"/>
                  </a:srgbClr>
                </a:solidFill>
                <a:latin typeface="Arial" panose="020B0704020202020204"/>
                <a:ea typeface="Arial" panose="020B0704020202020204"/>
                <a:cs typeface="Arial" panose="020B0704020202020204"/>
              </a:rPr>
              <a:t>P</a:t>
            </a:r>
            <a:r>
              <a:rPr sz="2200" kern="0" spc="-100" dirty="0">
                <a:solidFill>
                  <a:srgbClr val="FFFFFF">
                    <a:alpha val="100000"/>
                  </a:srgbClr>
                </a:solidFill>
                <a:latin typeface="Arial" panose="020B0704020202020204"/>
                <a:ea typeface="Arial" panose="020B0704020202020204"/>
                <a:cs typeface="Arial" panose="020B0704020202020204"/>
              </a:rPr>
              <a:t>T</a:t>
            </a:r>
            <a:r>
              <a:rPr sz="2200" kern="0" spc="-90" dirty="0">
                <a:solidFill>
                  <a:srgbClr val="FFFFFF">
                    <a:alpha val="100000"/>
                  </a:srgbClr>
                </a:solidFill>
                <a:latin typeface="Arial" panose="020B0704020202020204"/>
                <a:ea typeface="Arial" panose="020B0704020202020204"/>
                <a:cs typeface="Arial" panose="020B0704020202020204"/>
              </a:rPr>
              <a:t>C</a:t>
            </a:r>
            <a:endParaRPr lang="en-US" altLang="en-US" sz="2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2" name="picture 1262"/>
          <p:cNvPicPr>
            <a:picLocks noChangeAspect="1"/>
          </p:cNvPicPr>
          <p:nvPr/>
        </p:nvPicPr>
        <p:blipFill>
          <a:blip r:embed="rId1"/>
          <a:stretch>
            <a:fillRect/>
          </a:stretch>
        </p:blipFill>
        <p:spPr>
          <a:xfrm rot="21600000">
            <a:off x="0" y="0"/>
            <a:ext cx="12192000" cy="6857998"/>
          </a:xfrm>
          <a:prstGeom prst="rect">
            <a:avLst/>
          </a:prstGeom>
        </p:spPr>
      </p:pic>
      <p:sp>
        <p:nvSpPr>
          <p:cNvPr id="1264" name="textbox 1264"/>
          <p:cNvSpPr/>
          <p:nvPr/>
        </p:nvSpPr>
        <p:spPr>
          <a:xfrm>
            <a:off x="8335187" y="2253208"/>
            <a:ext cx="3282950" cy="1763395"/>
          </a:xfrm>
          <a:prstGeom prst="rect">
            <a:avLst/>
          </a:prstGeom>
        </p:spPr>
        <p:txBody>
          <a:bodyPr vert="horz" wrap="square" lIns="0" tIns="0" rIns="0" bIns="0"/>
          <a:lstStyle/>
          <a:p>
            <a:pPr algn="l" rtl="0" eaLnBrk="0">
              <a:lnSpc>
                <a:spcPct val="86000"/>
              </a:lnSpc>
            </a:pPr>
            <a:endParaRPr lang="en-US" altLang="en-US" sz="100" dirty="0"/>
          </a:p>
          <a:p>
            <a:pPr marL="107950" algn="l" rtl="0" eaLnBrk="0">
              <a:lnSpc>
                <a:spcPct val="91000"/>
              </a:lnSpc>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能够对非稳态数据进行智能筛选</a:t>
            </a:r>
            <a:r>
              <a:rPr sz="1200" kern="0" spc="-1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，确保数</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据的</a:t>
            </a:r>
            <a:endParaRPr lang="en-US" altLang="en-US" sz="1200" dirty="0"/>
          </a:p>
          <a:p>
            <a:pPr marL="12700" algn="l" rtl="0" eaLnBrk="0">
              <a:lnSpc>
                <a:spcPct val="91000"/>
              </a:lnSpc>
              <a:spcBef>
                <a:spcPts val="850"/>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纯净度。</a:t>
            </a:r>
            <a:endParaRPr lang="en-US" altLang="en-US" sz="1200" dirty="0"/>
          </a:p>
          <a:p>
            <a:pPr marL="170180" algn="l" rtl="0" eaLnBrk="0">
              <a:lnSpc>
                <a:spcPct val="91000"/>
              </a:lnSpc>
              <a:spcBef>
                <a:spcPts val="230"/>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以历史数据为依据</a:t>
            </a:r>
            <a:r>
              <a:rPr sz="1200"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，通过对历史数</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据的分布运</a:t>
            </a:r>
            <a:endParaRPr lang="en-US" altLang="en-US" sz="1200" dirty="0"/>
          </a:p>
          <a:p>
            <a:pPr algn="r" rtl="0" eaLnBrk="0">
              <a:lnSpc>
                <a:spcPct val="91000"/>
              </a:lnSpc>
              <a:spcBef>
                <a:spcPts val="850"/>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用聚类分析方法</a:t>
            </a:r>
            <a:r>
              <a:rPr sz="1200" kern="0" spc="-1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，将数据值区分为待机值、临界</a:t>
            </a:r>
            <a:endParaRPr lang="en-US" altLang="en-US" sz="1200" dirty="0"/>
          </a:p>
          <a:p>
            <a:pPr marL="69850" algn="l" rtl="0" eaLnBrk="0">
              <a:lnSpc>
                <a:spcPct val="91000"/>
              </a:lnSpc>
              <a:spcBef>
                <a:spcPts val="790"/>
              </a:spcBef>
            </a:pP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值、稳态值三类</a:t>
            </a:r>
            <a:r>
              <a:rPr sz="1200" kern="0" spc="-1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，同时结合差分方法</a:t>
            </a:r>
            <a:r>
              <a:rPr sz="1200"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，更为准确</a:t>
            </a:r>
            <a:endParaRPr lang="en-US" altLang="en-US" sz="1200" dirty="0"/>
          </a:p>
          <a:p>
            <a:pPr algn="r" rtl="0" eaLnBrk="0">
              <a:lnSpc>
                <a:spcPct val="91000"/>
              </a:lnSpc>
              <a:spcBef>
                <a:spcPts val="890"/>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的判断料头料尾的位置</a:t>
            </a:r>
            <a:r>
              <a:rPr sz="1200"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，进一步实现</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非稳态数据</a:t>
            </a:r>
            <a:endParaRPr lang="en-US" altLang="en-US" sz="1200" dirty="0"/>
          </a:p>
          <a:p>
            <a:pPr algn="l" rtl="0" eaLnBrk="0">
              <a:lnSpc>
                <a:spcPct val="106000"/>
              </a:lnSpc>
            </a:pPr>
            <a:endParaRPr lang="en-US" altLang="en-US" sz="700" dirty="0"/>
          </a:p>
          <a:p>
            <a:pPr marL="70485" algn="l" rtl="0" eaLnBrk="0">
              <a:lnSpc>
                <a:spcPct val="91000"/>
              </a:lnSpc>
              <a:spcBef>
                <a:spcPts val="5"/>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进行智能筛选。</a:t>
            </a:r>
            <a:endParaRPr lang="en-US" altLang="en-US" sz="1200" dirty="0"/>
          </a:p>
        </p:txBody>
      </p:sp>
      <p:sp>
        <p:nvSpPr>
          <p:cNvPr id="1266" name="textbox 1266"/>
          <p:cNvSpPr/>
          <p:nvPr/>
        </p:nvSpPr>
        <p:spPr>
          <a:xfrm>
            <a:off x="4334484" y="2241898"/>
            <a:ext cx="3448050" cy="1616710"/>
          </a:xfrm>
          <a:prstGeom prst="rect">
            <a:avLst/>
          </a:prstGeom>
        </p:spPr>
        <p:txBody>
          <a:bodyPr vert="horz" wrap="square" lIns="0" tIns="0" rIns="0" bIns="0"/>
          <a:lstStyle/>
          <a:p>
            <a:pPr algn="l" rtl="0" eaLnBrk="0">
              <a:lnSpc>
                <a:spcPct val="88000"/>
              </a:lnSpc>
            </a:pPr>
            <a:endParaRPr lang="en-US" altLang="en-US" sz="100" dirty="0"/>
          </a:p>
          <a:p>
            <a:pPr algn="r" rtl="0" eaLnBrk="0">
              <a:lnSpc>
                <a:spcPct val="91000"/>
              </a:lnSpc>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能够根据数据特性自动截取料头料尾</a:t>
            </a:r>
            <a:r>
              <a:rPr sz="1200" kern="0" spc="-1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，确保预处理</a:t>
            </a:r>
            <a:endParaRPr lang="en-US" altLang="en-US" sz="1200" dirty="0"/>
          </a:p>
          <a:p>
            <a:pPr marL="12700" algn="l" rtl="0" eaLnBrk="0">
              <a:lnSpc>
                <a:spcPct val="91000"/>
              </a:lnSpc>
              <a:spcBef>
                <a:spcPts val="790"/>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数据均为稳态数据。</a:t>
            </a:r>
            <a:endParaRPr lang="en-US" altLang="en-US" sz="1200" dirty="0"/>
          </a:p>
          <a:p>
            <a:pPr marL="88900" algn="l" rtl="0" eaLnBrk="0">
              <a:lnSpc>
                <a:spcPct val="91000"/>
              </a:lnSpc>
              <a:spcBef>
                <a:spcPts val="1295"/>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以历史数据为依据</a:t>
            </a:r>
            <a:r>
              <a:rPr sz="1200"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，通过对历史数据的分布</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运用聚</a:t>
            </a:r>
            <a:endParaRPr lang="en-US" altLang="en-US" sz="1200" dirty="0"/>
          </a:p>
          <a:p>
            <a:pPr marL="13970" algn="l" rtl="0" eaLnBrk="0">
              <a:lnSpc>
                <a:spcPct val="91000"/>
              </a:lnSpc>
              <a:spcBef>
                <a:spcPts val="790"/>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类分析方法</a:t>
            </a:r>
            <a:r>
              <a:rPr sz="1200" kern="0" spc="-1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，将数据值区分为待机值、临界值、稳</a:t>
            </a:r>
            <a:endParaRPr lang="en-US" altLang="en-US" sz="1200" dirty="0"/>
          </a:p>
          <a:p>
            <a:pPr marL="13970" algn="l" rtl="0" eaLnBrk="0">
              <a:lnSpc>
                <a:spcPct val="91000"/>
              </a:lnSpc>
              <a:spcBef>
                <a:spcPts val="890"/>
              </a:spcBef>
            </a:pP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态值三类</a:t>
            </a:r>
            <a:r>
              <a:rPr sz="1200" kern="0" spc="-1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，同时结合差分方法</a:t>
            </a:r>
            <a:r>
              <a:rPr sz="1200" kern="0" spc="-1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，更为准确的判断料</a:t>
            </a:r>
            <a:endParaRPr lang="en-US" altLang="en-US" sz="1200" dirty="0"/>
          </a:p>
          <a:p>
            <a:pPr algn="l" rtl="0" eaLnBrk="0">
              <a:lnSpc>
                <a:spcPct val="106000"/>
              </a:lnSpc>
            </a:pPr>
            <a:endParaRPr lang="en-US" altLang="en-US" sz="700" dirty="0"/>
          </a:p>
          <a:p>
            <a:pPr algn="l" rtl="0" eaLnBrk="0">
              <a:lnSpc>
                <a:spcPct val="6000"/>
              </a:lnSpc>
            </a:pPr>
            <a:endParaRPr lang="en-US" altLang="en-US" sz="100" dirty="0"/>
          </a:p>
          <a:p>
            <a:pPr marL="13970" algn="l" rtl="0" eaLnBrk="0">
              <a:lnSpc>
                <a:spcPct val="91000"/>
              </a:lnSpc>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头料尾的位置</a:t>
            </a:r>
            <a:r>
              <a:rPr sz="1200"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，进一步实现料头料尾</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截取。</a:t>
            </a:r>
            <a:endParaRPr lang="en-US" altLang="en-US" sz="1200" dirty="0"/>
          </a:p>
        </p:txBody>
      </p:sp>
      <p:sp>
        <p:nvSpPr>
          <p:cNvPr id="1268" name="textbox 1268"/>
          <p:cNvSpPr/>
          <p:nvPr/>
        </p:nvSpPr>
        <p:spPr>
          <a:xfrm>
            <a:off x="418290" y="2309139"/>
            <a:ext cx="3381375" cy="1563369"/>
          </a:xfrm>
          <a:prstGeom prst="rect">
            <a:avLst/>
          </a:prstGeom>
        </p:spPr>
        <p:txBody>
          <a:bodyPr vert="horz" wrap="square" lIns="0" tIns="0" rIns="0" bIns="0"/>
          <a:lstStyle/>
          <a:p>
            <a:pPr algn="l" rtl="0" eaLnBrk="0">
              <a:lnSpc>
                <a:spcPct val="79000"/>
              </a:lnSpc>
            </a:pPr>
            <a:endParaRPr lang="en-US" altLang="en-US" sz="100" dirty="0"/>
          </a:p>
          <a:p>
            <a:pPr marL="82550" algn="l" rtl="0" eaLnBrk="0">
              <a:lnSpc>
                <a:spcPct val="91000"/>
              </a:lnSpc>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通过对常见的数采采样频次分别进行分布、</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CPK</a:t>
            </a:r>
            <a:endParaRPr lang="en-US" altLang="en-US" sz="1200" dirty="0"/>
          </a:p>
          <a:p>
            <a:pPr marL="12700" algn="l" rtl="0" eaLnBrk="0">
              <a:lnSpc>
                <a:spcPct val="91000"/>
              </a:lnSpc>
              <a:spcBef>
                <a:spcPts val="790"/>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等统计值的计算并对比结果，</a:t>
            </a:r>
            <a:r>
              <a:rPr sz="1200" kern="0" spc="-1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自动选择最优数采采</a:t>
            </a:r>
            <a:endParaRPr lang="en-US" altLang="en-US" sz="1200" dirty="0"/>
          </a:p>
          <a:p>
            <a:pPr marL="12700" algn="l" rtl="0" eaLnBrk="0">
              <a:lnSpc>
                <a:spcPct val="91000"/>
              </a:lnSpc>
              <a:spcBef>
                <a:spcPts val="885"/>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样频次。对一段时间内 叶丝</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干燥</a:t>
            </a:r>
            <a:r>
              <a:rPr sz="1200" kern="0" spc="0" dirty="0">
                <a:solidFill>
                  <a:srgbClr val="FFFFFF">
                    <a:alpha val="100000"/>
                  </a:srgbClr>
                </a:solidFill>
                <a:latin typeface="Arial" panose="020B0704020202020204"/>
                <a:ea typeface="Arial" panose="020B0704020202020204"/>
                <a:cs typeface="Arial" panose="020B0704020202020204"/>
              </a:rPr>
              <a:t>-</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出料含；率 的生</a:t>
            </a:r>
            <a:endParaRPr lang="en-US" altLang="en-US" sz="1200" dirty="0"/>
          </a:p>
          <a:p>
            <a:pPr marL="12700" algn="l" rtl="0" eaLnBrk="0">
              <a:lnSpc>
                <a:spcPct val="91000"/>
              </a:lnSpc>
              <a:spcBef>
                <a:spcPts val="900"/>
              </a:spcBef>
            </a:pP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产数采数据进行分析</a:t>
            </a:r>
            <a:r>
              <a:rPr sz="1200" kern="0" spc="-1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，如下图所示</a:t>
            </a:r>
            <a:r>
              <a:rPr sz="1200"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，黑色表示高采</a:t>
            </a:r>
            <a:endParaRPr lang="en-US" altLang="en-US" sz="1200" dirty="0"/>
          </a:p>
          <a:p>
            <a:pPr marL="12700" algn="l" rtl="0" eaLnBrk="0">
              <a:lnSpc>
                <a:spcPct val="91000"/>
              </a:lnSpc>
              <a:spcBef>
                <a:spcPts val="790"/>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样频次的数采数据</a:t>
            </a:r>
            <a:r>
              <a:rPr sz="1200" kern="0" spc="-1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，红色表示低采样频次的数采数</a:t>
            </a:r>
            <a:endParaRPr lang="en-US" altLang="en-US" sz="1200" dirty="0"/>
          </a:p>
          <a:p>
            <a:pPr algn="l" rtl="0" eaLnBrk="0">
              <a:lnSpc>
                <a:spcPct val="107000"/>
              </a:lnSpc>
            </a:pPr>
            <a:endParaRPr lang="en-US" altLang="en-US" sz="700" dirty="0"/>
          </a:p>
          <a:p>
            <a:pPr marL="12700" algn="l" rtl="0" eaLnBrk="0">
              <a:lnSpc>
                <a:spcPct val="90000"/>
              </a:lnSpc>
              <a:spcBef>
                <a:spcPts val="0"/>
              </a:spcBef>
            </a:pP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据。</a:t>
            </a:r>
            <a:endParaRPr lang="en-US" altLang="en-US" sz="1200" dirty="0"/>
          </a:p>
        </p:txBody>
      </p:sp>
      <p:sp>
        <p:nvSpPr>
          <p:cNvPr id="1270" name="textbox 1270"/>
          <p:cNvSpPr/>
          <p:nvPr/>
        </p:nvSpPr>
        <p:spPr>
          <a:xfrm>
            <a:off x="1062427" y="489609"/>
            <a:ext cx="8910319" cy="410844"/>
          </a:xfrm>
          <a:prstGeom prst="rect">
            <a:avLst/>
          </a:prstGeom>
        </p:spPr>
        <p:txBody>
          <a:bodyPr vert="horz" wrap="square" lIns="0" tIns="0" rIns="0" bIns="0"/>
          <a:lstStyle/>
          <a:p>
            <a:pPr algn="l" rtl="0" eaLnBrk="0">
              <a:lnSpc>
                <a:spcPct val="73000"/>
              </a:lnSpc>
            </a:pPr>
            <a:endParaRPr lang="en-US" altLang="en-US" sz="100" dirty="0"/>
          </a:p>
          <a:p>
            <a:pPr marL="12700" algn="l" rtl="0" eaLnBrk="0">
              <a:lnSpc>
                <a:spcPct val="94000"/>
              </a:lnSpc>
            </a:pP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00" dirty="0">
                <a:solidFill>
                  <a:srgbClr val="FFC000">
                    <a:alpha val="100000"/>
                  </a:srgbClr>
                </a:solidFill>
                <a:latin typeface="Arial" panose="020B0704020202020204"/>
                <a:ea typeface="Arial" panose="020B0704020202020204"/>
                <a:cs typeface="Arial" panose="020B0704020202020204"/>
              </a:rPr>
              <a:t>--</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数据建模服务</a:t>
            </a:r>
            <a:r>
              <a:rPr sz="2700" kern="0" spc="100" dirty="0">
                <a:solidFill>
                  <a:srgbClr val="FFC000">
                    <a:alpha val="100000"/>
                  </a:srgbClr>
                </a:solidFill>
                <a:latin typeface="Arial" panose="020B0704020202020204"/>
                <a:ea typeface="Arial" panose="020B0704020202020204"/>
                <a:cs typeface="Arial" panose="020B0704020202020204"/>
              </a:rPr>
              <a:t>:</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a:t>
            </a: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据预处理智能规则库模型</a:t>
            </a:r>
            <a:endParaRPr lang="en-US" altLang="en-US" sz="2700" dirty="0"/>
          </a:p>
        </p:txBody>
      </p:sp>
      <p:sp>
        <p:nvSpPr>
          <p:cNvPr id="1272" name="textbox 1272"/>
          <p:cNvSpPr/>
          <p:nvPr/>
        </p:nvSpPr>
        <p:spPr>
          <a:xfrm>
            <a:off x="1162384" y="1759480"/>
            <a:ext cx="9821544" cy="220979"/>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91000"/>
              </a:lnSpc>
            </a:pPr>
            <a:r>
              <a:rPr sz="14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数采频次自7应功能</a:t>
            </a:r>
            <a:r>
              <a:rPr sz="14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模型                                    料头料尾截取自7应模型                                    非稳态数据判断功能模型</a:t>
            </a:r>
            <a:endParaRPr lang="en-US" altLang="en-US" sz="1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4" name="picture 1274"/>
          <p:cNvPicPr>
            <a:picLocks noChangeAspect="1"/>
          </p:cNvPicPr>
          <p:nvPr/>
        </p:nvPicPr>
        <p:blipFill>
          <a:blip r:embed="rId1"/>
          <a:stretch>
            <a:fillRect/>
          </a:stretch>
        </p:blipFill>
        <p:spPr>
          <a:xfrm rot="21600000">
            <a:off x="0" y="0"/>
            <a:ext cx="12192000" cy="6857998"/>
          </a:xfrm>
          <a:prstGeom prst="rect">
            <a:avLst/>
          </a:prstGeom>
        </p:spPr>
      </p:pic>
      <p:sp>
        <p:nvSpPr>
          <p:cNvPr id="1276" name="textbox 1276"/>
          <p:cNvSpPr/>
          <p:nvPr/>
        </p:nvSpPr>
        <p:spPr>
          <a:xfrm>
            <a:off x="801497" y="488899"/>
            <a:ext cx="10767694" cy="2446654"/>
          </a:xfrm>
          <a:prstGeom prst="rect">
            <a:avLst/>
          </a:prstGeom>
        </p:spPr>
        <p:txBody>
          <a:bodyPr vert="horz" wrap="square" lIns="0" tIns="0" rIns="0" bIns="0"/>
          <a:lstStyle/>
          <a:p>
            <a:pPr algn="l" rtl="0" eaLnBrk="0">
              <a:lnSpc>
                <a:spcPct val="77000"/>
              </a:lnSpc>
            </a:pPr>
            <a:endParaRPr lang="en-US" altLang="en-US" sz="100" dirty="0"/>
          </a:p>
          <a:p>
            <a:pPr marL="273050" algn="l" rtl="0" eaLnBrk="0">
              <a:lnSpc>
                <a:spcPct val="94000"/>
              </a:lnSpc>
            </a:pPr>
            <a:r>
              <a:rPr sz="2700" b="1" kern="0" spc="1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10" dirty="0">
                <a:solidFill>
                  <a:srgbClr val="FFC000">
                    <a:alpha val="100000"/>
                  </a:srgbClr>
                </a:solidFill>
                <a:latin typeface="Arial" panose="020B0704020202020204"/>
                <a:ea typeface="Arial" panose="020B0704020202020204"/>
                <a:cs typeface="Arial" panose="020B0704020202020204"/>
              </a:rPr>
              <a:t>--</a:t>
            </a:r>
            <a:r>
              <a:rPr sz="2700" b="1" kern="0" spc="1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数据建</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模服务组件</a:t>
            </a:r>
            <a:endParaRPr lang="en-US" altLang="en-US" sz="2700" dirty="0"/>
          </a:p>
          <a:p>
            <a:pPr algn="l" rtl="0" eaLnBrk="0">
              <a:lnSpc>
                <a:spcPct val="133000"/>
              </a:lnSpc>
            </a:pPr>
            <a:endParaRPr lang="en-US" altLang="en-US" sz="1000" dirty="0"/>
          </a:p>
          <a:p>
            <a:pPr marL="12700" algn="l" rtl="0" eaLnBrk="0">
              <a:lnSpc>
                <a:spcPct val="91000"/>
              </a:lnSpc>
              <a:spcBef>
                <a:spcPts val="545"/>
              </a:spcBef>
            </a:pPr>
            <a:r>
              <a:rPr sz="1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通过物理车间、虚拟车间、车间服务系统的全要素</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、全流程、全业务数据的集成和融合</a:t>
            </a:r>
            <a:r>
              <a:rPr sz="1800" b="1" kern="0" spc="-3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，实现生产前、生产</a:t>
            </a:r>
            <a:endParaRPr lang="en-US" altLang="en-US" sz="1800" dirty="0"/>
          </a:p>
          <a:p>
            <a:pPr marL="22860" algn="l" rtl="0" eaLnBrk="0">
              <a:lnSpc>
                <a:spcPct val="91000"/>
              </a:lnSpc>
              <a:spcBef>
                <a:spcPts val="1240"/>
              </a:spcBef>
            </a:pP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中、生产后虚拟制造</a:t>
            </a:r>
            <a:r>
              <a:rPr sz="1800" b="1" kern="0" spc="-3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，供应链虚拟监视服务</a:t>
            </a:r>
            <a:r>
              <a:rPr sz="1800" b="1" kern="0" spc="-3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，提升资源配置能力</a:t>
            </a:r>
            <a:r>
              <a:rPr sz="1800" b="1" kern="0" spc="-3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，提升制造管控</a:t>
            </a:r>
            <a:r>
              <a:rPr sz="18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能力</a:t>
            </a:r>
            <a:r>
              <a:rPr sz="1800" b="1" kern="0" spc="-3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，提升供应链运行效率</a:t>
            </a:r>
            <a:endParaRPr lang="en-US" altLang="en-US" sz="1800" dirty="0"/>
          </a:p>
          <a:p>
            <a:pPr marL="12700" algn="l" rtl="0" eaLnBrk="0">
              <a:lnSpc>
                <a:spcPct val="91000"/>
              </a:lnSpc>
              <a:spcBef>
                <a:spcPts val="1340"/>
              </a:spcBef>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和企业间协同制造能力。</a:t>
            </a:r>
            <a:endParaRPr lang="en-US" altLang="en-US" sz="1800" dirty="0"/>
          </a:p>
          <a:p>
            <a:pPr algn="l" rtl="0" eaLnBrk="0">
              <a:lnSpc>
                <a:spcPct val="121000"/>
              </a:lnSpc>
            </a:pPr>
            <a:endParaRPr lang="en-US" altLang="en-US" sz="1000" dirty="0"/>
          </a:p>
          <a:p>
            <a:pPr algn="l" rtl="0" eaLnBrk="0">
              <a:lnSpc>
                <a:spcPct val="121000"/>
              </a:lnSpc>
            </a:pPr>
            <a:endParaRPr lang="en-US" altLang="en-US" sz="1000" dirty="0"/>
          </a:p>
          <a:p>
            <a:pPr algn="l" rtl="0" eaLnBrk="0">
              <a:lnSpc>
                <a:spcPct val="112000"/>
              </a:lnSpc>
            </a:pPr>
            <a:endParaRPr lang="en-US" altLang="en-US" sz="400" dirty="0"/>
          </a:p>
          <a:p>
            <a:pPr marL="758825" algn="l" rtl="0" eaLnBrk="0">
              <a:lnSpc>
                <a:spcPct val="91000"/>
              </a:lnSpc>
              <a:spcBef>
                <a:spcPts val="5"/>
              </a:spcBef>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生产前虚拟制造仿真                    </a:t>
            </a:r>
            <a:r>
              <a:rPr sz="1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生产中虚拟制造仿真                       生产后虚拟制造仿真</a:t>
            </a:r>
            <a:endParaRPr lang="en-US" altLang="en-US" sz="1800" dirty="0"/>
          </a:p>
        </p:txBody>
      </p:sp>
      <p:sp>
        <p:nvSpPr>
          <p:cNvPr id="1278" name="textbox 1278"/>
          <p:cNvSpPr/>
          <p:nvPr/>
        </p:nvSpPr>
        <p:spPr>
          <a:xfrm>
            <a:off x="1359027" y="6011481"/>
            <a:ext cx="9841230" cy="26670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895"/>
              </a:lnSpc>
            </a:pPr>
            <a:r>
              <a:rPr sz="2300" b="1" kern="0" spc="-10" baseline="-5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生产预演</a:t>
            </a:r>
            <a:r>
              <a:rPr sz="1400" b="1" kern="0" spc="-2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300" b="1" kern="0" spc="-10" baseline="-5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，提升资源配置能力</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监控诊断</a:t>
            </a:r>
            <a:r>
              <a:rPr sz="1500" b="1" kern="0" spc="-2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，提升制造管控能力                      评估优化</a:t>
            </a:r>
            <a:r>
              <a:rPr sz="1500" b="1" kern="0" spc="-2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，提升制造创新能</a:t>
            </a:r>
            <a:r>
              <a:rPr sz="15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力</a:t>
            </a:r>
            <a:endParaRPr lang="en-US" altLang="en-US" sz="15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 name="picture 1280"/>
          <p:cNvPicPr>
            <a:picLocks noChangeAspect="1"/>
          </p:cNvPicPr>
          <p:nvPr/>
        </p:nvPicPr>
        <p:blipFill>
          <a:blip r:embed="rId1"/>
          <a:stretch>
            <a:fillRect/>
          </a:stretch>
        </p:blipFill>
        <p:spPr>
          <a:xfrm rot="21600000">
            <a:off x="0" y="0"/>
            <a:ext cx="12192000" cy="6857998"/>
          </a:xfrm>
          <a:prstGeom prst="rect">
            <a:avLst/>
          </a:prstGeom>
        </p:spPr>
      </p:pic>
      <p:sp>
        <p:nvSpPr>
          <p:cNvPr id="1282" name="textbox 1282"/>
          <p:cNvSpPr/>
          <p:nvPr/>
        </p:nvSpPr>
        <p:spPr>
          <a:xfrm>
            <a:off x="1062427" y="488899"/>
            <a:ext cx="9119869" cy="1716404"/>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94000"/>
              </a:lnSpc>
            </a:pP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00" dirty="0">
                <a:solidFill>
                  <a:srgbClr val="FFC000">
                    <a:alpha val="100000"/>
                  </a:srgbClr>
                </a:solidFill>
                <a:latin typeface="Arial" panose="020B0704020202020204"/>
                <a:ea typeface="Arial" panose="020B0704020202020204"/>
                <a:cs typeface="Arial" panose="020B0704020202020204"/>
              </a:rPr>
              <a:t>—</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大数据</a:t>
            </a: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服务组件</a:t>
            </a:r>
            <a:endParaRPr lang="en-US" altLang="en-US" sz="2700" dirty="0"/>
          </a:p>
          <a:p>
            <a:pPr algn="l" rtl="0" eaLnBrk="0">
              <a:lnSpc>
                <a:spcPct val="144000"/>
              </a:lnSpc>
            </a:pPr>
            <a:endParaRPr lang="en-US" altLang="en-US" sz="1000" dirty="0"/>
          </a:p>
          <a:p>
            <a:pPr algn="r" rtl="0" eaLnBrk="0">
              <a:lnSpc>
                <a:spcPct val="96000"/>
              </a:lnSpc>
              <a:spcBef>
                <a:spcPts val="450"/>
              </a:spcBef>
            </a:pPr>
            <a:r>
              <a:rPr sz="15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企业管理以人机料法环等生产要素数据为基础</a:t>
            </a:r>
            <a:r>
              <a:rPr sz="1500" kern="0" spc="-2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，通过整套大数据分析组件集</a:t>
            </a:r>
            <a:r>
              <a:rPr sz="1500" kern="0" spc="-2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500" kern="0" spc="-3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实现对指标数据的预警</a:t>
            </a:r>
            <a:endParaRPr lang="en-US" altLang="en-US" sz="1500" dirty="0"/>
          </a:p>
          <a:p>
            <a:pPr marL="176530" algn="l" rtl="0" eaLnBrk="0">
              <a:lnSpc>
                <a:spcPct val="96000"/>
              </a:lnSpc>
              <a:spcBef>
                <a:spcPts val="1175"/>
              </a:spcBef>
            </a:pPr>
            <a:r>
              <a:rPr sz="15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与优化、数据模型的</a:t>
            </a:r>
            <a:r>
              <a:rPr sz="15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迭代优化。</a:t>
            </a:r>
            <a:endParaRPr lang="en-US" altLang="en-US" sz="1500" dirty="0"/>
          </a:p>
          <a:p>
            <a:pPr algn="l" rtl="0" eaLnBrk="0">
              <a:lnSpc>
                <a:spcPct val="126000"/>
              </a:lnSpc>
            </a:pPr>
            <a:endParaRPr lang="en-US" altLang="en-US" sz="1000" dirty="0"/>
          </a:p>
          <a:p>
            <a:pPr algn="l" rtl="0" eaLnBrk="0">
              <a:lnSpc>
                <a:spcPct val="116000"/>
              </a:lnSpc>
            </a:pPr>
            <a:endParaRPr lang="en-US" altLang="en-US" sz="300" dirty="0"/>
          </a:p>
          <a:p>
            <a:pPr marL="4091940" algn="l" rtl="0" eaLnBrk="0">
              <a:lnSpc>
                <a:spcPct val="91000"/>
              </a:lnSpc>
              <a:spcBef>
                <a:spcPts val="5"/>
              </a:spcBef>
            </a:pPr>
            <a:r>
              <a:rPr sz="1400" b="1" kern="0" spc="0" dirty="0">
                <a:solidFill>
                  <a:srgbClr val="385724">
                    <a:alpha val="100000"/>
                  </a:srgbClr>
                </a:solidFill>
                <a:latin typeface="Microsoft YaHei" panose="020B0503020204020204" charset="-122"/>
                <a:ea typeface="Microsoft YaHei" panose="020B0503020204020204" charset="-122"/>
                <a:cs typeface="Microsoft YaHei" panose="020B0503020204020204" charset="-122"/>
              </a:rPr>
              <a:t>推进数字化工厂建设</a:t>
            </a:r>
            <a:endParaRPr lang="en-US" altLang="en-US" sz="1400" dirty="0"/>
          </a:p>
        </p:txBody>
      </p:sp>
      <p:sp>
        <p:nvSpPr>
          <p:cNvPr id="1284" name="textbox 1284"/>
          <p:cNvSpPr/>
          <p:nvPr/>
        </p:nvSpPr>
        <p:spPr>
          <a:xfrm>
            <a:off x="4476267" y="3324911"/>
            <a:ext cx="2717164" cy="2336164"/>
          </a:xfrm>
          <a:prstGeom prst="rect">
            <a:avLst/>
          </a:prstGeom>
        </p:spPr>
        <p:txBody>
          <a:bodyPr vert="horz" wrap="square" lIns="0" tIns="0" rIns="0" bIns="0"/>
          <a:lstStyle/>
          <a:p>
            <a:pPr algn="l" rtl="0" eaLnBrk="0">
              <a:lnSpc>
                <a:spcPct val="78000"/>
              </a:lnSpc>
            </a:pPr>
            <a:endParaRPr lang="en-US" altLang="en-US" sz="100" dirty="0"/>
          </a:p>
          <a:p>
            <a:pPr marL="1118235" algn="l" rtl="0" eaLnBrk="0">
              <a:lnSpc>
                <a:spcPct val="91000"/>
              </a:lnSpc>
            </a:pPr>
            <a:r>
              <a:rPr sz="1200" kern="0" spc="-1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数据接口</a:t>
            </a:r>
            <a:endParaRPr lang="en-US" altLang="en-US" sz="1200" dirty="0"/>
          </a:p>
          <a:p>
            <a:pPr marL="737235" algn="l" rtl="0" eaLnBrk="0">
              <a:lnSpc>
                <a:spcPct val="87000"/>
              </a:lnSpc>
              <a:spcBef>
                <a:spcPts val="1305"/>
              </a:spcBef>
            </a:pPr>
            <a:r>
              <a:rPr sz="1200" b="1" kern="0" spc="-1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数据分析和展现服务</a:t>
            </a:r>
            <a:endParaRPr lang="en-US" altLang="en-US" sz="1200" dirty="0"/>
          </a:p>
          <a:p>
            <a:pPr marL="149860" indent="-12065" algn="l" rtl="0" eaLnBrk="0">
              <a:lnSpc>
                <a:spcPct val="106000"/>
              </a:lnSpc>
              <a:spcBef>
                <a:spcPts val="15"/>
              </a:spcBef>
            </a:pPr>
            <a:r>
              <a:rPr sz="1200" kern="0" spc="-1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生产数据与模型</a:t>
            </a:r>
            <a:r>
              <a:rPr sz="1200" kern="0" spc="13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数理分析模型与服务</a:t>
            </a:r>
            <a:r>
              <a:rPr sz="1200" kern="0" spc="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描述性分析</a:t>
            </a:r>
            <a:r>
              <a:rPr sz="1200" kern="0" spc="10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预测性分</a:t>
            </a:r>
            <a:r>
              <a:rPr sz="1200" kern="0" spc="-2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析</a:t>
            </a:r>
            <a:r>
              <a:rPr sz="1200" kern="0" spc="9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a:t>
            </a:r>
            <a:r>
              <a:rPr sz="1200" kern="0" spc="-2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指导性分析</a:t>
            </a:r>
            <a:endParaRPr lang="en-US" altLang="en-US" sz="1200" dirty="0"/>
          </a:p>
          <a:p>
            <a:pPr marL="965835" algn="l" rtl="0" eaLnBrk="0">
              <a:lnSpc>
                <a:spcPct val="88000"/>
              </a:lnSpc>
              <a:spcBef>
                <a:spcPts val="1375"/>
              </a:spcBef>
            </a:pPr>
            <a:r>
              <a:rPr sz="1200" kern="0" spc="-1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数据处理平台</a:t>
            </a:r>
            <a:endParaRPr lang="en-US" altLang="en-US" sz="1200" dirty="0"/>
          </a:p>
          <a:p>
            <a:pPr marL="12700" algn="l" rtl="0" eaLnBrk="0">
              <a:lnSpc>
                <a:spcPts val="1585"/>
              </a:lnSpc>
            </a:pPr>
            <a:r>
              <a:rPr sz="1200" kern="0" spc="-2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离线分析</a:t>
            </a:r>
            <a:r>
              <a:rPr sz="1200" kern="0" spc="11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a:t>
            </a:r>
            <a:r>
              <a:rPr sz="1200" kern="0" spc="-2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在线分析</a:t>
            </a:r>
            <a:r>
              <a:rPr sz="1200" kern="0" spc="10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a:t>
            </a:r>
            <a:r>
              <a:rPr sz="1200" kern="0" spc="-2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机器学习</a:t>
            </a:r>
            <a:r>
              <a:rPr sz="1200" kern="0" spc="12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a:t>
            </a:r>
            <a:r>
              <a:rPr sz="1200" kern="0" spc="-2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深度分</a:t>
            </a:r>
            <a:endParaRPr lang="en-US" altLang="en-US" sz="1200" dirty="0"/>
          </a:p>
          <a:p>
            <a:pPr marL="965835" algn="l" rtl="0" eaLnBrk="0">
              <a:lnSpc>
                <a:spcPct val="88000"/>
              </a:lnSpc>
              <a:spcBef>
                <a:spcPts val="1270"/>
              </a:spcBef>
            </a:pPr>
            <a:r>
              <a:rPr sz="1200" kern="0" spc="-1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数据连接服务</a:t>
            </a:r>
            <a:endParaRPr lang="en-US" altLang="en-US" sz="1200" dirty="0"/>
          </a:p>
          <a:p>
            <a:pPr marL="466725" algn="l" rtl="0" eaLnBrk="0">
              <a:lnSpc>
                <a:spcPts val="1585"/>
              </a:lnSpc>
            </a:pPr>
            <a:r>
              <a:rPr sz="1200" kern="0" spc="-2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连接</a:t>
            </a:r>
            <a:r>
              <a:rPr sz="1200" kern="0" spc="10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a:t>
            </a:r>
            <a:r>
              <a:rPr sz="1200" kern="0" spc="-2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感知</a:t>
            </a:r>
            <a:r>
              <a:rPr sz="1200" kern="0" spc="10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a:t>
            </a:r>
            <a:r>
              <a:rPr sz="1200" kern="0" spc="-2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安</a:t>
            </a:r>
            <a:r>
              <a:rPr sz="1200" kern="0" spc="-3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全</a:t>
            </a:r>
            <a:r>
              <a:rPr sz="1200" kern="0" spc="10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a:t>
            </a:r>
            <a:r>
              <a:rPr sz="1200" kern="0" spc="-3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资产管理</a:t>
            </a:r>
            <a:endParaRPr lang="en-US" altLang="en-US" sz="1200" dirty="0"/>
          </a:p>
          <a:p>
            <a:pPr algn="l" rtl="0" eaLnBrk="0">
              <a:lnSpc>
                <a:spcPct val="103000"/>
              </a:lnSpc>
            </a:pPr>
            <a:endParaRPr lang="en-US" altLang="en-US" sz="1100" dirty="0"/>
          </a:p>
          <a:p>
            <a:pPr algn="l" rtl="0" eaLnBrk="0">
              <a:lnSpc>
                <a:spcPct val="7000"/>
              </a:lnSpc>
            </a:pPr>
            <a:endParaRPr lang="en-US" altLang="en-US" sz="100" dirty="0"/>
          </a:p>
          <a:p>
            <a:pPr marL="706755" algn="l" rtl="0" eaLnBrk="0">
              <a:lnSpc>
                <a:spcPct val="92000"/>
              </a:lnSpc>
            </a:pPr>
            <a:r>
              <a:rPr sz="1400" b="1" kern="0" spc="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数据集中管理平台</a:t>
            </a:r>
            <a:endParaRPr lang="en-US" altLang="en-US" sz="1400" dirty="0"/>
          </a:p>
        </p:txBody>
      </p:sp>
      <p:sp>
        <p:nvSpPr>
          <p:cNvPr id="1286" name="textbox 1286"/>
          <p:cNvSpPr/>
          <p:nvPr/>
        </p:nvSpPr>
        <p:spPr>
          <a:xfrm>
            <a:off x="2746222" y="2326360"/>
            <a:ext cx="6641465" cy="382904"/>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1000"/>
              </a:lnSpc>
            </a:pPr>
            <a:r>
              <a:rPr sz="1200" b="1" kern="0" spc="0" dirty="0">
                <a:solidFill>
                  <a:srgbClr val="404040">
                    <a:alpha val="100000"/>
                  </a:srgbClr>
                </a:solidFill>
                <a:latin typeface="Microsoft YaHei" panose="020B0503020204020204" charset="-122"/>
                <a:ea typeface="Microsoft YaHei" panose="020B0503020204020204" charset="-122"/>
                <a:cs typeface="Microsoft YaHei" panose="020B0503020204020204" charset="-122"/>
              </a:rPr>
              <a:t>协调组织</a:t>
            </a:r>
            <a:r>
              <a:rPr sz="1200" b="1" kern="0" spc="30" dirty="0">
                <a:solidFill>
                  <a:srgbClr val="404040">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0" dirty="0">
                <a:solidFill>
                  <a:srgbClr val="404040">
                    <a:alpha val="100000"/>
                  </a:srgbClr>
                </a:solidFill>
                <a:latin typeface="Microsoft YaHei" panose="020B0503020204020204" charset="-122"/>
                <a:ea typeface="Microsoft YaHei" panose="020B0503020204020204" charset="-122"/>
                <a:cs typeface="Microsoft YaHei" panose="020B0503020204020204" charset="-122"/>
              </a:rPr>
              <a:t>虚拟仿真</a:t>
            </a:r>
            <a:r>
              <a:rPr sz="1200" b="1" kern="0" spc="30" dirty="0">
                <a:solidFill>
                  <a:srgbClr val="404040">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20" dirty="0">
                <a:solidFill>
                  <a:srgbClr val="404040">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0" dirty="0">
                <a:solidFill>
                  <a:srgbClr val="404040">
                    <a:alpha val="100000"/>
                  </a:srgbClr>
                </a:solidFill>
                <a:latin typeface="Microsoft YaHei" panose="020B0503020204020204" charset="-122"/>
                <a:ea typeface="Microsoft YaHei" panose="020B0503020204020204" charset="-122"/>
                <a:cs typeface="Microsoft YaHei" panose="020B0503020204020204" charset="-122"/>
              </a:rPr>
              <a:t>质量改进</a:t>
            </a:r>
            <a:r>
              <a:rPr sz="1200" b="1" kern="0" spc="30" dirty="0">
                <a:solidFill>
                  <a:srgbClr val="404040">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20" dirty="0">
                <a:solidFill>
                  <a:srgbClr val="404040">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0" dirty="0">
                <a:solidFill>
                  <a:srgbClr val="404040">
                    <a:alpha val="100000"/>
                  </a:srgbClr>
                </a:solidFill>
                <a:latin typeface="Microsoft YaHei" panose="020B0503020204020204" charset="-122"/>
                <a:ea typeface="Microsoft YaHei" panose="020B0503020204020204" charset="-122"/>
                <a:cs typeface="Microsoft YaHei" panose="020B0503020204020204" charset="-122"/>
              </a:rPr>
              <a:t>生产预测           预测性维护           柔性制造</a:t>
            </a:r>
            <a:endParaRPr lang="en-US" altLang="en-US" sz="1200" dirty="0"/>
          </a:p>
          <a:p>
            <a:pPr algn="l" rtl="0" eaLnBrk="0">
              <a:lnSpc>
                <a:spcPct val="106000"/>
              </a:lnSpc>
            </a:pPr>
            <a:endParaRPr lang="en-US" altLang="en-US" sz="800" dirty="0"/>
          </a:p>
          <a:p>
            <a:pPr marL="6186805" algn="l" rtl="0" eaLnBrk="0">
              <a:lnSpc>
                <a:spcPts val="475"/>
              </a:lnSpc>
              <a:spcBef>
                <a:spcPts val="5"/>
              </a:spcBef>
            </a:pPr>
            <a:r>
              <a:rPr sz="1200" b="1" kern="0" spc="-30" dirty="0">
                <a:solidFill>
                  <a:srgbClr val="404040">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1200" dirty="0"/>
          </a:p>
        </p:txBody>
      </p:sp>
      <p:sp>
        <p:nvSpPr>
          <p:cNvPr id="1288" name="textbox 1288"/>
          <p:cNvSpPr/>
          <p:nvPr/>
        </p:nvSpPr>
        <p:spPr>
          <a:xfrm>
            <a:off x="2888012" y="6364174"/>
            <a:ext cx="6612890" cy="239395"/>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100000"/>
              </a:lnSpc>
            </a:pPr>
            <a:r>
              <a:rPr sz="14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生产制造                   </a:t>
            </a:r>
            <a:r>
              <a:rPr sz="14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物耗                    </a:t>
            </a:r>
            <a:r>
              <a:rPr sz="14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能耗                </a:t>
            </a:r>
            <a:r>
              <a:rPr sz="14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设备运行                </a:t>
            </a:r>
            <a:r>
              <a:rPr sz="14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企业经</a:t>
            </a:r>
            <a:r>
              <a:rPr sz="14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营</a:t>
            </a:r>
            <a:endParaRPr lang="en-US" altLang="en-US" sz="1400" dirty="0"/>
          </a:p>
        </p:txBody>
      </p:sp>
      <p:sp>
        <p:nvSpPr>
          <p:cNvPr id="1290" name="textbox 1290"/>
          <p:cNvSpPr/>
          <p:nvPr/>
        </p:nvSpPr>
        <p:spPr>
          <a:xfrm>
            <a:off x="3930495" y="3439762"/>
            <a:ext cx="247650" cy="1702435"/>
          </a:xfrm>
          <a:prstGeom prst="rect">
            <a:avLst/>
          </a:prstGeom>
        </p:spPr>
        <p:txBody>
          <a:bodyPr vert="eaVert" wrap="square" lIns="0" tIns="0" rIns="0" bIns="0"/>
          <a:lstStyle/>
          <a:p>
            <a:pPr algn="l" rtl="0" eaLnBrk="0">
              <a:lnSpc>
                <a:spcPct val="88000"/>
              </a:lnSpc>
            </a:pPr>
            <a:endParaRPr lang="en-US" altLang="en-US" sz="100" dirty="0"/>
          </a:p>
          <a:p>
            <a:pPr marL="12700" algn="l" rtl="0" eaLnBrk="0">
              <a:lnSpc>
                <a:spcPct val="95000"/>
              </a:lnSpc>
            </a:pPr>
            <a:r>
              <a:rPr sz="1500" b="1" kern="0" spc="38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大数据分析平台</a:t>
            </a:r>
            <a:endParaRPr lang="en-US" altLang="en-US" sz="1500" dirty="0"/>
          </a:p>
        </p:txBody>
      </p:sp>
      <p:sp>
        <p:nvSpPr>
          <p:cNvPr id="1292" name="textbox 1292"/>
          <p:cNvSpPr/>
          <p:nvPr/>
        </p:nvSpPr>
        <p:spPr>
          <a:xfrm>
            <a:off x="7285098" y="3532429"/>
            <a:ext cx="279400" cy="499744"/>
          </a:xfrm>
          <a:prstGeom prst="rect">
            <a:avLst/>
          </a:prstGeom>
        </p:spPr>
        <p:txBody>
          <a:bodyPr vert="horz" wrap="square" lIns="0" tIns="0" rIns="0" bIns="0"/>
          <a:lstStyle/>
          <a:p>
            <a:pPr algn="l" rtl="0" eaLnBrk="0">
              <a:lnSpc>
                <a:spcPct val="87000"/>
              </a:lnSpc>
            </a:pPr>
            <a:endParaRPr lang="en-US" altLang="en-US" sz="100" dirty="0"/>
          </a:p>
          <a:p>
            <a:pPr marL="12700" indent="1905" algn="l" rtl="0" eaLnBrk="0">
              <a:lnSpc>
                <a:spcPct val="115000"/>
              </a:lnSpc>
            </a:pPr>
            <a:r>
              <a:rPr sz="900" b="1" kern="0" spc="8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集群</a:t>
            </a:r>
            <a:r>
              <a:rPr sz="900" b="1" kern="0" spc="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a:t>
            </a:r>
            <a:r>
              <a:rPr sz="900" b="1" kern="0" spc="9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运行</a:t>
            </a:r>
            <a:r>
              <a:rPr sz="900" b="1" kern="0" spc="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a:t>
            </a:r>
            <a:r>
              <a:rPr sz="900" b="1" kern="0" spc="8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模式</a:t>
            </a:r>
            <a:endParaRPr lang="en-US" altLang="en-US" sz="900" dirty="0"/>
          </a:p>
        </p:txBody>
      </p:sp>
      <p:sp>
        <p:nvSpPr>
          <p:cNvPr id="1294" name="textbox 1294"/>
          <p:cNvSpPr/>
          <p:nvPr/>
        </p:nvSpPr>
        <p:spPr>
          <a:xfrm>
            <a:off x="7283318" y="4593770"/>
            <a:ext cx="280670" cy="466090"/>
          </a:xfrm>
          <a:prstGeom prst="rect">
            <a:avLst/>
          </a:prstGeom>
        </p:spPr>
        <p:txBody>
          <a:bodyPr vert="horz" wrap="square" lIns="0" tIns="0" rIns="0" bIns="0"/>
          <a:lstStyle/>
          <a:p>
            <a:pPr algn="l" rtl="0" eaLnBrk="0">
              <a:lnSpc>
                <a:spcPct val="85000"/>
              </a:lnSpc>
            </a:pPr>
            <a:endParaRPr lang="en-US" altLang="en-US" sz="100" dirty="0"/>
          </a:p>
          <a:p>
            <a:pPr marL="15875" indent="-3175" algn="l" rtl="0" eaLnBrk="0">
              <a:lnSpc>
                <a:spcPct val="107000"/>
              </a:lnSpc>
            </a:pPr>
            <a:r>
              <a:rPr sz="900" b="1" kern="0" spc="8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独立</a:t>
            </a:r>
            <a:r>
              <a:rPr sz="900" b="1" kern="0" spc="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a:t>
            </a:r>
            <a:r>
              <a:rPr sz="900" b="1" kern="0" spc="8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运行</a:t>
            </a:r>
            <a:r>
              <a:rPr sz="900" b="1" kern="0" spc="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 </a:t>
            </a:r>
            <a:r>
              <a:rPr sz="900" b="1" kern="0" spc="80" dirty="0">
                <a:solidFill>
                  <a:srgbClr val="262626">
                    <a:alpha val="100000"/>
                  </a:srgbClr>
                </a:solidFill>
                <a:latin typeface="Microsoft YaHei" panose="020B0503020204020204" charset="-122"/>
                <a:ea typeface="Microsoft YaHei" panose="020B0503020204020204" charset="-122"/>
                <a:cs typeface="Microsoft YaHei" panose="020B0503020204020204" charset="-122"/>
              </a:rPr>
              <a:t>模式</a:t>
            </a:r>
            <a:endParaRPr lang="en-US" altLang="en-US" sz="9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6" name="picture 1296"/>
          <p:cNvPicPr>
            <a:picLocks noChangeAspect="1"/>
          </p:cNvPicPr>
          <p:nvPr/>
        </p:nvPicPr>
        <p:blipFill>
          <a:blip r:embed="rId1"/>
          <a:stretch>
            <a:fillRect/>
          </a:stretch>
        </p:blipFill>
        <p:spPr>
          <a:xfrm rot="21600000">
            <a:off x="0" y="0"/>
            <a:ext cx="12192000" cy="6857998"/>
          </a:xfrm>
          <a:prstGeom prst="rect">
            <a:avLst/>
          </a:prstGeom>
        </p:spPr>
      </p:pic>
      <p:sp>
        <p:nvSpPr>
          <p:cNvPr id="1298" name="textbox 1298"/>
          <p:cNvSpPr/>
          <p:nvPr/>
        </p:nvSpPr>
        <p:spPr>
          <a:xfrm>
            <a:off x="617926" y="486768"/>
            <a:ext cx="5445125" cy="1201419"/>
          </a:xfrm>
          <a:prstGeom prst="rect">
            <a:avLst/>
          </a:prstGeom>
        </p:spPr>
        <p:txBody>
          <a:bodyPr vert="horz" wrap="square" lIns="0" tIns="0" rIns="0" bIns="0"/>
          <a:lstStyle/>
          <a:p>
            <a:pPr algn="l" rtl="0" eaLnBrk="0">
              <a:lnSpc>
                <a:spcPct val="91000"/>
              </a:lnSpc>
            </a:pPr>
            <a:endParaRPr lang="en-US" altLang="en-US" sz="100" dirty="0"/>
          </a:p>
          <a:p>
            <a:pPr algn="r" rtl="0" eaLnBrk="0">
              <a:lnSpc>
                <a:spcPct val="94000"/>
              </a:lnSpc>
            </a:pP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00" dirty="0">
                <a:solidFill>
                  <a:srgbClr val="FFC000">
                    <a:alpha val="100000"/>
                  </a:srgbClr>
                </a:solidFill>
                <a:latin typeface="Arial" panose="020B0704020202020204"/>
                <a:ea typeface="Arial" panose="020B0704020202020204"/>
                <a:cs typeface="Arial" panose="020B0704020202020204"/>
              </a:rPr>
              <a:t>—</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数据及</a:t>
            </a: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业务中台</a:t>
            </a:r>
            <a:endParaRPr lang="en-US" altLang="en-US" sz="2700" dirty="0"/>
          </a:p>
          <a:p>
            <a:pPr algn="l" rtl="0" eaLnBrk="0">
              <a:lnSpc>
                <a:spcPct val="104000"/>
              </a:lnSpc>
            </a:pPr>
            <a:endParaRPr lang="en-US" altLang="en-US" sz="1000" dirty="0"/>
          </a:p>
          <a:p>
            <a:pPr algn="l" rtl="0" eaLnBrk="0">
              <a:lnSpc>
                <a:spcPct val="104000"/>
              </a:lnSpc>
            </a:pPr>
            <a:endParaRPr lang="en-US" altLang="en-US" sz="1000" dirty="0"/>
          </a:p>
          <a:p>
            <a:pPr marL="12700" algn="l" rtl="0" eaLnBrk="0">
              <a:lnSpc>
                <a:spcPct val="96000"/>
              </a:lnSpc>
              <a:spcBef>
                <a:spcPts val="455"/>
              </a:spcBef>
            </a:pPr>
            <a:r>
              <a:rPr sz="1500"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数字工厂</a:t>
            </a:r>
            <a:r>
              <a:rPr sz="15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CPS</a:t>
            </a:r>
            <a:r>
              <a:rPr sz="1500"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标准应用</a:t>
            </a:r>
            <a:endParaRPr lang="en-US" altLang="en-US" sz="1500" dirty="0"/>
          </a:p>
          <a:p>
            <a:pPr algn="l" rtl="0" eaLnBrk="0">
              <a:lnSpc>
                <a:spcPct val="103000"/>
              </a:lnSpc>
            </a:pPr>
            <a:endParaRPr lang="en-US" altLang="en-US" sz="300" dirty="0"/>
          </a:p>
          <a:p>
            <a:pPr marL="4453890" algn="l" rtl="0" eaLnBrk="0">
              <a:lnSpc>
                <a:spcPct val="80000"/>
              </a:lnSpc>
              <a:spcBef>
                <a:spcPts val="0"/>
              </a:spcBef>
            </a:pPr>
            <a:r>
              <a:rPr sz="1200" kern="0" spc="4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生产订单</a:t>
            </a:r>
            <a:endParaRPr lang="en-US" altLang="en-US" sz="900" dirty="0"/>
          </a:p>
        </p:txBody>
      </p:sp>
      <p:sp>
        <p:nvSpPr>
          <p:cNvPr id="1300" name="textbox 1300"/>
          <p:cNvSpPr/>
          <p:nvPr/>
        </p:nvSpPr>
        <p:spPr>
          <a:xfrm>
            <a:off x="10191031" y="1759001"/>
            <a:ext cx="1261110" cy="4504054"/>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80000"/>
              </a:lnSpc>
            </a:pPr>
            <a:r>
              <a:rPr sz="1200" kern="0" spc="5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计划订单反冲</a:t>
            </a:r>
            <a:endParaRPr lang="en-US" altLang="en-US" sz="900" dirty="0"/>
          </a:p>
          <a:p>
            <a:pPr marL="12700" algn="l" rtl="0" eaLnBrk="0">
              <a:lnSpc>
                <a:spcPct val="80000"/>
              </a:lnSpc>
              <a:spcBef>
                <a:spcPts val="650"/>
              </a:spcBef>
            </a:pPr>
            <a:r>
              <a:rPr sz="1200" kern="0" spc="5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计划订单报废</a:t>
            </a:r>
            <a:endParaRPr lang="en-US" altLang="en-US" sz="900" dirty="0"/>
          </a:p>
          <a:p>
            <a:pPr marL="12700" algn="l" rtl="0" eaLnBrk="0">
              <a:lnSpc>
                <a:spcPct val="80000"/>
              </a:lnSpc>
              <a:spcBef>
                <a:spcPts val="650"/>
              </a:spcBef>
            </a:pPr>
            <a:r>
              <a:rPr sz="1200" kern="0" spc="6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a:t>
            </a:r>
            <a:r>
              <a:rPr sz="1200" kern="0" spc="-2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零部件消耗</a:t>
            </a:r>
            <a:endParaRPr lang="en-US" altLang="en-US" sz="900" dirty="0"/>
          </a:p>
          <a:p>
            <a:pPr marL="12700" algn="l" rtl="0" eaLnBrk="0">
              <a:lnSpc>
                <a:spcPct val="79000"/>
              </a:lnSpc>
              <a:spcBef>
                <a:spcPts val="665"/>
              </a:spcBef>
            </a:pPr>
            <a:r>
              <a:rPr sz="1200" kern="0" spc="5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父批次号码</a:t>
            </a:r>
            <a:endParaRPr lang="en-US" altLang="en-US" sz="900" dirty="0"/>
          </a:p>
          <a:p>
            <a:pPr marL="12700" algn="l" rtl="0" eaLnBrk="0">
              <a:lnSpc>
                <a:spcPct val="80000"/>
              </a:lnSpc>
              <a:spcBef>
                <a:spcPts val="650"/>
              </a:spcBef>
            </a:pPr>
            <a:r>
              <a:rPr sz="1200" kern="0" spc="7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RMA</a:t>
            </a:r>
            <a:r>
              <a:rPr sz="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订单确认</a:t>
            </a:r>
            <a:endParaRPr lang="en-US" altLang="en-US" sz="900" dirty="0"/>
          </a:p>
          <a:p>
            <a:pPr marL="12700" algn="l" rtl="0" eaLnBrk="0">
              <a:lnSpc>
                <a:spcPct val="80000"/>
              </a:lnSpc>
              <a:spcBef>
                <a:spcPts val="650"/>
              </a:spcBef>
            </a:pPr>
            <a:r>
              <a:rPr sz="1200" kern="0" spc="6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质量问题通知单</a:t>
            </a:r>
            <a:endParaRPr lang="en-US" altLang="en-US" sz="900" dirty="0"/>
          </a:p>
          <a:p>
            <a:pPr marL="12700" algn="l" rtl="0" eaLnBrk="0">
              <a:lnSpc>
                <a:spcPct val="80000"/>
              </a:lnSpc>
              <a:spcBef>
                <a:spcPts val="650"/>
              </a:spcBef>
            </a:pPr>
            <a:r>
              <a:rPr sz="1200" kern="0" spc="5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人力资源时间</a:t>
            </a:r>
            <a:endParaRPr lang="en-US" altLang="en-US" sz="900" dirty="0"/>
          </a:p>
          <a:p>
            <a:pPr marL="12700" algn="l" rtl="0" eaLnBrk="0">
              <a:lnSpc>
                <a:spcPct val="80000"/>
              </a:lnSpc>
              <a:spcBef>
                <a:spcPts val="650"/>
              </a:spcBef>
            </a:pPr>
            <a:r>
              <a:rPr sz="1200" kern="0" spc="6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设备非计划停机</a:t>
            </a:r>
            <a:endParaRPr lang="en-US" altLang="en-US" sz="900" dirty="0"/>
          </a:p>
          <a:p>
            <a:pPr marL="12700" algn="l" rtl="0" eaLnBrk="0">
              <a:lnSpc>
                <a:spcPct val="103000"/>
              </a:lnSpc>
              <a:spcBef>
                <a:spcPts val="635"/>
              </a:spcBef>
            </a:pPr>
            <a:r>
              <a:rPr sz="1200" kern="0" spc="5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设备利用率</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3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a:t>
            </a:r>
            <a:r>
              <a:rPr sz="1200" kern="0" spc="-4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返料</a:t>
            </a:r>
            <a:endParaRPr lang="en-US" altLang="en-US" sz="900" dirty="0"/>
          </a:p>
          <a:p>
            <a:pPr marL="12700" algn="l" rtl="0" eaLnBrk="0">
              <a:lnSpc>
                <a:spcPct val="80000"/>
              </a:lnSpc>
              <a:spcBef>
                <a:spcPts val="655"/>
              </a:spcBef>
            </a:pPr>
            <a:r>
              <a:rPr sz="1200" kern="0" spc="3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a:t>
            </a:r>
            <a:r>
              <a:rPr sz="1200" kern="0" spc="-3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废料</a:t>
            </a:r>
            <a:endParaRPr lang="en-US" altLang="en-US" sz="900" dirty="0"/>
          </a:p>
          <a:p>
            <a:pPr marL="12700" algn="l" rtl="0" eaLnBrk="0">
              <a:lnSpc>
                <a:spcPct val="102000"/>
              </a:lnSpc>
              <a:spcBef>
                <a:spcPts val="670"/>
              </a:spcBef>
            </a:pPr>
            <a:r>
              <a:rPr sz="1200" kern="0" spc="6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a:t>
            </a:r>
            <a:r>
              <a:rPr sz="1200" kern="0" spc="2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物料解除预定</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2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a:t>
            </a:r>
            <a:r>
              <a:rPr sz="1200" kern="0" spc="-1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批次</a:t>
            </a:r>
            <a:endParaRPr lang="en-US" altLang="en-US" sz="900" dirty="0"/>
          </a:p>
          <a:p>
            <a:pPr marL="12700" algn="l" rtl="0" eaLnBrk="0">
              <a:lnSpc>
                <a:spcPct val="79000"/>
              </a:lnSpc>
              <a:spcBef>
                <a:spcPts val="660"/>
              </a:spcBef>
            </a:pPr>
            <a:r>
              <a:rPr sz="1200" kern="0" spc="7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UOM</a:t>
            </a:r>
            <a:r>
              <a:rPr sz="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支持</a:t>
            </a:r>
            <a:endParaRPr lang="en-US" altLang="en-US" sz="900" dirty="0"/>
          </a:p>
          <a:p>
            <a:pPr marL="12700" algn="l" rtl="0" eaLnBrk="0">
              <a:lnSpc>
                <a:spcPct val="102000"/>
              </a:lnSpc>
              <a:spcBef>
                <a:spcPts val="670"/>
              </a:spcBef>
            </a:pPr>
            <a:r>
              <a:rPr sz="1200" kern="0" spc="6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a:t>
            </a:r>
            <a:r>
              <a:rPr sz="1200" kern="0" spc="-1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JIT</a:t>
            </a:r>
            <a:r>
              <a:rPr sz="9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调用</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4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a:t>
            </a:r>
            <a:r>
              <a:rPr sz="1200" kern="0" spc="-1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序号码</a:t>
            </a:r>
            <a:endParaRPr lang="en-US" altLang="en-US" sz="900" dirty="0"/>
          </a:p>
          <a:p>
            <a:pPr marL="12700" algn="l" rtl="0" eaLnBrk="0">
              <a:lnSpc>
                <a:spcPct val="80000"/>
              </a:lnSpc>
              <a:spcBef>
                <a:spcPts val="650"/>
              </a:spcBef>
            </a:pPr>
            <a:r>
              <a:rPr sz="1200" kern="0" spc="5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检验批次结果</a:t>
            </a:r>
            <a:endParaRPr lang="en-US" altLang="en-US" sz="900" dirty="0"/>
          </a:p>
          <a:p>
            <a:pPr marL="12700" algn="l" rtl="0" eaLnBrk="0">
              <a:lnSpc>
                <a:spcPct val="80000"/>
              </a:lnSpc>
              <a:spcBef>
                <a:spcPts val="650"/>
              </a:spcBef>
            </a:pPr>
            <a:r>
              <a:rPr sz="1200" kern="0" spc="4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工单管理</a:t>
            </a:r>
            <a:endParaRPr lang="en-US" altLang="en-US" sz="900" dirty="0"/>
          </a:p>
          <a:p>
            <a:pPr marL="12700" algn="l" rtl="0" eaLnBrk="0">
              <a:lnSpc>
                <a:spcPct val="80000"/>
              </a:lnSpc>
              <a:spcBef>
                <a:spcPts val="655"/>
              </a:spcBef>
            </a:pPr>
            <a:r>
              <a:rPr sz="1200" kern="0" spc="6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库存连接与看板管理</a:t>
            </a:r>
            <a:endParaRPr lang="en-US" altLang="en-US" sz="900" dirty="0"/>
          </a:p>
          <a:p>
            <a:pPr marL="12700" algn="l" rtl="0" eaLnBrk="0">
              <a:lnSpc>
                <a:spcPts val="470"/>
              </a:lnSpc>
              <a:spcBef>
                <a:spcPts val="890"/>
              </a:spcBef>
            </a:pPr>
            <a:r>
              <a:rPr sz="300" kern="0" spc="29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300" dirty="0"/>
          </a:p>
          <a:p>
            <a:pPr marL="78740" algn="l" rtl="0" eaLnBrk="0">
              <a:lnSpc>
                <a:spcPts val="330"/>
              </a:lnSpc>
            </a:pPr>
            <a:r>
              <a:rPr sz="9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900" dirty="0"/>
          </a:p>
        </p:txBody>
      </p:sp>
      <p:sp>
        <p:nvSpPr>
          <p:cNvPr id="1302" name="textbox 1302"/>
          <p:cNvSpPr/>
          <p:nvPr/>
        </p:nvSpPr>
        <p:spPr>
          <a:xfrm>
            <a:off x="5059341" y="1745285"/>
            <a:ext cx="1221105" cy="428942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68000"/>
              </a:lnSpc>
            </a:pPr>
            <a:r>
              <a:rPr sz="1200" kern="0" spc="4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计划订单</a:t>
            </a:r>
            <a:endParaRPr lang="en-US" altLang="en-US" sz="900" dirty="0"/>
          </a:p>
          <a:p>
            <a:pPr marL="12700" algn="l" rtl="0" eaLnBrk="0">
              <a:lnSpc>
                <a:spcPts val="1770"/>
              </a:lnSpc>
            </a:pPr>
            <a:r>
              <a:rPr sz="1200" kern="0" spc="3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a:t>
            </a:r>
            <a:r>
              <a:rPr sz="1200" kern="0" spc="-2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a:t>
            </a:r>
            <a:endParaRPr lang="en-US" altLang="en-US" sz="900" dirty="0"/>
          </a:p>
          <a:p>
            <a:pPr marL="12700" algn="l" rtl="0" eaLnBrk="0">
              <a:lnSpc>
                <a:spcPct val="73000"/>
              </a:lnSpc>
              <a:spcBef>
                <a:spcPts val="935"/>
              </a:spcBef>
            </a:pPr>
            <a:r>
              <a:rPr sz="1200" kern="0" spc="4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a:t>
            </a:r>
            <a:r>
              <a:rPr sz="1200" kern="0" spc="6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BOM</a:t>
            </a:r>
            <a:endParaRPr lang="en-US" altLang="en-US" sz="900" dirty="0"/>
          </a:p>
          <a:p>
            <a:pPr marL="12700" algn="l" rtl="0" eaLnBrk="0">
              <a:lnSpc>
                <a:spcPct val="102000"/>
              </a:lnSpc>
              <a:spcBef>
                <a:spcPts val="655"/>
              </a:spcBef>
            </a:pPr>
            <a:r>
              <a:rPr sz="1200" kern="0" spc="4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工艺路线</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工序</a:t>
            </a:r>
            <a:endParaRPr lang="en-US" altLang="en-US" sz="900" dirty="0"/>
          </a:p>
          <a:p>
            <a:pPr marL="12700" algn="l" rtl="0" eaLnBrk="0">
              <a:lnSpc>
                <a:spcPct val="80000"/>
              </a:lnSpc>
              <a:spcBef>
                <a:spcPts val="675"/>
              </a:spcBef>
            </a:pPr>
            <a:r>
              <a:rPr sz="1200" kern="0" spc="7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RMA</a:t>
            </a:r>
            <a:r>
              <a:rPr sz="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服务订单</a:t>
            </a:r>
            <a:endParaRPr lang="en-US" altLang="en-US" sz="900" dirty="0"/>
          </a:p>
          <a:p>
            <a:pPr marL="12700" algn="l" rtl="0" eaLnBrk="0">
              <a:lnSpc>
                <a:spcPct val="80000"/>
              </a:lnSpc>
              <a:spcBef>
                <a:spcPts val="650"/>
              </a:spcBef>
            </a:pPr>
            <a:r>
              <a:rPr sz="1200" kern="0" spc="5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a:t>
            </a:r>
            <a:r>
              <a:rPr sz="1200" kern="0" spc="1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物料分级</a:t>
            </a:r>
            <a:endParaRPr lang="en-US" altLang="en-US" sz="900" dirty="0"/>
          </a:p>
          <a:p>
            <a:pPr marL="12700" algn="l" rtl="0" eaLnBrk="0">
              <a:lnSpc>
                <a:spcPts val="1450"/>
              </a:lnSpc>
              <a:spcBef>
                <a:spcPts val="420"/>
              </a:spcBef>
            </a:pPr>
            <a:r>
              <a:rPr sz="1200" kern="0" spc="4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收货（批次）</a:t>
            </a:r>
            <a:endParaRPr lang="en-US" altLang="en-US" sz="900" dirty="0"/>
          </a:p>
          <a:p>
            <a:pPr marL="12700" algn="l" rtl="0" eaLnBrk="0">
              <a:lnSpc>
                <a:spcPct val="80000"/>
              </a:lnSpc>
              <a:spcBef>
                <a:spcPts val="580"/>
              </a:spcBef>
            </a:pPr>
            <a:r>
              <a:rPr sz="1200" kern="0" spc="5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车间库存预定</a:t>
            </a:r>
            <a:endParaRPr lang="en-US" altLang="en-US" sz="900" dirty="0"/>
          </a:p>
          <a:p>
            <a:pPr marL="12700" algn="l" rtl="0" eaLnBrk="0">
              <a:lnSpc>
                <a:spcPct val="80000"/>
              </a:lnSpc>
              <a:spcBef>
                <a:spcPts val="650"/>
              </a:spcBef>
            </a:pPr>
            <a:r>
              <a:rPr sz="1200" kern="0" spc="5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设备计划停机</a:t>
            </a:r>
            <a:endParaRPr lang="en-US" altLang="en-US" sz="900" dirty="0"/>
          </a:p>
          <a:p>
            <a:pPr marL="12700" algn="l" rtl="0" eaLnBrk="0">
              <a:lnSpc>
                <a:spcPct val="79000"/>
              </a:lnSpc>
              <a:spcBef>
                <a:spcPts val="640"/>
              </a:spcBef>
            </a:pPr>
            <a:r>
              <a:rPr sz="1200" kern="0" spc="7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UOM</a:t>
            </a:r>
            <a:r>
              <a:rPr sz="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支持</a:t>
            </a:r>
            <a:endParaRPr lang="en-US" altLang="en-US" sz="900" dirty="0"/>
          </a:p>
          <a:p>
            <a:pPr marL="12700" algn="l" rtl="0" eaLnBrk="0">
              <a:lnSpc>
                <a:spcPct val="102000"/>
              </a:lnSpc>
              <a:spcBef>
                <a:spcPts val="695"/>
              </a:spcBef>
            </a:pPr>
            <a:r>
              <a:rPr sz="1200" kern="0" spc="6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a:t>
            </a:r>
            <a:r>
              <a:rPr sz="1200" kern="0" spc="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JIT</a:t>
            </a:r>
            <a:r>
              <a:rPr sz="9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调用</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4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a:t>
            </a:r>
            <a:r>
              <a:rPr sz="1200" kern="0" spc="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序号码</a:t>
            </a:r>
            <a:endParaRPr lang="en-US" altLang="en-US" sz="900" dirty="0"/>
          </a:p>
          <a:p>
            <a:pPr marL="12700" algn="l" rtl="0" eaLnBrk="0">
              <a:lnSpc>
                <a:spcPct val="79000"/>
              </a:lnSpc>
              <a:spcBef>
                <a:spcPts val="730"/>
              </a:spcBef>
            </a:pPr>
            <a:r>
              <a:rPr sz="1200" kern="0" spc="5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操作工认证</a:t>
            </a:r>
            <a:endParaRPr lang="en-US" altLang="en-US" sz="900" dirty="0"/>
          </a:p>
          <a:p>
            <a:pPr marL="12700" algn="l" rtl="0" eaLnBrk="0">
              <a:lnSpc>
                <a:spcPct val="80000"/>
              </a:lnSpc>
              <a:spcBef>
                <a:spcPts val="670"/>
              </a:spcBef>
            </a:pPr>
            <a:r>
              <a:rPr sz="1200" kern="0" spc="5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车间作业指导</a:t>
            </a:r>
            <a:endParaRPr lang="en-US" altLang="en-US" sz="900" dirty="0"/>
          </a:p>
          <a:p>
            <a:pPr marL="12700" algn="l" rtl="0" eaLnBrk="0">
              <a:lnSpc>
                <a:spcPct val="79000"/>
              </a:lnSpc>
              <a:spcBef>
                <a:spcPts val="665"/>
              </a:spcBef>
            </a:pPr>
            <a:r>
              <a:rPr sz="1200" kern="0" spc="4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检验批次</a:t>
            </a:r>
            <a:endParaRPr lang="en-US" altLang="en-US" sz="900" dirty="0"/>
          </a:p>
          <a:p>
            <a:pPr marL="12700" algn="l" rtl="0" eaLnBrk="0">
              <a:lnSpc>
                <a:spcPct val="80000"/>
              </a:lnSpc>
              <a:spcBef>
                <a:spcPts val="650"/>
              </a:spcBef>
            </a:pPr>
            <a:r>
              <a:rPr sz="1200" kern="0" spc="5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a:t>
            </a:r>
            <a:r>
              <a:rPr sz="9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工单管理</a:t>
            </a:r>
            <a:endParaRPr lang="en-US" altLang="en-US" sz="900" dirty="0"/>
          </a:p>
          <a:p>
            <a:pPr marL="12700" algn="l" rtl="0" eaLnBrk="0">
              <a:lnSpc>
                <a:spcPct val="80000"/>
              </a:lnSpc>
              <a:spcBef>
                <a:spcPts val="650"/>
              </a:spcBef>
            </a:pPr>
            <a:r>
              <a:rPr sz="1200" kern="0" spc="7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a:t>
            </a:r>
            <a:r>
              <a:rPr sz="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库存连接与看板支持</a:t>
            </a:r>
            <a:endParaRPr lang="en-US" altLang="en-US" sz="900" dirty="0"/>
          </a:p>
          <a:p>
            <a:pPr marL="12700" algn="l" rtl="0" eaLnBrk="0">
              <a:lnSpc>
                <a:spcPts val="470"/>
              </a:lnSpc>
              <a:spcBef>
                <a:spcPts val="915"/>
              </a:spcBef>
            </a:pPr>
            <a:r>
              <a:rPr sz="300" kern="0" spc="29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300" dirty="0"/>
          </a:p>
          <a:p>
            <a:pPr marL="78740" algn="l" rtl="0" eaLnBrk="0">
              <a:lnSpc>
                <a:spcPts val="330"/>
              </a:lnSpc>
            </a:pPr>
            <a:r>
              <a:rPr sz="9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900" dirty="0"/>
          </a:p>
        </p:txBody>
      </p:sp>
      <p:sp>
        <p:nvSpPr>
          <p:cNvPr id="1304" name="textbox 1304"/>
          <p:cNvSpPr/>
          <p:nvPr/>
        </p:nvSpPr>
        <p:spPr>
          <a:xfrm>
            <a:off x="7357777" y="4221349"/>
            <a:ext cx="2046604" cy="218122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455"/>
              </a:lnSpc>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在制品（批次/单件）追踪与记录</a:t>
            </a:r>
            <a:endParaRPr lang="en-US" altLang="en-US" sz="1100" dirty="0"/>
          </a:p>
          <a:p>
            <a:pPr marL="605155" algn="l" rtl="0" eaLnBrk="0">
              <a:lnSpc>
                <a:spcPts val="2660"/>
              </a:lnSpc>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生产流程管控</a:t>
            </a:r>
            <a:endParaRPr lang="en-US" altLang="en-US" sz="1100" dirty="0"/>
          </a:p>
          <a:p>
            <a:pPr algn="l" rtl="0" eaLnBrk="0">
              <a:lnSpc>
                <a:spcPct val="117000"/>
              </a:lnSpc>
            </a:pPr>
            <a:endParaRPr lang="en-US" altLang="en-US" sz="1000" dirty="0"/>
          </a:p>
          <a:p>
            <a:pPr marL="530860" algn="l" rtl="0" eaLnBrk="0">
              <a:lnSpc>
                <a:spcPct val="82000"/>
              </a:lnSpc>
              <a:spcBef>
                <a:spcPts val="330"/>
              </a:spcBef>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质量检验与处理</a:t>
            </a:r>
            <a:endParaRPr lang="en-US" altLang="en-US" sz="1100" dirty="0"/>
          </a:p>
          <a:p>
            <a:pPr marL="746760" algn="l" rtl="0" eaLnBrk="0">
              <a:lnSpc>
                <a:spcPts val="28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数据采集</a:t>
            </a:r>
            <a:endParaRPr lang="en-US" altLang="en-US" sz="1100" dirty="0"/>
          </a:p>
          <a:p>
            <a:pPr algn="l" rtl="0" eaLnBrk="0">
              <a:lnSpc>
                <a:spcPct val="114000"/>
              </a:lnSpc>
            </a:pPr>
            <a:endParaRPr lang="en-US" altLang="en-US" sz="1000" dirty="0"/>
          </a:p>
          <a:p>
            <a:pPr marL="605790" algn="l" rtl="0" eaLnBrk="0">
              <a:lnSpc>
                <a:spcPct val="83000"/>
              </a:lnSpc>
              <a:spcBef>
                <a:spcPts val="340"/>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人力资源跟踪</a:t>
            </a:r>
            <a:endParaRPr lang="en-US" altLang="en-US" sz="1100" dirty="0"/>
          </a:p>
          <a:p>
            <a:pPr marL="636270" algn="l" rtl="0" eaLnBrk="0">
              <a:lnSpc>
                <a:spcPts val="4435"/>
              </a:lnSpc>
            </a:pPr>
            <a:r>
              <a:rPr sz="1500"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CPS内4</a:t>
            </a:r>
            <a:endParaRPr lang="en-US" altLang="en-US" sz="1500" dirty="0"/>
          </a:p>
        </p:txBody>
      </p:sp>
      <p:sp>
        <p:nvSpPr>
          <p:cNvPr id="1306" name="textbox 1306"/>
          <p:cNvSpPr/>
          <p:nvPr/>
        </p:nvSpPr>
        <p:spPr>
          <a:xfrm>
            <a:off x="7235874" y="1913620"/>
            <a:ext cx="2290445" cy="1348739"/>
          </a:xfrm>
          <a:prstGeom prst="rect">
            <a:avLst/>
          </a:prstGeom>
        </p:spPr>
        <p:txBody>
          <a:bodyPr vert="horz" wrap="square" lIns="0" tIns="0" rIns="0" bIns="0"/>
          <a:lstStyle/>
          <a:p>
            <a:pPr algn="l" rtl="0" eaLnBrk="0">
              <a:lnSpc>
                <a:spcPct val="79000"/>
              </a:lnSpc>
            </a:pPr>
            <a:endParaRPr lang="en-US" altLang="en-US" sz="100" dirty="0"/>
          </a:p>
          <a:p>
            <a:pPr marL="569595" algn="l" rtl="0" eaLnBrk="0">
              <a:lnSpc>
                <a:spcPct val="92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MM-仓储库存管理</a:t>
            </a:r>
            <a:endParaRPr lang="en-US" altLang="en-US" sz="1100" dirty="0"/>
          </a:p>
          <a:p>
            <a:pPr algn="l" rtl="0" eaLnBrk="0">
              <a:lnSpc>
                <a:spcPct val="126000"/>
              </a:lnSpc>
            </a:pPr>
            <a:endParaRPr lang="en-US" altLang="en-US" sz="1000" dirty="0"/>
          </a:p>
          <a:p>
            <a:pPr marL="715010" algn="l" rtl="0" eaLnBrk="0">
              <a:lnSpc>
                <a:spcPct val="91000"/>
              </a:lnSpc>
              <a:spcBef>
                <a:spcPts val="330"/>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QM-质量管理</a:t>
            </a:r>
            <a:endParaRPr lang="en-US" altLang="en-US" sz="1100" dirty="0"/>
          </a:p>
          <a:p>
            <a:pPr algn="l" rtl="0" eaLnBrk="0">
              <a:lnSpc>
                <a:spcPct val="128000"/>
              </a:lnSpc>
            </a:pPr>
            <a:endParaRPr lang="en-US" altLang="en-US" sz="1000" dirty="0"/>
          </a:p>
          <a:p>
            <a:pPr marL="12700" algn="l" rtl="0" eaLnBrk="0">
              <a:lnSpc>
                <a:spcPct val="91000"/>
              </a:lnSpc>
              <a:spcBef>
                <a:spcPts val="330"/>
              </a:spcBef>
            </a:pPr>
            <a:r>
              <a:rPr sz="11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主数据－限控制和</a:t>
            </a: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ECM</a:t>
            </a:r>
            <a:r>
              <a:rPr sz="11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工程8更管理</a:t>
            </a:r>
            <a:endParaRPr lang="en-US" altLang="en-US" sz="1100" dirty="0"/>
          </a:p>
          <a:p>
            <a:pPr algn="l" rtl="0" eaLnBrk="0">
              <a:lnSpc>
                <a:spcPct val="129000"/>
              </a:lnSpc>
            </a:pPr>
            <a:endParaRPr lang="en-US" altLang="en-US" sz="1000" dirty="0"/>
          </a:p>
          <a:p>
            <a:pPr algn="l" rtl="0" eaLnBrk="0">
              <a:lnSpc>
                <a:spcPct val="139000"/>
              </a:lnSpc>
            </a:pPr>
            <a:endParaRPr lang="en-US" altLang="en-US" sz="200" dirty="0"/>
          </a:p>
          <a:p>
            <a:pPr marL="735965" algn="l" rtl="0" eaLnBrk="0">
              <a:lnSpc>
                <a:spcPct val="92000"/>
              </a:lnSpc>
            </a:pPr>
            <a:r>
              <a:rPr sz="11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PM-设备管理</a:t>
            </a:r>
            <a:endParaRPr lang="en-US" altLang="en-US" sz="1100" dirty="0"/>
          </a:p>
        </p:txBody>
      </p:sp>
      <p:sp>
        <p:nvSpPr>
          <p:cNvPr id="1308" name="textbox 1308"/>
          <p:cNvSpPr/>
          <p:nvPr/>
        </p:nvSpPr>
        <p:spPr>
          <a:xfrm>
            <a:off x="354980" y="2006583"/>
            <a:ext cx="305434" cy="3983990"/>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2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库存</a:t>
            </a:r>
            <a:endParaRPr lang="en-US" altLang="en-US" sz="1100" dirty="0"/>
          </a:p>
          <a:p>
            <a:pPr algn="l" rtl="0" eaLnBrk="0">
              <a:lnSpc>
                <a:spcPct val="121000"/>
              </a:lnSpc>
            </a:pPr>
            <a:endParaRPr lang="en-US" altLang="en-US" sz="1000" dirty="0"/>
          </a:p>
          <a:p>
            <a:pPr algn="l" rtl="0" eaLnBrk="0">
              <a:lnSpc>
                <a:spcPct val="121000"/>
              </a:lnSpc>
            </a:pPr>
            <a:endParaRPr lang="en-US" altLang="en-US" sz="1000" dirty="0"/>
          </a:p>
          <a:p>
            <a:pPr algn="l" rtl="0" eaLnBrk="0">
              <a:lnSpc>
                <a:spcPct val="122000"/>
              </a:lnSpc>
            </a:pPr>
            <a:endParaRPr lang="en-US" altLang="en-US" sz="1000" dirty="0"/>
          </a:p>
          <a:p>
            <a:pPr marL="13970" algn="l" rtl="0" eaLnBrk="0">
              <a:lnSpc>
                <a:spcPct val="90000"/>
              </a:lnSpc>
              <a:spcBef>
                <a:spcPts val="335"/>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报工</a:t>
            </a:r>
            <a:endParaRPr lang="en-US" altLang="en-US" sz="1100" dirty="0"/>
          </a:p>
          <a:p>
            <a:pPr algn="l" rtl="0" eaLnBrk="0">
              <a:lnSpc>
                <a:spcPct val="124000"/>
              </a:lnSpc>
            </a:pPr>
            <a:endParaRPr lang="en-US" altLang="en-US" sz="1000" dirty="0"/>
          </a:p>
          <a:p>
            <a:pPr algn="l" rtl="0" eaLnBrk="0">
              <a:lnSpc>
                <a:spcPct val="124000"/>
              </a:lnSpc>
            </a:pPr>
            <a:endParaRPr lang="en-US" altLang="en-US" sz="1000" dirty="0"/>
          </a:p>
          <a:p>
            <a:pPr algn="l" rtl="0" eaLnBrk="0">
              <a:lnSpc>
                <a:spcPct val="125000"/>
              </a:lnSpc>
            </a:pPr>
            <a:endParaRPr lang="en-US" altLang="en-US" sz="1000" dirty="0"/>
          </a:p>
          <a:p>
            <a:pPr marL="13335" algn="l" rtl="0" eaLnBrk="0">
              <a:lnSpc>
                <a:spcPct val="90000"/>
              </a:lnSpc>
              <a:spcBef>
                <a:spcPts val="340"/>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打码</a:t>
            </a:r>
            <a:endParaRPr lang="en-US" altLang="en-US" sz="1100" dirty="0"/>
          </a:p>
          <a:p>
            <a:pPr algn="l" rtl="0" eaLnBrk="0">
              <a:lnSpc>
                <a:spcPct val="127000"/>
              </a:lnSpc>
            </a:pPr>
            <a:endParaRPr lang="en-US" altLang="en-US" sz="1000" dirty="0"/>
          </a:p>
          <a:p>
            <a:pPr algn="l" rtl="0" eaLnBrk="0">
              <a:lnSpc>
                <a:spcPct val="127000"/>
              </a:lnSpc>
            </a:pPr>
            <a:endParaRPr lang="en-US" altLang="en-US" sz="1000" dirty="0"/>
          </a:p>
          <a:p>
            <a:pPr algn="l" rtl="0" eaLnBrk="0">
              <a:lnSpc>
                <a:spcPct val="127000"/>
              </a:lnSpc>
            </a:pPr>
            <a:endParaRPr lang="en-US" altLang="en-US" sz="1000" dirty="0"/>
          </a:p>
          <a:p>
            <a:pPr marL="20320" algn="l" rtl="0" eaLnBrk="0">
              <a:lnSpc>
                <a:spcPct val="91000"/>
              </a:lnSpc>
              <a:spcBef>
                <a:spcPts val="335"/>
              </a:spcBef>
            </a:pPr>
            <a:r>
              <a:rPr sz="11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防错</a:t>
            </a:r>
            <a:endParaRPr lang="en-US" altLang="en-US" sz="1100" dirty="0"/>
          </a:p>
          <a:p>
            <a:pPr algn="l" rtl="0" eaLnBrk="0">
              <a:lnSpc>
                <a:spcPct val="126000"/>
              </a:lnSpc>
            </a:pPr>
            <a:endParaRPr lang="en-US" altLang="en-US" sz="1000" dirty="0"/>
          </a:p>
          <a:p>
            <a:pPr algn="l" rtl="0" eaLnBrk="0">
              <a:lnSpc>
                <a:spcPct val="126000"/>
              </a:lnSpc>
            </a:pPr>
            <a:endParaRPr lang="en-US" altLang="en-US" sz="1000" dirty="0"/>
          </a:p>
          <a:p>
            <a:pPr algn="l" rtl="0" eaLnBrk="0">
              <a:lnSpc>
                <a:spcPct val="126000"/>
              </a:lnSpc>
            </a:pPr>
            <a:endParaRPr lang="en-US" altLang="en-US" sz="1000" dirty="0"/>
          </a:p>
          <a:p>
            <a:pPr marL="13335" algn="l" rtl="0" eaLnBrk="0">
              <a:lnSpc>
                <a:spcPct val="90000"/>
              </a:lnSpc>
              <a:spcBef>
                <a:spcPts val="340"/>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看板</a:t>
            </a:r>
            <a:endParaRPr lang="en-US" altLang="en-US" sz="1100" dirty="0"/>
          </a:p>
          <a:p>
            <a:pPr algn="l" rtl="0" eaLnBrk="0">
              <a:lnSpc>
                <a:spcPct val="121000"/>
              </a:lnSpc>
            </a:pPr>
            <a:endParaRPr lang="en-US" altLang="en-US" sz="1000" dirty="0"/>
          </a:p>
          <a:p>
            <a:pPr algn="l" rtl="0" eaLnBrk="0">
              <a:lnSpc>
                <a:spcPct val="121000"/>
              </a:lnSpc>
            </a:pPr>
            <a:endParaRPr lang="en-US" altLang="en-US" sz="1000" dirty="0"/>
          </a:p>
          <a:p>
            <a:pPr algn="l" rtl="0" eaLnBrk="0">
              <a:lnSpc>
                <a:spcPct val="121000"/>
              </a:lnSpc>
            </a:pPr>
            <a:endParaRPr lang="en-US" altLang="en-US" sz="1000" dirty="0"/>
          </a:p>
          <a:p>
            <a:pPr algn="l" rtl="0" eaLnBrk="0">
              <a:lnSpc>
                <a:spcPct val="139000"/>
              </a:lnSpc>
            </a:pPr>
            <a:endParaRPr lang="en-US" altLang="en-US" sz="200" dirty="0"/>
          </a:p>
          <a:p>
            <a:pPr marL="13335" algn="l" rtl="0" eaLnBrk="0">
              <a:lnSpc>
                <a:spcPct val="91000"/>
              </a:lnSpc>
              <a:spcBef>
                <a:spcPts val="0"/>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追溯</a:t>
            </a:r>
            <a:endParaRPr lang="en-US" altLang="en-US" sz="1100" dirty="0"/>
          </a:p>
        </p:txBody>
      </p:sp>
      <p:sp>
        <p:nvSpPr>
          <p:cNvPr id="1310" name="textbox 1310"/>
          <p:cNvSpPr/>
          <p:nvPr/>
        </p:nvSpPr>
        <p:spPr>
          <a:xfrm>
            <a:off x="1052618" y="2008826"/>
            <a:ext cx="304800" cy="3982084"/>
          </a:xfrm>
          <a:prstGeom prst="rect">
            <a:avLst/>
          </a:prstGeom>
        </p:spPr>
        <p:txBody>
          <a:bodyPr vert="horz" wrap="square" lIns="0" tIns="0" rIns="0" bIns="0"/>
          <a:lstStyle/>
          <a:p>
            <a:pPr algn="l" rtl="0" eaLnBrk="0">
              <a:lnSpc>
                <a:spcPct val="86000"/>
              </a:lnSpc>
            </a:pPr>
            <a:endParaRPr lang="en-US" altLang="en-US" sz="100" dirty="0"/>
          </a:p>
          <a:p>
            <a:pPr marL="13335" algn="l" rtl="0" eaLnBrk="0">
              <a:lnSpc>
                <a:spcPct val="90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计划</a:t>
            </a:r>
            <a:endParaRPr lang="en-US" altLang="en-US" sz="1100" dirty="0"/>
          </a:p>
          <a:p>
            <a:pPr algn="l" rtl="0" eaLnBrk="0">
              <a:lnSpc>
                <a:spcPct val="121000"/>
              </a:lnSpc>
            </a:pPr>
            <a:endParaRPr lang="en-US" altLang="en-US" sz="1000" dirty="0"/>
          </a:p>
          <a:p>
            <a:pPr algn="l" rtl="0" eaLnBrk="0">
              <a:lnSpc>
                <a:spcPct val="121000"/>
              </a:lnSpc>
            </a:pPr>
            <a:endParaRPr lang="en-US" altLang="en-US" sz="1000" dirty="0"/>
          </a:p>
          <a:p>
            <a:pPr algn="l" rtl="0" eaLnBrk="0">
              <a:lnSpc>
                <a:spcPct val="122000"/>
              </a:lnSpc>
            </a:pPr>
            <a:endParaRPr lang="en-US" altLang="en-US" sz="1000" dirty="0"/>
          </a:p>
          <a:p>
            <a:pPr marL="12700" algn="l" rtl="0" eaLnBrk="0">
              <a:lnSpc>
                <a:spcPct val="90000"/>
              </a:lnSpc>
              <a:spcBef>
                <a:spcPts val="335"/>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数采</a:t>
            </a:r>
            <a:endParaRPr lang="en-US" altLang="en-US" sz="1100" dirty="0"/>
          </a:p>
          <a:p>
            <a:pPr algn="l" rtl="0" eaLnBrk="0">
              <a:lnSpc>
                <a:spcPct val="124000"/>
              </a:lnSpc>
            </a:pPr>
            <a:endParaRPr lang="en-US" altLang="en-US" sz="1000" dirty="0"/>
          </a:p>
          <a:p>
            <a:pPr algn="l" rtl="0" eaLnBrk="0">
              <a:lnSpc>
                <a:spcPct val="124000"/>
              </a:lnSpc>
            </a:pPr>
            <a:endParaRPr lang="en-US" altLang="en-US" sz="1000" dirty="0"/>
          </a:p>
          <a:p>
            <a:pPr algn="l" rtl="0" eaLnBrk="0">
              <a:lnSpc>
                <a:spcPct val="124000"/>
              </a:lnSpc>
            </a:pPr>
            <a:endParaRPr lang="en-US" altLang="en-US" sz="1000" dirty="0"/>
          </a:p>
          <a:p>
            <a:pPr marL="12700" algn="l" rtl="0" eaLnBrk="0">
              <a:lnSpc>
                <a:spcPct val="91000"/>
              </a:lnSpc>
              <a:spcBef>
                <a:spcPts val="335"/>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包装</a:t>
            </a:r>
            <a:endParaRPr lang="en-US" altLang="en-US" sz="1100" dirty="0"/>
          </a:p>
          <a:p>
            <a:pPr algn="l" rtl="0" eaLnBrk="0">
              <a:lnSpc>
                <a:spcPct val="127000"/>
              </a:lnSpc>
            </a:pPr>
            <a:endParaRPr lang="en-US" altLang="en-US" sz="1000" dirty="0"/>
          </a:p>
          <a:p>
            <a:pPr algn="l" rtl="0" eaLnBrk="0">
              <a:lnSpc>
                <a:spcPct val="127000"/>
              </a:lnSpc>
            </a:pPr>
            <a:endParaRPr lang="en-US" altLang="en-US" sz="1000" dirty="0"/>
          </a:p>
          <a:p>
            <a:pPr algn="l" rtl="0" eaLnBrk="0">
              <a:lnSpc>
                <a:spcPct val="127000"/>
              </a:lnSpc>
            </a:pPr>
            <a:endParaRPr lang="en-US" altLang="en-US" sz="1000" dirty="0"/>
          </a:p>
          <a:p>
            <a:pPr marL="12700" algn="l" rtl="0" eaLnBrk="0">
              <a:lnSpc>
                <a:spcPct val="91000"/>
              </a:lnSpc>
              <a:spcBef>
                <a:spcPts val="335"/>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停机</a:t>
            </a:r>
            <a:endParaRPr lang="en-US" altLang="en-US" sz="1100" dirty="0"/>
          </a:p>
          <a:p>
            <a:pPr algn="l" rtl="0" eaLnBrk="0">
              <a:lnSpc>
                <a:spcPct val="125000"/>
              </a:lnSpc>
            </a:pPr>
            <a:endParaRPr lang="en-US" altLang="en-US" sz="1000" dirty="0"/>
          </a:p>
          <a:p>
            <a:pPr algn="l" rtl="0" eaLnBrk="0">
              <a:lnSpc>
                <a:spcPct val="126000"/>
              </a:lnSpc>
            </a:pPr>
            <a:endParaRPr lang="en-US" altLang="en-US" sz="1000" dirty="0"/>
          </a:p>
          <a:p>
            <a:pPr algn="l" rtl="0" eaLnBrk="0">
              <a:lnSpc>
                <a:spcPct val="126000"/>
              </a:lnSpc>
            </a:pPr>
            <a:endParaRPr lang="en-US" altLang="en-US" sz="1000" dirty="0"/>
          </a:p>
          <a:p>
            <a:pPr marL="13335" algn="l" rtl="0" eaLnBrk="0">
              <a:lnSpc>
                <a:spcPct val="91000"/>
              </a:lnSpc>
              <a:spcBef>
                <a:spcPts val="340"/>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调度</a:t>
            </a:r>
            <a:endParaRPr lang="en-US" altLang="en-US" sz="1100" dirty="0"/>
          </a:p>
          <a:p>
            <a:pPr algn="l" rtl="0" eaLnBrk="0">
              <a:lnSpc>
                <a:spcPct val="121000"/>
              </a:lnSpc>
            </a:pPr>
            <a:endParaRPr lang="en-US" altLang="en-US" sz="1000" dirty="0"/>
          </a:p>
          <a:p>
            <a:pPr algn="l" rtl="0" eaLnBrk="0">
              <a:lnSpc>
                <a:spcPct val="121000"/>
              </a:lnSpc>
            </a:pPr>
            <a:endParaRPr lang="en-US" altLang="en-US" sz="1000" dirty="0"/>
          </a:p>
          <a:p>
            <a:pPr algn="l" rtl="0" eaLnBrk="0">
              <a:lnSpc>
                <a:spcPct val="122000"/>
              </a:lnSpc>
            </a:pPr>
            <a:endParaRPr lang="en-US" altLang="en-US" sz="1000" dirty="0"/>
          </a:p>
          <a:p>
            <a:pPr algn="l" rtl="0" eaLnBrk="0">
              <a:lnSpc>
                <a:spcPct val="140000"/>
              </a:lnSpc>
            </a:pPr>
            <a:endParaRPr lang="en-US" altLang="en-US" sz="200" dirty="0"/>
          </a:p>
          <a:p>
            <a:pPr marL="13970" algn="l" rtl="0" eaLnBrk="0">
              <a:lnSpc>
                <a:spcPct val="90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异常</a:t>
            </a:r>
            <a:endParaRPr lang="en-US" altLang="en-US" sz="1100" dirty="0"/>
          </a:p>
        </p:txBody>
      </p:sp>
      <p:sp>
        <p:nvSpPr>
          <p:cNvPr id="1312" name="textbox 1312"/>
          <p:cNvSpPr/>
          <p:nvPr/>
        </p:nvSpPr>
        <p:spPr>
          <a:xfrm>
            <a:off x="1750091" y="2007424"/>
            <a:ext cx="304165" cy="3983354"/>
          </a:xfrm>
          <a:prstGeom prst="rect">
            <a:avLst/>
          </a:prstGeom>
        </p:spPr>
        <p:txBody>
          <a:bodyPr vert="horz" wrap="square" lIns="0" tIns="0" rIns="0" bIns="0"/>
          <a:lstStyle/>
          <a:p>
            <a:pPr algn="l" rtl="0" eaLnBrk="0">
              <a:lnSpc>
                <a:spcPct val="85000"/>
              </a:lnSpc>
            </a:pPr>
            <a:endParaRPr lang="en-US" altLang="en-US" sz="100" dirty="0"/>
          </a:p>
          <a:p>
            <a:pPr marL="14605" algn="l" rtl="0" eaLnBrk="0">
              <a:lnSpc>
                <a:spcPct val="91000"/>
              </a:lnSpc>
            </a:pPr>
            <a:r>
              <a:rPr sz="11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工单</a:t>
            </a:r>
            <a:endParaRPr lang="en-US" altLang="en-US" sz="1100" dirty="0"/>
          </a:p>
          <a:p>
            <a:pPr algn="l" rtl="0" eaLnBrk="0">
              <a:lnSpc>
                <a:spcPct val="121000"/>
              </a:lnSpc>
            </a:pPr>
            <a:endParaRPr lang="en-US" altLang="en-US" sz="1000" dirty="0"/>
          </a:p>
          <a:p>
            <a:pPr algn="l" rtl="0" eaLnBrk="0">
              <a:lnSpc>
                <a:spcPct val="121000"/>
              </a:lnSpc>
            </a:pPr>
            <a:endParaRPr lang="en-US" altLang="en-US" sz="1000" dirty="0"/>
          </a:p>
          <a:p>
            <a:pPr algn="l" rtl="0" eaLnBrk="0">
              <a:lnSpc>
                <a:spcPct val="122000"/>
              </a:lnSpc>
            </a:pPr>
            <a:endParaRPr lang="en-US" altLang="en-US" sz="1000" dirty="0"/>
          </a:p>
          <a:p>
            <a:pPr marL="12700" algn="l" rtl="0" eaLnBrk="0">
              <a:lnSpc>
                <a:spcPct val="90000"/>
              </a:lnSpc>
              <a:spcBef>
                <a:spcPts val="335"/>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检验</a:t>
            </a:r>
            <a:endParaRPr lang="en-US" altLang="en-US" sz="1100" dirty="0"/>
          </a:p>
          <a:p>
            <a:pPr algn="l" rtl="0" eaLnBrk="0">
              <a:lnSpc>
                <a:spcPct val="124000"/>
              </a:lnSpc>
            </a:pPr>
            <a:endParaRPr lang="en-US" altLang="en-US" sz="1000" dirty="0"/>
          </a:p>
          <a:p>
            <a:pPr algn="l" rtl="0" eaLnBrk="0">
              <a:lnSpc>
                <a:spcPct val="124000"/>
              </a:lnSpc>
            </a:pPr>
            <a:endParaRPr lang="en-US" altLang="en-US" sz="1000" dirty="0"/>
          </a:p>
          <a:p>
            <a:pPr algn="l" rtl="0" eaLnBrk="0">
              <a:lnSpc>
                <a:spcPct val="125000"/>
              </a:lnSpc>
            </a:pPr>
            <a:endParaRPr lang="en-US" altLang="en-US" sz="1000" dirty="0"/>
          </a:p>
          <a:p>
            <a:pPr marL="12700" algn="l" rtl="0" eaLnBrk="0">
              <a:lnSpc>
                <a:spcPct val="90000"/>
              </a:lnSpc>
              <a:spcBef>
                <a:spcPts val="340"/>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对比</a:t>
            </a:r>
            <a:endParaRPr lang="en-US" altLang="en-US" sz="1100" dirty="0"/>
          </a:p>
          <a:p>
            <a:pPr algn="l" rtl="0" eaLnBrk="0">
              <a:lnSpc>
                <a:spcPct val="127000"/>
              </a:lnSpc>
            </a:pPr>
            <a:endParaRPr lang="en-US" altLang="en-US" sz="1000" dirty="0"/>
          </a:p>
          <a:p>
            <a:pPr algn="l" rtl="0" eaLnBrk="0">
              <a:lnSpc>
                <a:spcPct val="127000"/>
              </a:lnSpc>
            </a:pPr>
            <a:endParaRPr lang="en-US" altLang="en-US" sz="1000" dirty="0"/>
          </a:p>
          <a:p>
            <a:pPr algn="l" rtl="0" eaLnBrk="0">
              <a:lnSpc>
                <a:spcPct val="128000"/>
              </a:lnSpc>
            </a:pPr>
            <a:endParaRPr lang="en-US" altLang="en-US" sz="1000" dirty="0"/>
          </a:p>
          <a:p>
            <a:pPr marL="13970" algn="l" rtl="0" eaLnBrk="0">
              <a:lnSpc>
                <a:spcPct val="90000"/>
              </a:lnSpc>
              <a:spcBef>
                <a:spcPts val="335"/>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上料</a:t>
            </a:r>
            <a:endParaRPr lang="en-US" altLang="en-US" sz="1100" dirty="0"/>
          </a:p>
          <a:p>
            <a:pPr algn="l" rtl="0" eaLnBrk="0">
              <a:lnSpc>
                <a:spcPct val="125000"/>
              </a:lnSpc>
            </a:pPr>
            <a:endParaRPr lang="en-US" altLang="en-US" sz="1000" dirty="0"/>
          </a:p>
          <a:p>
            <a:pPr algn="l" rtl="0" eaLnBrk="0">
              <a:lnSpc>
                <a:spcPct val="126000"/>
              </a:lnSpc>
            </a:pPr>
            <a:endParaRPr lang="en-US" altLang="en-US" sz="1000" dirty="0"/>
          </a:p>
          <a:p>
            <a:pPr algn="l" rtl="0" eaLnBrk="0">
              <a:lnSpc>
                <a:spcPct val="126000"/>
              </a:lnSpc>
            </a:pPr>
            <a:endParaRPr lang="en-US" altLang="en-US" sz="1000" dirty="0"/>
          </a:p>
          <a:p>
            <a:pPr marL="13970" algn="l" rtl="0" eaLnBrk="0">
              <a:lnSpc>
                <a:spcPct val="91000"/>
              </a:lnSpc>
              <a:spcBef>
                <a:spcPts val="340"/>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交班</a:t>
            </a:r>
            <a:endParaRPr lang="en-US" altLang="en-US" sz="1100" dirty="0"/>
          </a:p>
          <a:p>
            <a:pPr algn="l" rtl="0" eaLnBrk="0">
              <a:lnSpc>
                <a:spcPct val="121000"/>
              </a:lnSpc>
            </a:pPr>
            <a:endParaRPr lang="en-US" altLang="en-US" sz="1000" dirty="0"/>
          </a:p>
          <a:p>
            <a:pPr algn="l" rtl="0" eaLnBrk="0">
              <a:lnSpc>
                <a:spcPct val="121000"/>
              </a:lnSpc>
            </a:pPr>
            <a:endParaRPr lang="en-US" altLang="en-US" sz="1000" dirty="0"/>
          </a:p>
          <a:p>
            <a:pPr algn="l" rtl="0" eaLnBrk="0">
              <a:lnSpc>
                <a:spcPct val="121000"/>
              </a:lnSpc>
            </a:pPr>
            <a:endParaRPr lang="en-US" altLang="en-US" sz="1000" dirty="0"/>
          </a:p>
          <a:p>
            <a:pPr algn="l" rtl="0" eaLnBrk="0">
              <a:lnSpc>
                <a:spcPct val="139000"/>
              </a:lnSpc>
            </a:pPr>
            <a:endParaRPr lang="en-US" altLang="en-US" sz="200" dirty="0"/>
          </a:p>
          <a:p>
            <a:pPr marL="12700" algn="l" rtl="0" eaLnBrk="0">
              <a:lnSpc>
                <a:spcPct val="91000"/>
              </a:lnSpc>
              <a:spcBef>
                <a:spcPts val="0"/>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通知</a:t>
            </a:r>
            <a:endParaRPr lang="en-US" altLang="en-US" sz="1100" dirty="0"/>
          </a:p>
        </p:txBody>
      </p:sp>
      <p:sp>
        <p:nvSpPr>
          <p:cNvPr id="1314" name="textbox 1314"/>
          <p:cNvSpPr/>
          <p:nvPr/>
        </p:nvSpPr>
        <p:spPr>
          <a:xfrm>
            <a:off x="2447054" y="2008546"/>
            <a:ext cx="304800" cy="3234054"/>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90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批次</a:t>
            </a:r>
            <a:endParaRPr lang="en-US" altLang="en-US" sz="1100" dirty="0"/>
          </a:p>
          <a:p>
            <a:pPr algn="l" rtl="0" eaLnBrk="0">
              <a:lnSpc>
                <a:spcPct val="121000"/>
              </a:lnSpc>
            </a:pPr>
            <a:endParaRPr lang="en-US" altLang="en-US" sz="1000" dirty="0"/>
          </a:p>
          <a:p>
            <a:pPr algn="l" rtl="0" eaLnBrk="0">
              <a:lnSpc>
                <a:spcPct val="121000"/>
              </a:lnSpc>
            </a:pPr>
            <a:endParaRPr lang="en-US" altLang="en-US" sz="1000" dirty="0"/>
          </a:p>
          <a:p>
            <a:pPr algn="l" rtl="0" eaLnBrk="0">
              <a:lnSpc>
                <a:spcPct val="121000"/>
              </a:lnSpc>
            </a:pPr>
            <a:endParaRPr lang="en-US" altLang="en-US" sz="1000" dirty="0"/>
          </a:p>
          <a:p>
            <a:pPr marL="12700" algn="l" rtl="0" eaLnBrk="0">
              <a:lnSpc>
                <a:spcPct val="91000"/>
              </a:lnSpc>
              <a:spcBef>
                <a:spcPts val="335"/>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作业</a:t>
            </a:r>
            <a:endParaRPr lang="en-US" altLang="en-US" sz="1100" dirty="0"/>
          </a:p>
          <a:p>
            <a:pPr algn="l" rtl="0" eaLnBrk="0">
              <a:lnSpc>
                <a:spcPct val="124000"/>
              </a:lnSpc>
            </a:pPr>
            <a:endParaRPr lang="en-US" altLang="en-US" sz="1000" dirty="0"/>
          </a:p>
          <a:p>
            <a:pPr algn="l" rtl="0" eaLnBrk="0">
              <a:lnSpc>
                <a:spcPct val="124000"/>
              </a:lnSpc>
            </a:pPr>
            <a:endParaRPr lang="en-US" altLang="en-US" sz="1000" dirty="0"/>
          </a:p>
          <a:p>
            <a:pPr algn="l" rtl="0" eaLnBrk="0">
              <a:lnSpc>
                <a:spcPct val="124000"/>
              </a:lnSpc>
            </a:pPr>
            <a:endParaRPr lang="en-US" altLang="en-US" sz="1000" dirty="0"/>
          </a:p>
          <a:p>
            <a:pPr marL="12700" algn="l" rtl="0" eaLnBrk="0">
              <a:lnSpc>
                <a:spcPct val="91000"/>
              </a:lnSpc>
              <a:spcBef>
                <a:spcPts val="340"/>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报废</a:t>
            </a:r>
            <a:endParaRPr lang="en-US" altLang="en-US" sz="1100" dirty="0"/>
          </a:p>
          <a:p>
            <a:pPr algn="l" rtl="0" eaLnBrk="0">
              <a:lnSpc>
                <a:spcPct val="126000"/>
              </a:lnSpc>
            </a:pPr>
            <a:endParaRPr lang="en-US" altLang="en-US" sz="1000" dirty="0"/>
          </a:p>
          <a:p>
            <a:pPr algn="l" rtl="0" eaLnBrk="0">
              <a:lnSpc>
                <a:spcPct val="127000"/>
              </a:lnSpc>
            </a:pPr>
            <a:endParaRPr lang="en-US" altLang="en-US" sz="1000" dirty="0"/>
          </a:p>
          <a:p>
            <a:pPr algn="l" rtl="0" eaLnBrk="0">
              <a:lnSpc>
                <a:spcPct val="127000"/>
              </a:lnSpc>
            </a:pPr>
            <a:endParaRPr lang="en-US" altLang="en-US" sz="1000" dirty="0"/>
          </a:p>
          <a:p>
            <a:pPr marL="12700" algn="l" rtl="0" eaLnBrk="0">
              <a:lnSpc>
                <a:spcPct val="92000"/>
              </a:lnSpc>
              <a:spcBef>
                <a:spcPts val="335"/>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退库</a:t>
            </a:r>
            <a:endParaRPr lang="en-US" altLang="en-US" sz="1100" dirty="0"/>
          </a:p>
          <a:p>
            <a:pPr algn="l" rtl="0" eaLnBrk="0">
              <a:lnSpc>
                <a:spcPct val="125000"/>
              </a:lnSpc>
            </a:pPr>
            <a:endParaRPr lang="en-US" altLang="en-US" sz="1000" dirty="0"/>
          </a:p>
          <a:p>
            <a:pPr algn="l" rtl="0" eaLnBrk="0">
              <a:lnSpc>
                <a:spcPct val="126000"/>
              </a:lnSpc>
            </a:pPr>
            <a:endParaRPr lang="en-US" altLang="en-US" sz="1000" dirty="0"/>
          </a:p>
          <a:p>
            <a:pPr algn="l" rtl="0" eaLnBrk="0">
              <a:lnSpc>
                <a:spcPct val="126000"/>
              </a:lnSpc>
            </a:pPr>
            <a:endParaRPr lang="en-US" altLang="en-US" sz="1000" dirty="0"/>
          </a:p>
          <a:p>
            <a:pPr algn="l" rtl="0" eaLnBrk="0">
              <a:lnSpc>
                <a:spcPct val="141000"/>
              </a:lnSpc>
            </a:pPr>
            <a:endParaRPr lang="en-US" altLang="en-US" sz="200" dirty="0"/>
          </a:p>
          <a:p>
            <a:pPr marL="12700" algn="l" rtl="0" eaLnBrk="0">
              <a:lnSpc>
                <a:spcPct val="91000"/>
              </a:lnSpc>
              <a:spcBef>
                <a:spcPts val="0"/>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维修</a:t>
            </a:r>
            <a:endParaRPr lang="en-US" altLang="en-US" sz="1100" dirty="0"/>
          </a:p>
        </p:txBody>
      </p:sp>
      <p:sp>
        <p:nvSpPr>
          <p:cNvPr id="1316" name="textbox 1316"/>
          <p:cNvSpPr/>
          <p:nvPr/>
        </p:nvSpPr>
        <p:spPr>
          <a:xfrm>
            <a:off x="7960278" y="874956"/>
            <a:ext cx="834389" cy="824864"/>
          </a:xfrm>
          <a:prstGeom prst="rect">
            <a:avLst/>
          </a:prstGeom>
        </p:spPr>
        <p:txBody>
          <a:bodyPr vert="horz" wrap="square" lIns="0" tIns="0" rIns="0" bIns="0"/>
          <a:lstStyle/>
          <a:p>
            <a:pPr algn="l" rtl="0" eaLnBrk="0">
              <a:lnSpc>
                <a:spcPct val="76000"/>
              </a:lnSpc>
            </a:pPr>
            <a:endParaRPr lang="en-US" altLang="en-US" sz="100" dirty="0"/>
          </a:p>
          <a:p>
            <a:pPr marL="12700" algn="l" rtl="0" eaLnBrk="0">
              <a:lnSpc>
                <a:spcPct val="97000"/>
              </a:lnSpc>
            </a:pPr>
            <a:r>
              <a:rPr sz="15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数据中台</a:t>
            </a:r>
            <a:endParaRPr lang="en-US" altLang="en-US" sz="1500" dirty="0"/>
          </a:p>
          <a:p>
            <a:pPr algn="l" rtl="0" eaLnBrk="0">
              <a:lnSpc>
                <a:spcPct val="126000"/>
              </a:lnSpc>
            </a:pPr>
            <a:endParaRPr lang="en-US" altLang="en-US" sz="1000" dirty="0"/>
          </a:p>
          <a:p>
            <a:pPr algn="l" rtl="0" eaLnBrk="0">
              <a:lnSpc>
                <a:spcPct val="126000"/>
              </a:lnSpc>
            </a:pPr>
            <a:endParaRPr lang="en-US" altLang="en-US" sz="1000" dirty="0"/>
          </a:p>
          <a:p>
            <a:pPr algn="l" rtl="0" eaLnBrk="0">
              <a:lnSpc>
                <a:spcPct val="137000"/>
              </a:lnSpc>
            </a:pPr>
            <a:endParaRPr lang="en-US" altLang="en-US" sz="200" dirty="0"/>
          </a:p>
          <a:p>
            <a:pPr marL="38735" algn="l" rtl="0" eaLnBrk="0">
              <a:lnSpc>
                <a:spcPct val="91000"/>
              </a:lnSpc>
              <a:spcBef>
                <a:spcPts val="0"/>
              </a:spcBef>
            </a:pPr>
            <a:r>
              <a:rPr sz="11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PP-生产计划</a:t>
            </a:r>
            <a:endParaRPr lang="en-US" altLang="en-US" sz="1100" dirty="0"/>
          </a:p>
        </p:txBody>
      </p:sp>
      <p:sp>
        <p:nvSpPr>
          <p:cNvPr id="1318" name="textbox 1318"/>
          <p:cNvSpPr/>
          <p:nvPr/>
        </p:nvSpPr>
        <p:spPr>
          <a:xfrm>
            <a:off x="3479647" y="3428238"/>
            <a:ext cx="785494" cy="572769"/>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90000"/>
              </a:lnSpc>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企业工业互</a:t>
            </a:r>
            <a:endParaRPr lang="en-US" altLang="en-US" sz="1200" dirty="0"/>
          </a:p>
          <a:p>
            <a:pPr marL="88900" algn="l" rtl="0" eaLnBrk="0">
              <a:lnSpc>
                <a:spcPct val="91000"/>
              </a:lnSpc>
              <a:spcBef>
                <a:spcPts val="200"/>
              </a:spcBef>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联网平台</a:t>
            </a:r>
            <a:endParaRPr lang="en-US" altLang="en-US" sz="1200" dirty="0"/>
          </a:p>
          <a:p>
            <a:pPr marL="163195" algn="l" rtl="0" eaLnBrk="0">
              <a:lnSpc>
                <a:spcPct val="91000"/>
              </a:lnSpc>
              <a:spcBef>
                <a:spcPts val="190"/>
              </a:spcBef>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微服务</a:t>
            </a:r>
            <a:endParaRPr lang="en-US" altLang="en-US" sz="1200" dirty="0"/>
          </a:p>
        </p:txBody>
      </p:sp>
      <p:sp>
        <p:nvSpPr>
          <p:cNvPr id="1320" name="textbox 1320"/>
          <p:cNvSpPr/>
          <p:nvPr/>
        </p:nvSpPr>
        <p:spPr>
          <a:xfrm>
            <a:off x="10191031" y="1297992"/>
            <a:ext cx="842010" cy="403859"/>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80000"/>
              </a:lnSpc>
            </a:pPr>
            <a:r>
              <a:rPr sz="1200" kern="0" spc="7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a:t>
            </a:r>
            <a:r>
              <a:rPr sz="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生产良率确认</a:t>
            </a:r>
            <a:endParaRPr lang="en-US" altLang="en-US" sz="900" dirty="0"/>
          </a:p>
          <a:p>
            <a:pPr algn="l" rtl="0" eaLnBrk="0">
              <a:lnSpc>
                <a:spcPct val="112000"/>
              </a:lnSpc>
            </a:pPr>
            <a:endParaRPr lang="en-US" altLang="en-US" sz="500" dirty="0"/>
          </a:p>
          <a:p>
            <a:pPr marL="12700" algn="l" rtl="0" eaLnBrk="0">
              <a:lnSpc>
                <a:spcPct val="80000"/>
              </a:lnSpc>
              <a:spcBef>
                <a:spcPts val="5"/>
              </a:spcBef>
            </a:pPr>
            <a:r>
              <a:rPr sz="1200" kern="0" spc="5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a:t>
            </a:r>
            <a:r>
              <a:rPr sz="1200" kern="0" spc="0" dirty="0">
                <a:solidFill>
                  <a:srgbClr val="CFF4EA">
                    <a:alpha val="100000"/>
                  </a:srgbClr>
                </a:solidFill>
                <a:latin typeface="Microsoft YaHei" panose="020B0503020204020204" charset="-122"/>
                <a:ea typeface="Microsoft YaHei" panose="020B0503020204020204" charset="-122"/>
                <a:cs typeface="Microsoft YaHei" panose="020B0503020204020204" charset="-122"/>
              </a:rPr>
              <a:t> </a:t>
            </a:r>
            <a:r>
              <a:rPr sz="9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生产报废</a:t>
            </a:r>
            <a:endParaRPr lang="en-US" altLang="en-US" sz="900" dirty="0"/>
          </a:p>
        </p:txBody>
      </p:sp>
      <p:sp>
        <p:nvSpPr>
          <p:cNvPr id="1322" name="textbox 1322"/>
          <p:cNvSpPr/>
          <p:nvPr/>
        </p:nvSpPr>
        <p:spPr>
          <a:xfrm>
            <a:off x="2541091" y="5915385"/>
            <a:ext cx="129539" cy="7556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390"/>
              </a:lnSpc>
            </a:pPr>
            <a:r>
              <a:rPr sz="11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11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4" name="picture 1324"/>
          <p:cNvPicPr>
            <a:picLocks noChangeAspect="1"/>
          </p:cNvPicPr>
          <p:nvPr/>
        </p:nvPicPr>
        <p:blipFill>
          <a:blip r:embed="rId1"/>
          <a:stretch>
            <a:fillRect/>
          </a:stretch>
        </p:blipFill>
        <p:spPr>
          <a:xfrm rot="21600000">
            <a:off x="0" y="0"/>
            <a:ext cx="12192000" cy="6857998"/>
          </a:xfrm>
          <a:prstGeom prst="rect">
            <a:avLst/>
          </a:prstGeom>
        </p:spPr>
      </p:pic>
      <p:sp>
        <p:nvSpPr>
          <p:cNvPr id="1326" name="textbox 1326"/>
          <p:cNvSpPr/>
          <p:nvPr/>
        </p:nvSpPr>
        <p:spPr>
          <a:xfrm>
            <a:off x="847934" y="486768"/>
            <a:ext cx="10566400" cy="1925954"/>
          </a:xfrm>
          <a:prstGeom prst="rect">
            <a:avLst/>
          </a:prstGeom>
        </p:spPr>
        <p:txBody>
          <a:bodyPr vert="horz" wrap="square" lIns="0" tIns="0" rIns="0" bIns="0"/>
          <a:lstStyle/>
          <a:p>
            <a:pPr algn="l" rtl="0" eaLnBrk="0">
              <a:lnSpc>
                <a:spcPct val="90000"/>
              </a:lnSpc>
            </a:pPr>
            <a:endParaRPr lang="en-US" altLang="en-US" sz="100" dirty="0"/>
          </a:p>
          <a:p>
            <a:pPr marL="226695" algn="l" rtl="0" eaLnBrk="0">
              <a:lnSpc>
                <a:spcPct val="94000"/>
              </a:lnSpc>
            </a:pP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00" dirty="0">
                <a:solidFill>
                  <a:srgbClr val="FFC000">
                    <a:alpha val="100000"/>
                  </a:srgbClr>
                </a:solidFill>
                <a:latin typeface="Arial" panose="020B0704020202020204"/>
                <a:ea typeface="Arial" panose="020B0704020202020204"/>
                <a:cs typeface="Arial" panose="020B0704020202020204"/>
              </a:rPr>
              <a:t>—</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a:t>
            </a: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服务平台</a:t>
            </a:r>
            <a:endParaRPr lang="en-US" altLang="en-US" sz="2700" dirty="0"/>
          </a:p>
          <a:p>
            <a:pPr algn="l" rtl="0" eaLnBrk="0">
              <a:lnSpc>
                <a:spcPct val="136000"/>
              </a:lnSpc>
            </a:pPr>
            <a:endParaRPr lang="en-US" altLang="en-US" sz="1000" dirty="0"/>
          </a:p>
          <a:p>
            <a:pPr marL="15240" algn="l" rtl="0" eaLnBrk="0">
              <a:lnSpc>
                <a:spcPct val="92000"/>
              </a:lnSpc>
              <a:spcBef>
                <a:spcPts val="430"/>
              </a:spcBef>
            </a:pP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面向企业生产制造全过程</a:t>
            </a:r>
            <a:r>
              <a:rPr sz="1400" b="1" kern="0" spc="-2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，以“木星工业互联网平台+智能工厂</a:t>
            </a:r>
            <a:r>
              <a:rPr sz="1400" b="1" kern="0" spc="-2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+开放生态”为路径</a:t>
            </a:r>
            <a:r>
              <a:rPr sz="1400" b="1" kern="0" spc="-2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，以“知识连接+资源</a:t>
            </a:r>
            <a:r>
              <a:rPr sz="14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共享”的移动应用为载体</a:t>
            </a:r>
            <a:r>
              <a:rPr sz="1400" b="1" kern="0" spc="-2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，建</a:t>
            </a:r>
            <a:endParaRPr lang="en-US" altLang="en-US" sz="1400" dirty="0"/>
          </a:p>
          <a:p>
            <a:pPr marL="12700" algn="l" rtl="0" eaLnBrk="0">
              <a:lnSpc>
                <a:spcPct val="91000"/>
              </a:lnSpc>
              <a:spcBef>
                <a:spcPts val="970"/>
              </a:spcBef>
            </a:pPr>
            <a:r>
              <a:rPr sz="14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企业智能制造应用体系</a:t>
            </a:r>
            <a:r>
              <a:rPr sz="1400" b="1" kern="0" spc="-2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，形</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成数采集、数据建模、虚拟制造等能力</a:t>
            </a:r>
            <a:r>
              <a:rPr sz="1400" b="1" kern="0" spc="-2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，推动工业APP创新应用</a:t>
            </a:r>
            <a:r>
              <a:rPr sz="1400" b="1" kern="0" spc="-2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，实现基于CPS数字孪生的智能工厂建设，</a:t>
            </a:r>
            <a:endParaRPr lang="en-US" altLang="en-US" sz="1400" dirty="0"/>
          </a:p>
          <a:p>
            <a:pPr marL="12700" algn="l" rtl="0" eaLnBrk="0">
              <a:lnSpc>
                <a:spcPct val="91000"/>
              </a:lnSpc>
              <a:spcBef>
                <a:spcPts val="965"/>
              </a:spcBef>
            </a:pPr>
            <a:r>
              <a:rPr sz="14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提升云企业的整体智能制造水平</a:t>
            </a:r>
            <a:endParaRPr lang="en-US" altLang="en-US" sz="1400" dirty="0"/>
          </a:p>
          <a:p>
            <a:pPr algn="l" rtl="0" eaLnBrk="0">
              <a:lnSpc>
                <a:spcPct val="108000"/>
              </a:lnSpc>
            </a:pPr>
            <a:endParaRPr lang="en-US" altLang="en-US" sz="1000" dirty="0"/>
          </a:p>
          <a:p>
            <a:pPr algn="l" rtl="0" eaLnBrk="0">
              <a:lnSpc>
                <a:spcPct val="119000"/>
              </a:lnSpc>
            </a:pPr>
            <a:endParaRPr lang="en-US" altLang="en-US" sz="300" dirty="0"/>
          </a:p>
          <a:p>
            <a:pPr marL="119380" algn="l" rtl="0" eaLnBrk="0">
              <a:lnSpc>
                <a:spcPct val="94000"/>
              </a:lnSpc>
              <a:spcBef>
                <a:spcPts val="5"/>
              </a:spcBef>
            </a:pPr>
            <a:r>
              <a:rPr sz="14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生产前模拟仿真                 生产中实时仿真                 生产后回溯仿真               设备生命</a:t>
            </a:r>
            <a:r>
              <a:rPr sz="14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周期仿真            产品生命周期仿真</a:t>
            </a:r>
            <a:endParaRPr lang="en-US" altLang="en-US" sz="1400" dirty="0"/>
          </a:p>
        </p:txBody>
      </p:sp>
      <p:sp>
        <p:nvSpPr>
          <p:cNvPr id="1328" name="textbox 1328"/>
          <p:cNvSpPr/>
          <p:nvPr/>
        </p:nvSpPr>
        <p:spPr>
          <a:xfrm>
            <a:off x="1271917" y="4165600"/>
            <a:ext cx="4665345" cy="579755"/>
          </a:xfrm>
          <a:prstGeom prst="rect">
            <a:avLst/>
          </a:prstGeom>
        </p:spPr>
        <p:txBody>
          <a:bodyPr vert="horz" wrap="square" lIns="0" tIns="0" rIns="0" bIns="0"/>
          <a:lstStyle/>
          <a:p>
            <a:pPr algn="l" rtl="0" eaLnBrk="0">
              <a:lnSpc>
                <a:spcPct val="87000"/>
              </a:lnSpc>
            </a:pPr>
            <a:endParaRPr lang="en-US" altLang="en-US" sz="100" dirty="0"/>
          </a:p>
          <a:p>
            <a:pPr marL="2529840" algn="l" rtl="0" eaLnBrk="0">
              <a:lnSpc>
                <a:spcPct val="89000"/>
              </a:lnSpc>
            </a:pPr>
            <a:r>
              <a:rPr sz="14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业务运行</a:t>
            </a:r>
            <a:endParaRPr lang="en-US" altLang="en-US" sz="1400" dirty="0"/>
          </a:p>
          <a:p>
            <a:pPr marL="12700" algn="l" rtl="0" eaLnBrk="0">
              <a:lnSpc>
                <a:spcPct val="82000"/>
              </a:lnSpc>
              <a:spcBef>
                <a:spcPts val="15"/>
              </a:spcBef>
            </a:pPr>
            <a:r>
              <a:rPr sz="14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工业APP</a:t>
            </a:r>
            <a:endParaRPr lang="en-US" altLang="en-US" sz="1400" dirty="0"/>
          </a:p>
          <a:p>
            <a:pPr algn="r" rtl="0" eaLnBrk="0">
              <a:lnSpc>
                <a:spcPct val="94000"/>
              </a:lnSpc>
              <a:spcBef>
                <a:spcPts val="5"/>
              </a:spcBef>
            </a:pPr>
            <a:r>
              <a:rPr sz="1300" b="1" kern="0" spc="4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设计</a:t>
            </a:r>
            <a:r>
              <a:rPr sz="1300" b="1" kern="0" spc="3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            </a:t>
            </a:r>
            <a:r>
              <a:rPr sz="1300" b="1" kern="0" spc="4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生产</a:t>
            </a:r>
            <a:r>
              <a:rPr sz="1300" b="1" kern="0" spc="3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            </a:t>
            </a:r>
            <a:r>
              <a:rPr sz="1300" b="1" kern="0" spc="4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管理</a:t>
            </a:r>
            <a:r>
              <a:rPr sz="1300" b="1" kern="0" spc="3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            </a:t>
            </a:r>
            <a:r>
              <a:rPr sz="1300" b="1" kern="0" spc="4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服务</a:t>
            </a:r>
            <a:endParaRPr lang="en-US" altLang="en-US" sz="1300" dirty="0"/>
          </a:p>
        </p:txBody>
      </p:sp>
      <p:sp>
        <p:nvSpPr>
          <p:cNvPr id="1330" name="textbox 1330"/>
          <p:cNvSpPr/>
          <p:nvPr/>
        </p:nvSpPr>
        <p:spPr>
          <a:xfrm>
            <a:off x="7644942" y="4177538"/>
            <a:ext cx="1015364" cy="652144"/>
          </a:xfrm>
          <a:prstGeom prst="rect">
            <a:avLst/>
          </a:prstGeom>
        </p:spPr>
        <p:txBody>
          <a:bodyPr vert="horz" wrap="square" lIns="0" tIns="0" rIns="0" bIns="0"/>
          <a:lstStyle/>
          <a:p>
            <a:pPr algn="l" rtl="0" eaLnBrk="0">
              <a:lnSpc>
                <a:spcPct val="74000"/>
              </a:lnSpc>
            </a:pPr>
            <a:endParaRPr lang="en-US" altLang="en-US" sz="100" dirty="0"/>
          </a:p>
          <a:p>
            <a:pPr marL="12700" indent="278765" algn="l" rtl="0" eaLnBrk="0">
              <a:lnSpc>
                <a:spcPct val="107000"/>
              </a:lnSpc>
            </a:pPr>
            <a:r>
              <a:rPr sz="14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应用创新</a:t>
            </a:r>
            <a:r>
              <a:rPr sz="1400" b="1"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供应链</a:t>
            </a:r>
            <a:endParaRPr lang="en-US" altLang="en-US" sz="1200" dirty="0"/>
          </a:p>
          <a:p>
            <a:pPr marL="88900" algn="l" rtl="0" eaLnBrk="0">
              <a:lnSpc>
                <a:spcPct val="90000"/>
              </a:lnSpc>
              <a:spcBef>
                <a:spcPts val="310"/>
              </a:spcBef>
            </a:pPr>
            <a:r>
              <a:rPr sz="1200" b="1"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管理</a:t>
            </a:r>
            <a:endParaRPr lang="en-US" altLang="en-US" sz="1200" dirty="0"/>
          </a:p>
        </p:txBody>
      </p:sp>
      <p:sp>
        <p:nvSpPr>
          <p:cNvPr id="1332" name="textbox 1332"/>
          <p:cNvSpPr/>
          <p:nvPr/>
        </p:nvSpPr>
        <p:spPr>
          <a:xfrm>
            <a:off x="7615552" y="6039346"/>
            <a:ext cx="1571625" cy="213995"/>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95000"/>
              </a:lnSpc>
            </a:pPr>
            <a:r>
              <a:rPr sz="1300" b="1" kern="0" spc="5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木星工业互联网平台</a:t>
            </a:r>
            <a:endParaRPr lang="en-US" altLang="en-US" sz="1300" dirty="0"/>
          </a:p>
        </p:txBody>
      </p:sp>
      <p:sp>
        <p:nvSpPr>
          <p:cNvPr id="1334" name="textbox 1334"/>
          <p:cNvSpPr/>
          <p:nvPr/>
        </p:nvSpPr>
        <p:spPr>
          <a:xfrm>
            <a:off x="6577203" y="4439945"/>
            <a:ext cx="633094" cy="383540"/>
          </a:xfrm>
          <a:prstGeom prst="rect">
            <a:avLst/>
          </a:prstGeom>
        </p:spPr>
        <p:txBody>
          <a:bodyPr vert="horz" wrap="square" lIns="0" tIns="0" rIns="0" bIns="0"/>
          <a:lstStyle/>
          <a:p>
            <a:pPr algn="l" rtl="0" eaLnBrk="0">
              <a:lnSpc>
                <a:spcPct val="79000"/>
              </a:lnSpc>
            </a:pPr>
            <a:endParaRPr lang="en-US" altLang="en-US" sz="100" dirty="0"/>
          </a:p>
          <a:p>
            <a:pPr marL="165100" indent="-152400" algn="l" rtl="0" eaLnBrk="0">
              <a:lnSpc>
                <a:spcPct val="98000"/>
              </a:lnSpc>
            </a:pPr>
            <a:r>
              <a:rPr sz="12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设备健康</a:t>
            </a:r>
            <a:r>
              <a:rPr sz="1200" b="1" kern="0" spc="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管理</a:t>
            </a:r>
            <a:endParaRPr lang="en-US" altLang="en-US" sz="1200" dirty="0"/>
          </a:p>
        </p:txBody>
      </p:sp>
      <p:sp>
        <p:nvSpPr>
          <p:cNvPr id="1336" name="textbox 1336"/>
          <p:cNvSpPr/>
          <p:nvPr/>
        </p:nvSpPr>
        <p:spPr>
          <a:xfrm>
            <a:off x="9716677" y="3703853"/>
            <a:ext cx="1689735" cy="15621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5000"/>
              </a:lnSpc>
            </a:pPr>
            <a:r>
              <a:rPr sz="900" kern="0" spc="3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基于二维码打通工商零消产业链</a:t>
            </a:r>
            <a:endParaRPr lang="en-US" altLang="en-US" sz="900" dirty="0"/>
          </a:p>
        </p:txBody>
      </p:sp>
      <p:sp>
        <p:nvSpPr>
          <p:cNvPr id="1338" name="textbox 1338"/>
          <p:cNvSpPr/>
          <p:nvPr/>
        </p:nvSpPr>
        <p:spPr>
          <a:xfrm>
            <a:off x="839257" y="3700336"/>
            <a:ext cx="1570989" cy="156845"/>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6000"/>
              </a:lnSpc>
            </a:pPr>
            <a:r>
              <a:rPr sz="900"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生产预演</a:t>
            </a:r>
            <a:r>
              <a:rPr sz="900" kern="0" spc="-8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 </a:t>
            </a:r>
            <a:r>
              <a:rPr sz="900"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，提升资源配置能力</a:t>
            </a:r>
            <a:endParaRPr lang="en-US" altLang="en-US" sz="900" dirty="0"/>
          </a:p>
        </p:txBody>
      </p:sp>
      <p:sp>
        <p:nvSpPr>
          <p:cNvPr id="1340" name="textbox 1340"/>
          <p:cNvSpPr/>
          <p:nvPr/>
        </p:nvSpPr>
        <p:spPr>
          <a:xfrm>
            <a:off x="3081770" y="3689034"/>
            <a:ext cx="1570355" cy="156845"/>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6000"/>
              </a:lnSpc>
            </a:pPr>
            <a:r>
              <a:rPr sz="900"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监控诊断</a:t>
            </a:r>
            <a:r>
              <a:rPr sz="900" kern="0" spc="-8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 </a:t>
            </a:r>
            <a:r>
              <a:rPr sz="900"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，提升制造管控能力</a:t>
            </a:r>
            <a:endParaRPr lang="en-US" altLang="en-US" sz="900" dirty="0"/>
          </a:p>
        </p:txBody>
      </p:sp>
      <p:sp>
        <p:nvSpPr>
          <p:cNvPr id="1342" name="textbox 1342"/>
          <p:cNvSpPr/>
          <p:nvPr/>
        </p:nvSpPr>
        <p:spPr>
          <a:xfrm>
            <a:off x="5316241" y="3689034"/>
            <a:ext cx="1570355" cy="156845"/>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6000"/>
              </a:lnSpc>
            </a:pPr>
            <a:r>
              <a:rPr sz="900" kern="0" spc="5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5估优化</a:t>
            </a:r>
            <a:r>
              <a:rPr sz="900" kern="0" spc="-10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 </a:t>
            </a:r>
            <a:r>
              <a:rPr sz="900" kern="0" spc="5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，提升制造创新能力</a:t>
            </a:r>
            <a:endParaRPr lang="en-US" altLang="en-US" sz="900" dirty="0"/>
          </a:p>
        </p:txBody>
      </p:sp>
      <p:sp>
        <p:nvSpPr>
          <p:cNvPr id="1344" name="textbox 1344"/>
          <p:cNvSpPr/>
          <p:nvPr/>
        </p:nvSpPr>
        <p:spPr>
          <a:xfrm>
            <a:off x="7549098" y="3726472"/>
            <a:ext cx="1565275" cy="156210"/>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5000"/>
              </a:lnSpc>
            </a:pPr>
            <a:r>
              <a:rPr sz="900"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降本增效</a:t>
            </a:r>
            <a:r>
              <a:rPr sz="900" kern="0" spc="-1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 </a:t>
            </a:r>
            <a:r>
              <a:rPr sz="900"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，推动精益生成管理</a:t>
            </a:r>
            <a:endParaRPr lang="en-US" altLang="en-US" sz="900" dirty="0"/>
          </a:p>
        </p:txBody>
      </p:sp>
      <p:sp>
        <p:nvSpPr>
          <p:cNvPr id="1346" name="textbox 1346"/>
          <p:cNvSpPr/>
          <p:nvPr/>
        </p:nvSpPr>
        <p:spPr>
          <a:xfrm>
            <a:off x="2888014" y="6041068"/>
            <a:ext cx="884555" cy="212090"/>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4000"/>
              </a:lnSpc>
            </a:pPr>
            <a:r>
              <a:rPr sz="1300" b="1" kern="0" spc="5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基础制造云</a:t>
            </a:r>
            <a:endParaRPr lang="en-US" altLang="en-US" sz="1300" dirty="0"/>
          </a:p>
        </p:txBody>
      </p:sp>
      <p:sp>
        <p:nvSpPr>
          <p:cNvPr id="1348" name="textbox 1348"/>
          <p:cNvSpPr/>
          <p:nvPr/>
        </p:nvSpPr>
        <p:spPr>
          <a:xfrm>
            <a:off x="8711387" y="4439945"/>
            <a:ext cx="328295" cy="383540"/>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8000"/>
              </a:lnSpc>
            </a:pPr>
            <a:r>
              <a:rPr sz="1200" b="1"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能耗</a:t>
            </a:r>
            <a:r>
              <a:rPr sz="1200" b="1" kern="0" spc="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优化</a:t>
            </a:r>
            <a:endParaRPr lang="en-US" altLang="en-US" sz="1200" dirty="0"/>
          </a:p>
        </p:txBody>
      </p:sp>
      <p:sp>
        <p:nvSpPr>
          <p:cNvPr id="1350" name="textbox 1350"/>
          <p:cNvSpPr/>
          <p:nvPr/>
        </p:nvSpPr>
        <p:spPr>
          <a:xfrm>
            <a:off x="5783044" y="5195965"/>
            <a:ext cx="369570" cy="21209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4000"/>
              </a:lnSpc>
            </a:pPr>
            <a:r>
              <a:rPr sz="1300" b="1" kern="0" spc="4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创新</a:t>
            </a:r>
            <a:endParaRPr lang="en-US" altLang="en-US" sz="1300" dirty="0"/>
          </a:p>
        </p:txBody>
      </p:sp>
      <p:sp>
        <p:nvSpPr>
          <p:cNvPr id="1352" name="textbox 1352"/>
          <p:cNvSpPr/>
          <p:nvPr/>
        </p:nvSpPr>
        <p:spPr>
          <a:xfrm>
            <a:off x="9764148" y="4628339"/>
            <a:ext cx="204470" cy="5715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45"/>
              </a:lnSpc>
            </a:pPr>
            <a:r>
              <a:rPr sz="6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a:t>
            </a:r>
            <a:r>
              <a:rPr sz="600" b="1" kern="0" spc="7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 </a:t>
            </a:r>
            <a:r>
              <a:rPr sz="6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6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4" name="picture 1354"/>
          <p:cNvPicPr>
            <a:picLocks noChangeAspect="1"/>
          </p:cNvPicPr>
          <p:nvPr/>
        </p:nvPicPr>
        <p:blipFill>
          <a:blip r:embed="rId1"/>
          <a:stretch>
            <a:fillRect/>
          </a:stretch>
        </p:blipFill>
        <p:spPr>
          <a:xfrm rot="21600000">
            <a:off x="0" y="0"/>
            <a:ext cx="12192000" cy="6857998"/>
          </a:xfrm>
          <a:prstGeom prst="rect">
            <a:avLst/>
          </a:prstGeom>
        </p:spPr>
      </p:pic>
      <p:sp>
        <p:nvSpPr>
          <p:cNvPr id="1356" name="textbox 1356"/>
          <p:cNvSpPr/>
          <p:nvPr/>
        </p:nvSpPr>
        <p:spPr>
          <a:xfrm>
            <a:off x="801497" y="486768"/>
            <a:ext cx="10767694" cy="2448560"/>
          </a:xfrm>
          <a:prstGeom prst="rect">
            <a:avLst/>
          </a:prstGeom>
        </p:spPr>
        <p:txBody>
          <a:bodyPr vert="horz" wrap="square" lIns="0" tIns="0" rIns="0" bIns="0"/>
          <a:lstStyle/>
          <a:p>
            <a:pPr algn="l" rtl="0" eaLnBrk="0">
              <a:lnSpc>
                <a:spcPct val="90000"/>
              </a:lnSpc>
            </a:pPr>
            <a:endParaRPr lang="en-US" altLang="en-US" sz="100" dirty="0"/>
          </a:p>
          <a:p>
            <a:pPr marL="273050" algn="l" rtl="0" eaLnBrk="0">
              <a:lnSpc>
                <a:spcPct val="94000"/>
              </a:lnSpc>
            </a:pP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数字孪生技术</a:t>
            </a:r>
            <a:r>
              <a:rPr sz="2700" kern="0" spc="100" dirty="0">
                <a:solidFill>
                  <a:srgbClr val="FFC000">
                    <a:alpha val="100000"/>
                  </a:srgbClr>
                </a:solidFill>
                <a:latin typeface="Arial" panose="020B0704020202020204"/>
                <a:ea typeface="Arial" panose="020B0704020202020204"/>
                <a:cs typeface="Arial" panose="020B0704020202020204"/>
              </a:rPr>
              <a:t>—</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a:t>
            </a: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服务平台</a:t>
            </a:r>
            <a:endParaRPr lang="en-US" altLang="en-US" sz="2700" dirty="0"/>
          </a:p>
          <a:p>
            <a:pPr algn="l" rtl="0" eaLnBrk="0">
              <a:lnSpc>
                <a:spcPct val="133000"/>
              </a:lnSpc>
            </a:pPr>
            <a:endParaRPr lang="en-US" altLang="en-US" sz="1000" dirty="0"/>
          </a:p>
          <a:p>
            <a:pPr marL="12700" algn="l" rtl="0" eaLnBrk="0">
              <a:lnSpc>
                <a:spcPct val="91000"/>
              </a:lnSpc>
              <a:spcBef>
                <a:spcPts val="545"/>
              </a:spcBef>
            </a:pPr>
            <a:r>
              <a:rPr sz="1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通过物理车间、虚拟车间、车间服务系统的全要素</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、全流程、全业务数据的集成和融合</a:t>
            </a:r>
            <a:r>
              <a:rPr sz="1800" b="1" kern="0" spc="-3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，实现生产前、生产</a:t>
            </a:r>
            <a:endParaRPr lang="en-US" altLang="en-US" sz="1800" dirty="0"/>
          </a:p>
          <a:p>
            <a:pPr marL="22860" algn="l" rtl="0" eaLnBrk="0">
              <a:lnSpc>
                <a:spcPct val="91000"/>
              </a:lnSpc>
              <a:spcBef>
                <a:spcPts val="1240"/>
              </a:spcBef>
            </a:pP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中、生产后虚拟制造</a:t>
            </a:r>
            <a:r>
              <a:rPr sz="1800" b="1" kern="0" spc="-3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，供应链虚拟监视服务</a:t>
            </a:r>
            <a:r>
              <a:rPr sz="1800" b="1" kern="0" spc="-3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，提升资源配置能力</a:t>
            </a:r>
            <a:r>
              <a:rPr sz="1800" b="1" kern="0" spc="-3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，提升制造管控</a:t>
            </a:r>
            <a:r>
              <a:rPr sz="18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能力</a:t>
            </a:r>
            <a:r>
              <a:rPr sz="1800" b="1" kern="0" spc="-3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，提升供应链运行效率</a:t>
            </a:r>
            <a:endParaRPr lang="en-US" altLang="en-US" sz="1800" dirty="0"/>
          </a:p>
          <a:p>
            <a:pPr marL="12700" algn="l" rtl="0" eaLnBrk="0">
              <a:lnSpc>
                <a:spcPct val="91000"/>
              </a:lnSpc>
              <a:spcBef>
                <a:spcPts val="1340"/>
              </a:spcBef>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和企业间协同制造能力。</a:t>
            </a:r>
            <a:endParaRPr lang="en-US" altLang="en-US" sz="1800" dirty="0"/>
          </a:p>
          <a:p>
            <a:pPr algn="l" rtl="0" eaLnBrk="0">
              <a:lnSpc>
                <a:spcPct val="121000"/>
              </a:lnSpc>
            </a:pPr>
            <a:endParaRPr lang="en-US" altLang="en-US" sz="1000" dirty="0"/>
          </a:p>
          <a:p>
            <a:pPr algn="l" rtl="0" eaLnBrk="0">
              <a:lnSpc>
                <a:spcPct val="121000"/>
              </a:lnSpc>
            </a:pPr>
            <a:endParaRPr lang="en-US" altLang="en-US" sz="1000" dirty="0"/>
          </a:p>
          <a:p>
            <a:pPr algn="l" rtl="0" eaLnBrk="0">
              <a:lnSpc>
                <a:spcPct val="112000"/>
              </a:lnSpc>
            </a:pPr>
            <a:endParaRPr lang="en-US" altLang="en-US" sz="400" dirty="0"/>
          </a:p>
          <a:p>
            <a:pPr marL="758825" algn="l" rtl="0" eaLnBrk="0">
              <a:lnSpc>
                <a:spcPct val="91000"/>
              </a:lnSpc>
              <a:spcBef>
                <a:spcPts val="5"/>
              </a:spcBef>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生产前虚拟制造仿真                    </a:t>
            </a:r>
            <a:r>
              <a:rPr sz="1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生产中虚拟制造仿真                       生产后虚拟制造仿真</a:t>
            </a:r>
            <a:endParaRPr lang="en-US" altLang="en-US" sz="1800" dirty="0"/>
          </a:p>
        </p:txBody>
      </p:sp>
      <p:sp>
        <p:nvSpPr>
          <p:cNvPr id="1358" name="textbox 1358"/>
          <p:cNvSpPr/>
          <p:nvPr/>
        </p:nvSpPr>
        <p:spPr>
          <a:xfrm>
            <a:off x="1395481" y="6010865"/>
            <a:ext cx="9780269" cy="25971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840"/>
              </a:lnSpc>
            </a:pPr>
            <a:r>
              <a:rPr sz="2200" b="1" kern="0" spc="10" baseline="-5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生产预演</a:t>
            </a:r>
            <a:r>
              <a:rPr sz="1400" b="1" kern="0" spc="-1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200" b="1" kern="0" spc="10" baseline="-5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，提升资源配置能力</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200" b="1" kern="0" spc="10" baseline="5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监控诊断</a:t>
            </a:r>
            <a:r>
              <a:rPr sz="1400" b="1" kern="0" spc="-2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200" b="1" kern="0" spc="10" baseline="5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，提升制造管控能力</a:t>
            </a: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200" b="1" kern="0" spc="10" baseline="5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评估优化</a:t>
            </a:r>
            <a:r>
              <a:rPr sz="1400" b="1" kern="0" spc="-2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2200" b="1" kern="0" spc="10" baseline="5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，提升制造创新能力</a:t>
            </a:r>
            <a:endParaRPr lang="en-US" altLang="en-US" sz="2200" baseline="5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0" name="picture 1360"/>
          <p:cNvPicPr>
            <a:picLocks noChangeAspect="1"/>
          </p:cNvPicPr>
          <p:nvPr/>
        </p:nvPicPr>
        <p:blipFill>
          <a:blip r:embed="rId1"/>
          <a:stretch>
            <a:fillRect/>
          </a:stretch>
        </p:blipFill>
        <p:spPr>
          <a:xfrm rot="21600000">
            <a:off x="0" y="0"/>
            <a:ext cx="12192000" cy="6857998"/>
          </a:xfrm>
          <a:prstGeom prst="rect">
            <a:avLst/>
          </a:prstGeom>
        </p:spPr>
      </p:pic>
      <p:sp>
        <p:nvSpPr>
          <p:cNvPr id="1362" name="textbox 1362"/>
          <p:cNvSpPr/>
          <p:nvPr/>
        </p:nvSpPr>
        <p:spPr>
          <a:xfrm>
            <a:off x="919535" y="3098212"/>
            <a:ext cx="5100954" cy="1339850"/>
          </a:xfrm>
          <a:prstGeom prst="rect">
            <a:avLst/>
          </a:prstGeom>
        </p:spPr>
        <p:txBody>
          <a:bodyPr vert="horz" wrap="square" lIns="0" tIns="0" rIns="0" bIns="0"/>
          <a:lstStyle/>
          <a:p>
            <a:pPr algn="l" rtl="0" eaLnBrk="0">
              <a:lnSpc>
                <a:spcPct val="100000"/>
              </a:lnSpc>
            </a:pPr>
            <a:endParaRPr lang="en-US" altLang="en-US" sz="100" dirty="0"/>
          </a:p>
          <a:p>
            <a:pPr marL="24765" algn="l" rtl="0" eaLnBrk="0">
              <a:lnSpc>
                <a:spcPct val="93000"/>
              </a:lnSpc>
              <a:spcBef>
                <a:spcPts val="0"/>
              </a:spcBef>
            </a:pPr>
            <a:r>
              <a:rPr sz="3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三、</a:t>
            </a:r>
            <a:r>
              <a:rPr sz="3900" kern="0" spc="-10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3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数字孪生智能装备</a:t>
            </a:r>
            <a:endParaRPr lang="en-US" altLang="en-US" sz="3900" dirty="0"/>
          </a:p>
          <a:p>
            <a:pPr algn="l" rtl="0" eaLnBrk="0">
              <a:lnSpc>
                <a:spcPct val="131000"/>
              </a:lnSpc>
            </a:pPr>
            <a:endParaRPr lang="en-US" altLang="en-US" sz="1000" dirty="0"/>
          </a:p>
          <a:p>
            <a:pPr algn="l" rtl="0" eaLnBrk="0">
              <a:lnSpc>
                <a:spcPct val="132000"/>
              </a:lnSpc>
            </a:pPr>
            <a:endParaRPr lang="en-US" altLang="en-US" sz="1000" dirty="0"/>
          </a:p>
          <a:p>
            <a:pPr algn="l" rtl="0" eaLnBrk="0">
              <a:lnSpc>
                <a:spcPct val="101000"/>
              </a:lnSpc>
            </a:pPr>
            <a:endParaRPr lang="en-US" altLang="en-US" sz="500" dirty="0"/>
          </a:p>
          <a:p>
            <a:pPr marL="12700" algn="l" rtl="0" eaLnBrk="0">
              <a:lnSpc>
                <a:spcPct val="92000"/>
              </a:lnSpc>
              <a:spcBef>
                <a:spcPts val="5"/>
              </a:spcBef>
            </a:pPr>
            <a:r>
              <a:rPr sz="2000" kern="0" spc="0" dirty="0">
                <a:solidFill>
                  <a:srgbClr val="2E75B6">
                    <a:alpha val="100000"/>
                  </a:srgbClr>
                </a:solidFill>
                <a:latin typeface="Microsoft YaHei" panose="020B0503020204020204" charset="-122"/>
                <a:ea typeface="Microsoft YaHei" panose="020B0503020204020204" charset="-122"/>
                <a:cs typeface="Microsoft YaHei" panose="020B0503020204020204" charset="-122"/>
              </a:rPr>
              <a:t>数字孪生智能装备</a:t>
            </a:r>
            <a:endParaRPr lang="en-US" altLang="en-US" sz="2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4" name="picture 1364"/>
          <p:cNvPicPr>
            <a:picLocks noChangeAspect="1"/>
          </p:cNvPicPr>
          <p:nvPr/>
        </p:nvPicPr>
        <p:blipFill>
          <a:blip r:embed="rId1"/>
          <a:stretch>
            <a:fillRect/>
          </a:stretch>
        </p:blipFill>
        <p:spPr>
          <a:xfrm rot="21600000">
            <a:off x="0" y="0"/>
            <a:ext cx="12192000" cy="6857998"/>
          </a:xfrm>
          <a:prstGeom prst="rect">
            <a:avLst/>
          </a:prstGeom>
        </p:spPr>
      </p:pic>
      <p:sp>
        <p:nvSpPr>
          <p:cNvPr id="1366" name="textbox 1366"/>
          <p:cNvSpPr/>
          <p:nvPr/>
        </p:nvSpPr>
        <p:spPr>
          <a:xfrm>
            <a:off x="1062427" y="489609"/>
            <a:ext cx="5161915" cy="931544"/>
          </a:xfrm>
          <a:prstGeom prst="rect">
            <a:avLst/>
          </a:prstGeom>
        </p:spPr>
        <p:txBody>
          <a:bodyPr vert="horz" wrap="square" lIns="0" tIns="0" rIns="0" bIns="0"/>
          <a:lstStyle/>
          <a:p>
            <a:pPr algn="l" rtl="0" eaLnBrk="0">
              <a:lnSpc>
                <a:spcPct val="72000"/>
              </a:lnSpc>
            </a:pPr>
            <a:endParaRPr lang="en-US" altLang="en-US" sz="100" dirty="0"/>
          </a:p>
          <a:p>
            <a:pPr marL="12700" algn="l" rtl="0" eaLnBrk="0">
              <a:lnSpc>
                <a:spcPct val="94000"/>
              </a:lnSpc>
            </a:pP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数字孪生智能装备</a:t>
            </a:r>
            <a:endParaRPr lang="en-US" altLang="en-US" sz="2700" dirty="0"/>
          </a:p>
          <a:p>
            <a:pPr algn="l" rtl="0" eaLnBrk="0">
              <a:lnSpc>
                <a:spcPct val="172000"/>
              </a:lnSpc>
            </a:pPr>
            <a:endParaRPr lang="en-US" altLang="en-US" sz="1000" dirty="0"/>
          </a:p>
          <a:p>
            <a:pPr algn="l" rtl="0" eaLnBrk="0">
              <a:lnSpc>
                <a:spcPct val="126000"/>
              </a:lnSpc>
            </a:pPr>
            <a:endParaRPr lang="en-US" altLang="en-US" sz="300" dirty="0"/>
          </a:p>
          <a:p>
            <a:pPr algn="r" rtl="0" eaLnBrk="0">
              <a:lnSpc>
                <a:spcPct val="88000"/>
              </a:lnSpc>
              <a:spcBef>
                <a:spcPts val="0"/>
              </a:spcBef>
            </a:pPr>
            <a:r>
              <a:rPr sz="15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CPS</a:t>
            </a:r>
            <a:endParaRPr lang="en-US" altLang="en-US" sz="1500" dirty="0"/>
          </a:p>
        </p:txBody>
      </p:sp>
      <p:sp>
        <p:nvSpPr>
          <p:cNvPr id="1368" name="textbox 1368"/>
          <p:cNvSpPr/>
          <p:nvPr/>
        </p:nvSpPr>
        <p:spPr>
          <a:xfrm>
            <a:off x="5721955" y="6172325"/>
            <a:ext cx="3246120" cy="546734"/>
          </a:xfrm>
          <a:prstGeom prst="rect">
            <a:avLst/>
          </a:prstGeom>
        </p:spPr>
        <p:txBody>
          <a:bodyPr vert="horz" wrap="square" lIns="0" tIns="0" rIns="0" bIns="0"/>
          <a:lstStyle/>
          <a:p>
            <a:pPr algn="l" rtl="0" eaLnBrk="0">
              <a:lnSpc>
                <a:spcPct val="81000"/>
              </a:lnSpc>
            </a:pPr>
            <a:endParaRPr lang="en-US" altLang="en-US" sz="100" dirty="0"/>
          </a:p>
          <a:p>
            <a:pPr algn="r" rtl="0" eaLnBrk="0">
              <a:lnSpc>
                <a:spcPct val="96000"/>
              </a:lnSpc>
            </a:pPr>
            <a:r>
              <a:rPr sz="15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数字设备</a:t>
            </a:r>
            <a:endParaRPr lang="en-US" altLang="en-US" sz="1500" dirty="0"/>
          </a:p>
          <a:p>
            <a:pPr algn="l" rtl="0" eaLnBrk="0">
              <a:lnSpc>
                <a:spcPct val="108000"/>
              </a:lnSpc>
            </a:pPr>
            <a:endParaRPr lang="en-US" altLang="en-US" sz="500" dirty="0"/>
          </a:p>
          <a:p>
            <a:pPr marL="12700" algn="l" rtl="0" eaLnBrk="0">
              <a:lnSpc>
                <a:spcPct val="96000"/>
              </a:lnSpc>
            </a:pPr>
            <a:r>
              <a:rPr sz="15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数字孪生</a:t>
            </a:r>
            <a:endParaRPr lang="en-US" altLang="en-US" sz="1500" dirty="0"/>
          </a:p>
        </p:txBody>
      </p:sp>
      <p:sp>
        <p:nvSpPr>
          <p:cNvPr id="1370" name="textbox 1370"/>
          <p:cNvSpPr/>
          <p:nvPr/>
        </p:nvSpPr>
        <p:spPr>
          <a:xfrm>
            <a:off x="4368870" y="2082718"/>
            <a:ext cx="3398520" cy="245745"/>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6000"/>
              </a:lnSpc>
            </a:pPr>
            <a:r>
              <a:rPr sz="15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实时采集</a:t>
            </a:r>
            <a:r>
              <a:rPr sz="15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状态感知        虚实映射</a:t>
            </a:r>
            <a:endParaRPr lang="en-US" altLang="en-US" sz="1500" dirty="0"/>
          </a:p>
        </p:txBody>
      </p:sp>
      <p:sp>
        <p:nvSpPr>
          <p:cNvPr id="1372" name="textbox 1372"/>
          <p:cNvSpPr/>
          <p:nvPr/>
        </p:nvSpPr>
        <p:spPr>
          <a:xfrm>
            <a:off x="823454" y="6172325"/>
            <a:ext cx="831214" cy="245109"/>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6000"/>
              </a:lnSpc>
            </a:pP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实体设备</a:t>
            </a:r>
            <a:endParaRPr lang="en-US" altLang="en-US" sz="1500" dirty="0"/>
          </a:p>
        </p:txBody>
      </p:sp>
      <p:sp>
        <p:nvSpPr>
          <p:cNvPr id="1374" name="textbox 1374"/>
          <p:cNvSpPr/>
          <p:nvPr/>
        </p:nvSpPr>
        <p:spPr>
          <a:xfrm>
            <a:off x="8104221" y="3353739"/>
            <a:ext cx="835025" cy="24510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6000"/>
              </a:lnSpc>
            </a:pPr>
            <a:r>
              <a:rPr sz="15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数字车间</a:t>
            </a:r>
            <a:endParaRPr lang="en-US" altLang="en-US" sz="1500" dirty="0"/>
          </a:p>
        </p:txBody>
      </p:sp>
      <p:sp>
        <p:nvSpPr>
          <p:cNvPr id="1376" name="textbox 1376"/>
          <p:cNvSpPr/>
          <p:nvPr/>
        </p:nvSpPr>
        <p:spPr>
          <a:xfrm>
            <a:off x="823454" y="3401845"/>
            <a:ext cx="831214" cy="244475"/>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6000"/>
              </a:lnSpc>
            </a:pP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实体工厂</a:t>
            </a:r>
            <a:endParaRPr lang="en-US" altLang="en-US" sz="1500" dirty="0"/>
          </a:p>
        </p:txBody>
      </p:sp>
      <p:sp>
        <p:nvSpPr>
          <p:cNvPr id="1378" name="textbox 1378"/>
          <p:cNvSpPr/>
          <p:nvPr/>
        </p:nvSpPr>
        <p:spPr>
          <a:xfrm>
            <a:off x="4612632" y="5347969"/>
            <a:ext cx="429894" cy="245109"/>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6000"/>
              </a:lnSpc>
            </a:pP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监测</a:t>
            </a:r>
            <a:endParaRPr lang="en-US" altLang="en-US" sz="1500" dirty="0"/>
          </a:p>
        </p:txBody>
      </p:sp>
      <p:sp>
        <p:nvSpPr>
          <p:cNvPr id="1380" name="textbox 1380"/>
          <p:cNvSpPr/>
          <p:nvPr/>
        </p:nvSpPr>
        <p:spPr>
          <a:xfrm>
            <a:off x="5845116" y="5348577"/>
            <a:ext cx="427990" cy="244475"/>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6000"/>
              </a:lnSpc>
            </a:pPr>
            <a:r>
              <a:rPr sz="1500" b="1"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调优</a:t>
            </a:r>
            <a:endParaRPr lang="en-US" altLang="en-US" sz="1500" dirty="0"/>
          </a:p>
        </p:txBody>
      </p:sp>
      <p:sp>
        <p:nvSpPr>
          <p:cNvPr id="1382" name="textbox 1382"/>
          <p:cNvSpPr/>
          <p:nvPr/>
        </p:nvSpPr>
        <p:spPr>
          <a:xfrm>
            <a:off x="7120680" y="5348577"/>
            <a:ext cx="427990" cy="244475"/>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6000"/>
              </a:lnSpc>
            </a:pPr>
            <a:r>
              <a:rPr sz="1500" b="1"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服务</a:t>
            </a:r>
            <a:endParaRPr lang="en-US" altLang="en-US" sz="15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4" name="picture 1384"/>
          <p:cNvPicPr>
            <a:picLocks noChangeAspect="1"/>
          </p:cNvPicPr>
          <p:nvPr/>
        </p:nvPicPr>
        <p:blipFill>
          <a:blip r:embed="rId1"/>
          <a:stretch>
            <a:fillRect/>
          </a:stretch>
        </p:blipFill>
        <p:spPr>
          <a:xfrm rot="21600000">
            <a:off x="0" y="0"/>
            <a:ext cx="12192000" cy="6857998"/>
          </a:xfrm>
          <a:prstGeom prst="rect">
            <a:avLst/>
          </a:prstGeom>
        </p:spPr>
      </p:pic>
      <p:sp>
        <p:nvSpPr>
          <p:cNvPr id="1386" name="textbox 1386"/>
          <p:cNvSpPr/>
          <p:nvPr/>
        </p:nvSpPr>
        <p:spPr>
          <a:xfrm>
            <a:off x="1062427" y="489609"/>
            <a:ext cx="2865754" cy="410844"/>
          </a:xfrm>
          <a:prstGeom prst="rect">
            <a:avLst/>
          </a:prstGeom>
        </p:spPr>
        <p:txBody>
          <a:bodyPr vert="horz" wrap="square" lIns="0" tIns="0" rIns="0" bIns="0"/>
          <a:lstStyle/>
          <a:p>
            <a:pPr algn="l" rtl="0" eaLnBrk="0">
              <a:lnSpc>
                <a:spcPct val="72000"/>
              </a:lnSpc>
            </a:pPr>
            <a:endParaRPr lang="en-US" altLang="en-US" sz="100" dirty="0"/>
          </a:p>
          <a:p>
            <a:pPr marL="12700" algn="l" rtl="0" eaLnBrk="0">
              <a:lnSpc>
                <a:spcPct val="94000"/>
              </a:lnSpc>
            </a:pP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数字孪生智能装备</a:t>
            </a:r>
            <a:endParaRPr lang="en-US" altLang="en-US" sz="27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8" name="picture 1388"/>
          <p:cNvPicPr>
            <a:picLocks noChangeAspect="1"/>
          </p:cNvPicPr>
          <p:nvPr/>
        </p:nvPicPr>
        <p:blipFill>
          <a:blip r:embed="rId1"/>
          <a:stretch>
            <a:fillRect/>
          </a:stretch>
        </p:blipFill>
        <p:spPr>
          <a:xfrm rot="21600000">
            <a:off x="0" y="0"/>
            <a:ext cx="12192000" cy="6857998"/>
          </a:xfrm>
          <a:prstGeom prst="rect">
            <a:avLst/>
          </a:prstGeom>
        </p:spPr>
      </p:pic>
      <p:sp>
        <p:nvSpPr>
          <p:cNvPr id="1390" name="textbox 1390"/>
          <p:cNvSpPr/>
          <p:nvPr/>
        </p:nvSpPr>
        <p:spPr>
          <a:xfrm>
            <a:off x="740156" y="489609"/>
            <a:ext cx="10996930" cy="1638935"/>
          </a:xfrm>
          <a:prstGeom prst="rect">
            <a:avLst/>
          </a:prstGeom>
        </p:spPr>
        <p:txBody>
          <a:bodyPr vert="horz" wrap="square" lIns="0" tIns="0" rIns="0" bIns="0"/>
          <a:lstStyle/>
          <a:p>
            <a:pPr algn="l" rtl="0" eaLnBrk="0">
              <a:lnSpc>
                <a:spcPct val="72000"/>
              </a:lnSpc>
            </a:pPr>
            <a:endParaRPr lang="en-US" altLang="en-US" sz="100" dirty="0"/>
          </a:p>
          <a:p>
            <a:pPr marL="334645" algn="l" rtl="0" eaLnBrk="0">
              <a:lnSpc>
                <a:spcPct val="94000"/>
              </a:lnSpc>
            </a:pP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数字孪生智能装备</a:t>
            </a:r>
            <a:endParaRPr lang="en-US" altLang="en-US" sz="2700" dirty="0"/>
          </a:p>
          <a:p>
            <a:pPr marL="12700" algn="l" rtl="0" eaLnBrk="0">
              <a:lnSpc>
                <a:spcPct val="91000"/>
              </a:lnSpc>
              <a:spcBef>
                <a:spcPts val="1200"/>
              </a:spcBef>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将工厂的物理设备、生产工艺、流程逻辑等要素</a:t>
            </a:r>
            <a:r>
              <a:rPr sz="1800" b="1" kern="0" spc="-3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，进</a:t>
            </a: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行数据建模</a:t>
            </a:r>
            <a:r>
              <a:rPr sz="1800" b="1" kern="0" spc="-3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，定义生产过程需遵守的标准</a:t>
            </a:r>
            <a:r>
              <a:rPr sz="1800" b="1" kern="0" spc="-3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，形成工艺模型</a:t>
            </a:r>
            <a:endParaRPr lang="en-US" altLang="en-US" sz="1800" dirty="0"/>
          </a:p>
          <a:p>
            <a:pPr marL="12700" algn="l" rtl="0" eaLnBrk="0">
              <a:lnSpc>
                <a:spcPct val="91000"/>
              </a:lnSpc>
              <a:spcBef>
                <a:spcPts val="1240"/>
              </a:spcBef>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集、部件模型集、数据驱动模型集等服务组件</a:t>
            </a:r>
            <a:r>
              <a:rPr sz="1800" b="1" kern="0" spc="-3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，使工厂具备虚实联动的能力、模型驱动生产的能力</a:t>
            </a:r>
            <a:r>
              <a:rPr sz="1800" b="1" kern="0" spc="-3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，为虚拟</a:t>
            </a: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与</a:t>
            </a:r>
            <a:endParaRPr lang="en-US" altLang="en-US" sz="1800" dirty="0"/>
          </a:p>
          <a:p>
            <a:pPr algn="l" rtl="0" eaLnBrk="0">
              <a:lnSpc>
                <a:spcPct val="101000"/>
              </a:lnSpc>
            </a:pPr>
            <a:endParaRPr lang="en-US" altLang="en-US" sz="1100" dirty="0"/>
          </a:p>
          <a:p>
            <a:pPr marL="12700" algn="l" rtl="0" eaLnBrk="0">
              <a:lnSpc>
                <a:spcPct val="91000"/>
              </a:lnSpc>
              <a:spcBef>
                <a:spcPts val="0"/>
              </a:spcBef>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现实融合打下基础。</a:t>
            </a:r>
            <a:endParaRPr lang="en-US" alt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2"/>
          <p:cNvPicPr>
            <a:picLocks noChangeAspect="1"/>
          </p:cNvPicPr>
          <p:nvPr/>
        </p:nvPicPr>
        <p:blipFill>
          <a:blip r:embed="rId1"/>
          <a:stretch>
            <a:fillRect/>
          </a:stretch>
        </p:blipFill>
        <p:spPr>
          <a:xfrm rot="21600000">
            <a:off x="0" y="0"/>
            <a:ext cx="12192000" cy="6857998"/>
          </a:xfrm>
          <a:prstGeom prst="rect">
            <a:avLst/>
          </a:prstGeom>
        </p:spPr>
      </p:pic>
      <p:sp>
        <p:nvSpPr>
          <p:cNvPr id="34" name="textbox 34"/>
          <p:cNvSpPr/>
          <p:nvPr/>
        </p:nvSpPr>
        <p:spPr>
          <a:xfrm>
            <a:off x="1062427" y="578891"/>
            <a:ext cx="2155189" cy="3349625"/>
          </a:xfrm>
          <a:prstGeom prst="rect">
            <a:avLst/>
          </a:prstGeom>
        </p:spPr>
        <p:txBody>
          <a:bodyPr vert="horz" wrap="square" lIns="0" tIns="0" rIns="0" bIns="0"/>
          <a:lstStyle/>
          <a:p>
            <a:pPr algn="l" rtl="0" eaLnBrk="0">
              <a:lnSpc>
                <a:spcPct val="72000"/>
              </a:lnSpc>
            </a:pPr>
            <a:endParaRPr lang="en-US" altLang="en-US" sz="100" dirty="0"/>
          </a:p>
          <a:p>
            <a:pPr marL="12700" algn="l" rtl="0" eaLnBrk="0">
              <a:lnSpc>
                <a:spcPct val="94000"/>
              </a:lnSpc>
            </a:pP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数字孪生背景</a:t>
            </a:r>
            <a:endParaRPr lang="en-US" altLang="en-US" sz="2700" dirty="0"/>
          </a:p>
          <a:p>
            <a:pPr algn="l" rtl="0" eaLnBrk="0">
              <a:lnSpc>
                <a:spcPct val="113000"/>
              </a:lnSpc>
            </a:pPr>
            <a:endParaRPr lang="en-US" altLang="en-US" sz="1000" dirty="0"/>
          </a:p>
          <a:p>
            <a:pPr algn="l" rtl="0" eaLnBrk="0">
              <a:lnSpc>
                <a:spcPct val="113000"/>
              </a:lnSpc>
            </a:pPr>
            <a:endParaRPr lang="en-US" altLang="en-US" sz="1000" dirty="0"/>
          </a:p>
          <a:p>
            <a:pPr algn="l" rtl="0" eaLnBrk="0">
              <a:lnSpc>
                <a:spcPct val="113000"/>
              </a:lnSpc>
            </a:pPr>
            <a:endParaRPr lang="en-US" altLang="en-US" sz="1000" dirty="0"/>
          </a:p>
          <a:p>
            <a:pPr algn="l" rtl="0" eaLnBrk="0">
              <a:lnSpc>
                <a:spcPct val="113000"/>
              </a:lnSpc>
            </a:pPr>
            <a:endParaRPr lang="en-US" altLang="en-US" sz="1000" dirty="0"/>
          </a:p>
          <a:p>
            <a:pPr marL="27940" algn="l" rtl="0" eaLnBrk="0">
              <a:lnSpc>
                <a:spcPct val="96000"/>
              </a:lnSpc>
              <a:spcBef>
                <a:spcPts val="450"/>
              </a:spcBef>
            </a:pPr>
            <a:r>
              <a:rPr sz="1500" kern="0" spc="10" dirty="0">
                <a:solidFill>
                  <a:srgbClr val="F2F2F2">
                    <a:alpha val="100000"/>
                  </a:srgbClr>
                </a:solidFill>
                <a:latin typeface="Arial" panose="020B0704020202020204"/>
                <a:ea typeface="Arial" panose="020B0704020202020204"/>
                <a:cs typeface="Arial" panose="020B0704020202020204"/>
              </a:rPr>
              <a:t>1 </a:t>
            </a:r>
            <a:r>
              <a:rPr sz="15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西门子</a:t>
            </a:r>
            <a:endParaRPr lang="en-US" altLang="en-US" sz="1500" dirty="0"/>
          </a:p>
          <a:p>
            <a:pPr algn="l" rtl="0" eaLnBrk="0">
              <a:lnSpc>
                <a:spcPct val="172000"/>
              </a:lnSpc>
            </a:pPr>
            <a:endParaRPr lang="en-US" altLang="en-US" sz="1000" dirty="0"/>
          </a:p>
          <a:p>
            <a:pPr marL="24765" algn="l" rtl="0" eaLnBrk="0">
              <a:lnSpc>
                <a:spcPct val="86000"/>
              </a:lnSpc>
              <a:spcBef>
                <a:spcPts val="425"/>
              </a:spcBef>
            </a:pPr>
            <a:r>
              <a:rPr sz="1400" kern="0" spc="-50" dirty="0">
                <a:solidFill>
                  <a:srgbClr val="FFFFFF">
                    <a:alpha val="100000"/>
                  </a:srgbClr>
                </a:solidFill>
                <a:latin typeface="Arial" panose="020B0704020202020204"/>
                <a:ea typeface="Arial" panose="020B0704020202020204"/>
                <a:cs typeface="Arial" panose="020B0704020202020204"/>
              </a:rPr>
              <a:t>2</a:t>
            </a:r>
            <a:r>
              <a:rPr sz="1400" kern="0" spc="70" dirty="0">
                <a:solidFill>
                  <a:srgbClr val="FFFFFF">
                    <a:alpha val="100000"/>
                  </a:srgbClr>
                </a:solidFill>
                <a:latin typeface="Arial" panose="020B0704020202020204"/>
                <a:ea typeface="Arial" panose="020B0704020202020204"/>
                <a:cs typeface="Arial" panose="020B0704020202020204"/>
              </a:rPr>
              <a:t> </a:t>
            </a:r>
            <a:r>
              <a:rPr sz="1400" kern="0" spc="-50" dirty="0">
                <a:solidFill>
                  <a:srgbClr val="FFFFFF">
                    <a:alpha val="100000"/>
                  </a:srgbClr>
                </a:solidFill>
                <a:latin typeface="Arial" panose="020B0704020202020204"/>
                <a:ea typeface="Arial" panose="020B0704020202020204"/>
                <a:cs typeface="Arial" panose="020B0704020202020204"/>
              </a:rPr>
              <a:t>PTC</a:t>
            </a:r>
            <a:endParaRPr lang="en-US" altLang="en-US" sz="1400" dirty="0"/>
          </a:p>
          <a:p>
            <a:pPr algn="l" rtl="0" eaLnBrk="0">
              <a:lnSpc>
                <a:spcPct val="136000"/>
              </a:lnSpc>
            </a:pPr>
            <a:endParaRPr lang="en-US" altLang="en-US" sz="1000" dirty="0"/>
          </a:p>
          <a:p>
            <a:pPr marL="20955" algn="l" rtl="0" eaLnBrk="0">
              <a:lnSpc>
                <a:spcPct val="96000"/>
              </a:lnSpc>
              <a:spcBef>
                <a:spcPts val="460"/>
              </a:spcBef>
            </a:pPr>
            <a:r>
              <a:rPr sz="1500" kern="0" spc="30" dirty="0">
                <a:solidFill>
                  <a:srgbClr val="FFC000">
                    <a:alpha val="100000"/>
                  </a:srgbClr>
                </a:solidFill>
                <a:latin typeface="Arial" panose="020B0704020202020204"/>
                <a:ea typeface="Arial" panose="020B0704020202020204"/>
                <a:cs typeface="Arial" panose="020B0704020202020204"/>
              </a:rPr>
              <a:t>3</a:t>
            </a:r>
            <a:r>
              <a:rPr sz="1500" kern="0" spc="-60" dirty="0">
                <a:solidFill>
                  <a:srgbClr val="FFC000">
                    <a:alpha val="100000"/>
                  </a:srgbClr>
                </a:solidFill>
                <a:latin typeface="Arial" panose="020B0704020202020204"/>
                <a:ea typeface="Arial" panose="020B0704020202020204"/>
                <a:cs typeface="Arial" panose="020B0704020202020204"/>
              </a:rPr>
              <a:t> </a:t>
            </a:r>
            <a:r>
              <a:rPr sz="1500" b="1" kern="0" spc="3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达索</a:t>
            </a:r>
            <a:endParaRPr lang="en-US" altLang="en-US" sz="1500" dirty="0"/>
          </a:p>
          <a:p>
            <a:pPr algn="l" rtl="0" eaLnBrk="0">
              <a:lnSpc>
                <a:spcPct val="179000"/>
              </a:lnSpc>
            </a:pPr>
            <a:endParaRPr lang="en-US" altLang="en-US" sz="1000" dirty="0"/>
          </a:p>
          <a:p>
            <a:pPr marL="18415" algn="l" rtl="0" eaLnBrk="0">
              <a:lnSpc>
                <a:spcPct val="92000"/>
              </a:lnSpc>
              <a:spcBef>
                <a:spcPts val="400"/>
              </a:spcBef>
            </a:pPr>
            <a:r>
              <a:rPr sz="1300" kern="0" spc="-30" dirty="0">
                <a:solidFill>
                  <a:srgbClr val="FFFFFF">
                    <a:alpha val="100000"/>
                  </a:srgbClr>
                </a:solidFill>
                <a:latin typeface="Arial" panose="020B0704020202020204"/>
                <a:ea typeface="Arial" panose="020B0704020202020204"/>
                <a:cs typeface="Arial" panose="020B0704020202020204"/>
              </a:rPr>
              <a:t>4</a:t>
            </a:r>
            <a:r>
              <a:rPr sz="1300" kern="0" spc="120" dirty="0">
                <a:solidFill>
                  <a:srgbClr val="FFFFFF">
                    <a:alpha val="100000"/>
                  </a:srgbClr>
                </a:solidFill>
                <a:latin typeface="Arial" panose="020B0704020202020204"/>
                <a:ea typeface="Arial" panose="020B0704020202020204"/>
                <a:cs typeface="Arial" panose="020B0704020202020204"/>
              </a:rPr>
              <a:t> </a:t>
            </a:r>
            <a:r>
              <a:rPr sz="1300" kern="0" spc="-30" dirty="0">
                <a:solidFill>
                  <a:srgbClr val="FFFFFF">
                    <a:alpha val="100000"/>
                  </a:srgbClr>
                </a:solidFill>
                <a:latin typeface="Arial" panose="020B0704020202020204"/>
                <a:ea typeface="Arial" panose="020B0704020202020204"/>
                <a:cs typeface="Arial" panose="020B0704020202020204"/>
              </a:rPr>
              <a:t>ESI</a:t>
            </a:r>
            <a:endParaRPr lang="en-US" altLang="en-US" sz="1300" dirty="0"/>
          </a:p>
          <a:p>
            <a:pPr algn="l" rtl="0" eaLnBrk="0">
              <a:lnSpc>
                <a:spcPct val="133000"/>
              </a:lnSpc>
            </a:pPr>
            <a:endParaRPr lang="en-US" altLang="en-US" sz="1000" dirty="0"/>
          </a:p>
          <a:p>
            <a:pPr algn="l" rtl="0" eaLnBrk="0">
              <a:lnSpc>
                <a:spcPct val="128000"/>
              </a:lnSpc>
            </a:pPr>
            <a:endParaRPr lang="en-US" altLang="en-US" sz="300" dirty="0"/>
          </a:p>
          <a:p>
            <a:pPr marL="24765" algn="l" rtl="0" eaLnBrk="0">
              <a:lnSpc>
                <a:spcPct val="97000"/>
              </a:lnSpc>
              <a:spcBef>
                <a:spcPts val="0"/>
              </a:spcBef>
            </a:pPr>
            <a:r>
              <a:rPr sz="1500" kern="0" spc="60" dirty="0">
                <a:solidFill>
                  <a:srgbClr val="FFFFFF">
                    <a:alpha val="100000"/>
                  </a:srgbClr>
                </a:solidFill>
                <a:latin typeface="Arial" panose="020B0704020202020204"/>
                <a:ea typeface="Arial" panose="020B0704020202020204"/>
                <a:cs typeface="Arial" panose="020B0704020202020204"/>
              </a:rPr>
              <a:t>5 </a:t>
            </a:r>
            <a:r>
              <a:rPr sz="1500" b="1"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木星数字孪生平台</a:t>
            </a:r>
            <a:endParaRPr lang="en-US" altLang="en-US" sz="1500" dirty="0"/>
          </a:p>
        </p:txBody>
      </p:sp>
      <p:sp>
        <p:nvSpPr>
          <p:cNvPr id="36" name="textbox 36"/>
          <p:cNvSpPr/>
          <p:nvPr/>
        </p:nvSpPr>
        <p:spPr>
          <a:xfrm>
            <a:off x="5390888" y="5667932"/>
            <a:ext cx="730884" cy="409575"/>
          </a:xfrm>
          <a:prstGeom prst="rect">
            <a:avLst/>
          </a:prstGeom>
        </p:spPr>
        <p:txBody>
          <a:bodyPr vert="horz" wrap="square" lIns="0" tIns="0" rIns="0" bIns="0"/>
          <a:lstStyle/>
          <a:p>
            <a:pPr algn="l" rtl="0" eaLnBrk="0">
              <a:lnSpc>
                <a:spcPct val="93000"/>
              </a:lnSpc>
            </a:pPr>
            <a:endParaRPr lang="en-US" altLang="en-US" sz="100" dirty="0"/>
          </a:p>
          <a:p>
            <a:pPr marL="12700" algn="l" rtl="0" eaLnBrk="0">
              <a:lnSpc>
                <a:spcPct val="93000"/>
              </a:lnSpc>
            </a:pPr>
            <a:r>
              <a:rPr sz="2700" b="1"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达索</a:t>
            </a:r>
            <a:endParaRPr lang="en-US" altLang="en-US" sz="27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 name="picture 1392"/>
          <p:cNvPicPr>
            <a:picLocks noChangeAspect="1"/>
          </p:cNvPicPr>
          <p:nvPr/>
        </p:nvPicPr>
        <p:blipFill>
          <a:blip r:embed="rId1"/>
          <a:stretch>
            <a:fillRect/>
          </a:stretch>
        </p:blipFill>
        <p:spPr>
          <a:xfrm rot="21600000">
            <a:off x="0" y="0"/>
            <a:ext cx="12192000" cy="6857998"/>
          </a:xfrm>
          <a:prstGeom prst="rect">
            <a:avLst/>
          </a:prstGeom>
        </p:spPr>
      </p:pic>
      <p:sp>
        <p:nvSpPr>
          <p:cNvPr id="1394" name="textbox 1394"/>
          <p:cNvSpPr/>
          <p:nvPr/>
        </p:nvSpPr>
        <p:spPr>
          <a:xfrm>
            <a:off x="738327" y="489609"/>
            <a:ext cx="10998834" cy="1638935"/>
          </a:xfrm>
          <a:prstGeom prst="rect">
            <a:avLst/>
          </a:prstGeom>
        </p:spPr>
        <p:txBody>
          <a:bodyPr vert="horz" wrap="square" lIns="0" tIns="0" rIns="0" bIns="0"/>
          <a:lstStyle/>
          <a:p>
            <a:pPr algn="l" rtl="0" eaLnBrk="0">
              <a:lnSpc>
                <a:spcPct val="72000"/>
              </a:lnSpc>
            </a:pPr>
            <a:endParaRPr lang="en-US" altLang="en-US" sz="100" dirty="0"/>
          </a:p>
          <a:p>
            <a:pPr marL="336550" algn="l" rtl="0" eaLnBrk="0">
              <a:lnSpc>
                <a:spcPct val="94000"/>
              </a:lnSpc>
            </a:pP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数字孪生智能装备</a:t>
            </a:r>
            <a:endParaRPr lang="en-US" altLang="en-US" sz="2700" dirty="0"/>
          </a:p>
          <a:p>
            <a:pPr marL="12700" algn="l" rtl="0" eaLnBrk="0">
              <a:lnSpc>
                <a:spcPct val="92000"/>
              </a:lnSpc>
              <a:spcBef>
                <a:spcPts val="1180"/>
              </a:spcBef>
            </a:pPr>
            <a:r>
              <a:rPr sz="1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将卷烟厂的物理设备、生产工</a:t>
            </a:r>
            <a:r>
              <a:rPr sz="1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艺、流程逻辑等要素</a:t>
            </a:r>
            <a:r>
              <a:rPr sz="1800" kern="0" spc="-2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，进行数据建模</a:t>
            </a:r>
            <a:r>
              <a:rPr sz="1800" kern="0" spc="-2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，定义生产过程需遵守的标准</a:t>
            </a:r>
            <a:r>
              <a:rPr sz="1800" kern="0" spc="-2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，形成工艺模</a:t>
            </a:r>
            <a:endParaRPr lang="en-US" altLang="en-US" sz="1800" dirty="0"/>
          </a:p>
          <a:p>
            <a:pPr marL="16510" algn="l" rtl="0" eaLnBrk="0">
              <a:lnSpc>
                <a:spcPct val="91000"/>
              </a:lnSpc>
              <a:spcBef>
                <a:spcPts val="1240"/>
              </a:spcBef>
            </a:pPr>
            <a:r>
              <a:rPr sz="1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型集、部件模型集、数据驱动模型集等服务组件</a:t>
            </a:r>
            <a:r>
              <a:rPr sz="1800" kern="0" spc="-2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，使卷烟厂具备虚实联动的能力、模型驱动</a:t>
            </a:r>
            <a:r>
              <a:rPr sz="1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生产的能力</a:t>
            </a:r>
            <a:r>
              <a:rPr sz="1800" kern="0" spc="-2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，为虚</a:t>
            </a:r>
            <a:endParaRPr lang="en-US" altLang="en-US" sz="1800" dirty="0"/>
          </a:p>
          <a:p>
            <a:pPr algn="l" rtl="0" eaLnBrk="0">
              <a:lnSpc>
                <a:spcPct val="101000"/>
              </a:lnSpc>
            </a:pPr>
            <a:endParaRPr lang="en-US" altLang="en-US" sz="1100" dirty="0"/>
          </a:p>
          <a:p>
            <a:pPr marL="14605" algn="l" rtl="0" eaLnBrk="0">
              <a:lnSpc>
                <a:spcPct val="91000"/>
              </a:lnSpc>
              <a:spcBef>
                <a:spcPts val="0"/>
              </a:spcBef>
            </a:pPr>
            <a:r>
              <a:rPr sz="1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拟与现实融合打下基础。</a:t>
            </a:r>
            <a:endParaRPr lang="en-US" altLang="en-US" sz="18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6" name="picture 1396"/>
          <p:cNvPicPr>
            <a:picLocks noChangeAspect="1"/>
          </p:cNvPicPr>
          <p:nvPr/>
        </p:nvPicPr>
        <p:blipFill>
          <a:blip r:embed="rId1"/>
          <a:stretch>
            <a:fillRect/>
          </a:stretch>
        </p:blipFill>
        <p:spPr>
          <a:xfrm rot="21600000">
            <a:off x="0" y="0"/>
            <a:ext cx="12192000" cy="6857998"/>
          </a:xfrm>
          <a:prstGeom prst="rect">
            <a:avLst/>
          </a:prstGeom>
        </p:spPr>
      </p:pic>
      <p:sp>
        <p:nvSpPr>
          <p:cNvPr id="1398" name="textbox 1398"/>
          <p:cNvSpPr/>
          <p:nvPr/>
        </p:nvSpPr>
        <p:spPr>
          <a:xfrm>
            <a:off x="1212519" y="2257552"/>
            <a:ext cx="2409825" cy="1945639"/>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235"/>
              </a:lnSpc>
            </a:pPr>
            <a:r>
              <a:rPr sz="1800" kern="0" spc="-30" dirty="0">
                <a:solidFill>
                  <a:srgbClr val="FFFFFF">
                    <a:alpha val="100000"/>
                  </a:srgbClr>
                </a:solidFill>
                <a:latin typeface="Arial" panose="020B0704020202020204"/>
                <a:ea typeface="Arial" panose="020B0704020202020204"/>
                <a:cs typeface="Arial" panose="020B0704020202020204"/>
              </a:rPr>
              <a:t>•</a:t>
            </a:r>
            <a:r>
              <a:rPr sz="1800" kern="0" spc="140" dirty="0">
                <a:solidFill>
                  <a:srgbClr val="FFFFFF">
                    <a:alpha val="100000"/>
                  </a:srgbClr>
                </a:solidFill>
                <a:latin typeface="Arial" panose="020B0704020202020204"/>
                <a:ea typeface="Arial" panose="020B0704020202020204"/>
                <a:cs typeface="Arial" panose="020B0704020202020204"/>
              </a:rPr>
              <a:t>  </a:t>
            </a:r>
            <a:r>
              <a:rPr sz="18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设备拆装培训</a:t>
            </a:r>
            <a:endParaRPr lang="en-US" altLang="en-US" sz="1800" dirty="0"/>
          </a:p>
          <a:p>
            <a:pPr algn="l" rtl="0" eaLnBrk="0">
              <a:lnSpc>
                <a:spcPct val="104000"/>
              </a:lnSpc>
            </a:pPr>
            <a:endParaRPr lang="en-US" altLang="en-US" sz="600" dirty="0"/>
          </a:p>
          <a:p>
            <a:pPr marL="234315" indent="-221615" algn="l" rtl="0" eaLnBrk="0">
              <a:lnSpc>
                <a:spcPct val="94000"/>
              </a:lnSpc>
              <a:spcBef>
                <a:spcPts val="5"/>
              </a:spcBef>
            </a:pPr>
            <a:r>
              <a:rPr sz="2700" b="1" kern="0" spc="20" baseline="-14000" dirty="0">
                <a:solidFill>
                  <a:srgbClr val="FFFFFF">
                    <a:alpha val="100000"/>
                  </a:srgbClr>
                </a:solidFill>
                <a:latin typeface="Arial" panose="020B0704020202020204"/>
                <a:ea typeface="Arial" panose="020B0704020202020204"/>
                <a:cs typeface="Arial" panose="020B0704020202020204"/>
              </a:rPr>
              <a:t>•</a:t>
            </a:r>
            <a:r>
              <a:rPr sz="1700" b="1" kern="0" spc="250" dirty="0">
                <a:solidFill>
                  <a:srgbClr val="FFFFFF">
                    <a:alpha val="100000"/>
                  </a:srgbClr>
                </a:solidFill>
                <a:latin typeface="Arial" panose="020B0704020202020204"/>
                <a:ea typeface="Arial" panose="020B0704020202020204"/>
                <a:cs typeface="Arial" panose="020B0704020202020204"/>
              </a:rPr>
              <a:t>  </a:t>
            </a:r>
            <a:r>
              <a:rPr sz="15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以</a:t>
            </a:r>
            <a:r>
              <a:rPr sz="1500" kern="0" spc="20" dirty="0">
                <a:solidFill>
                  <a:srgbClr val="FFFFFF">
                    <a:alpha val="100000"/>
                  </a:srgbClr>
                </a:solidFill>
                <a:latin typeface="Arial" panose="020B0704020202020204"/>
                <a:ea typeface="Arial" panose="020B0704020202020204"/>
                <a:cs typeface="Arial" panose="020B0704020202020204"/>
              </a:rPr>
              <a:t>3D</a:t>
            </a:r>
            <a:r>
              <a:rPr sz="15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的形式，</a:t>
            </a:r>
            <a:r>
              <a:rPr sz="1500"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在设备结</a:t>
            </a:r>
            <a:r>
              <a:rPr sz="15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构三维占展示的基础上， </a:t>
            </a:r>
            <a:r>
              <a:rPr sz="1500"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提供底层部套的拆分动</a:t>
            </a:r>
            <a:r>
              <a:rPr sz="15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画，</a:t>
            </a:r>
            <a:r>
              <a:rPr sz="15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为新进维修人员提</a:t>
            </a:r>
            <a:r>
              <a:rPr sz="15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供培训材料，</a:t>
            </a:r>
            <a:r>
              <a:rPr sz="15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大大的减   </a:t>
            </a:r>
            <a:r>
              <a:rPr sz="1500"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少了维修工作人员的培</a:t>
            </a:r>
            <a:r>
              <a:rPr sz="15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训周期。</a:t>
            </a:r>
            <a:endParaRPr lang="en-US" altLang="en-US" sz="1500" dirty="0"/>
          </a:p>
        </p:txBody>
      </p:sp>
      <p:sp>
        <p:nvSpPr>
          <p:cNvPr id="1400" name="textbox 1400"/>
          <p:cNvSpPr/>
          <p:nvPr/>
        </p:nvSpPr>
        <p:spPr>
          <a:xfrm>
            <a:off x="1107440" y="600252"/>
            <a:ext cx="2463800" cy="357504"/>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91000"/>
              </a:lnSpc>
            </a:pPr>
            <a:r>
              <a:rPr sz="2400" b="1" kern="0" spc="-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数字孪生智能装备</a:t>
            </a:r>
            <a:endParaRPr lang="en-US" altLang="en-US" sz="2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 name="picture 1402"/>
          <p:cNvPicPr>
            <a:picLocks noChangeAspect="1"/>
          </p:cNvPicPr>
          <p:nvPr/>
        </p:nvPicPr>
        <p:blipFill>
          <a:blip r:embed="rId1"/>
          <a:stretch>
            <a:fillRect/>
          </a:stretch>
        </p:blipFill>
        <p:spPr>
          <a:xfrm rot="21600000">
            <a:off x="0" y="0"/>
            <a:ext cx="12192000" cy="6857998"/>
          </a:xfrm>
          <a:prstGeom prst="rect">
            <a:avLst/>
          </a:prstGeom>
        </p:spPr>
      </p:pic>
      <p:sp>
        <p:nvSpPr>
          <p:cNvPr id="1404" name="textbox 1404"/>
          <p:cNvSpPr/>
          <p:nvPr/>
        </p:nvSpPr>
        <p:spPr>
          <a:xfrm>
            <a:off x="1366848" y="2387345"/>
            <a:ext cx="2270760" cy="2381885"/>
          </a:xfrm>
          <a:prstGeom prst="rect">
            <a:avLst/>
          </a:prstGeom>
        </p:spPr>
        <p:txBody>
          <a:bodyPr vert="horz" wrap="square" lIns="0" tIns="0" rIns="0" bIns="0"/>
          <a:lstStyle/>
          <a:p>
            <a:pPr algn="l" rtl="0" eaLnBrk="0">
              <a:lnSpc>
                <a:spcPct val="83000"/>
              </a:lnSpc>
            </a:pPr>
            <a:endParaRPr lang="en-US" altLang="en-US" sz="100" dirty="0"/>
          </a:p>
          <a:p>
            <a:pPr marL="13970" algn="l" rtl="0" eaLnBrk="0">
              <a:lnSpc>
                <a:spcPts val="2235"/>
              </a:lnSpc>
            </a:pPr>
            <a:r>
              <a:rPr sz="1800" kern="0" spc="-50" dirty="0">
                <a:solidFill>
                  <a:srgbClr val="FFFFFF">
                    <a:alpha val="100000"/>
                  </a:srgbClr>
                </a:solidFill>
                <a:latin typeface="Arial" panose="020B0704020202020204"/>
                <a:ea typeface="Arial" panose="020B0704020202020204"/>
                <a:cs typeface="Arial" panose="020B0704020202020204"/>
              </a:rPr>
              <a:t>•</a:t>
            </a:r>
            <a:r>
              <a:rPr sz="1800" kern="0" spc="120" dirty="0">
                <a:solidFill>
                  <a:srgbClr val="FFFFFF">
                    <a:alpha val="100000"/>
                  </a:srgbClr>
                </a:solidFill>
                <a:latin typeface="Arial" panose="020B0704020202020204"/>
                <a:ea typeface="Arial" panose="020B0704020202020204"/>
                <a:cs typeface="Arial" panose="020B0704020202020204"/>
              </a:rPr>
              <a:t>  </a:t>
            </a:r>
            <a:r>
              <a:rPr sz="18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培训</a:t>
            </a:r>
            <a:endParaRPr lang="en-US" altLang="en-US" sz="1800" dirty="0"/>
          </a:p>
          <a:p>
            <a:pPr marL="252095" indent="-239395" algn="l" rtl="0" eaLnBrk="0">
              <a:lnSpc>
                <a:spcPct val="94000"/>
              </a:lnSpc>
              <a:spcBef>
                <a:spcPts val="535"/>
              </a:spcBef>
            </a:pPr>
            <a:r>
              <a:rPr sz="1500" kern="0" spc="50" dirty="0">
                <a:solidFill>
                  <a:srgbClr val="FFFFFF">
                    <a:alpha val="100000"/>
                  </a:srgbClr>
                </a:solidFill>
                <a:latin typeface="Arial" panose="020B0704020202020204"/>
                <a:ea typeface="Arial" panose="020B0704020202020204"/>
                <a:cs typeface="Arial" panose="020B0704020202020204"/>
              </a:rPr>
              <a:t>•   </a:t>
            </a:r>
            <a:r>
              <a:rPr sz="15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实现设备</a:t>
            </a:r>
            <a:r>
              <a:rPr sz="1500" kern="0" spc="-2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、产品</a:t>
            </a:r>
            <a:r>
              <a:rPr sz="15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与物料</a:t>
            </a:r>
            <a:r>
              <a:rPr sz="15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的三维仿真模拟</a:t>
            </a:r>
            <a:r>
              <a:rPr sz="1500"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a:t>
            </a:r>
            <a:endParaRPr lang="en-US" altLang="en-US" sz="1500" dirty="0"/>
          </a:p>
          <a:p>
            <a:pPr marL="238760" indent="-224790" algn="l" rtl="0" eaLnBrk="0">
              <a:lnSpc>
                <a:spcPct val="96000"/>
              </a:lnSpc>
              <a:spcBef>
                <a:spcPts val="15"/>
              </a:spcBef>
            </a:pPr>
            <a:r>
              <a:rPr sz="2700" kern="0" spc="50" baseline="4000" dirty="0">
                <a:solidFill>
                  <a:srgbClr val="FFFFFF">
                    <a:alpha val="100000"/>
                  </a:srgbClr>
                </a:solidFill>
                <a:latin typeface="Arial" panose="020B0704020202020204"/>
                <a:ea typeface="Arial" panose="020B0704020202020204"/>
                <a:cs typeface="Arial" panose="020B0704020202020204"/>
              </a:rPr>
              <a:t>•</a:t>
            </a:r>
            <a:r>
              <a:rPr sz="1700" kern="0" spc="160" dirty="0">
                <a:solidFill>
                  <a:srgbClr val="FFFFFF">
                    <a:alpha val="100000"/>
                  </a:srgbClr>
                </a:solidFill>
                <a:latin typeface="Arial" panose="020B0704020202020204"/>
                <a:ea typeface="Arial" panose="020B0704020202020204"/>
                <a:cs typeface="Arial" panose="020B0704020202020204"/>
              </a:rPr>
              <a:t>  </a:t>
            </a:r>
            <a:r>
              <a:rPr sz="15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工作原理仿真</a:t>
            </a:r>
            <a:r>
              <a:rPr sz="1500" kern="0" spc="-2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a:t>
            </a:r>
            <a:r>
              <a:rPr sz="15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备工</a:t>
            </a:r>
            <a:r>
              <a:rPr sz="15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艺仿真</a:t>
            </a:r>
            <a:r>
              <a:rPr sz="1500"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、设备物料消耗</a:t>
            </a:r>
            <a:r>
              <a:rPr sz="15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过程仿真和设备结构拆</a:t>
            </a:r>
            <a:r>
              <a:rPr sz="15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装仿真，</a:t>
            </a:r>
            <a:r>
              <a:rPr sz="1500" kern="0" spc="-1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对设备有着</a:t>
            </a:r>
            <a:r>
              <a:rPr sz="15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极</a:t>
            </a:r>
            <a:r>
              <a:rPr sz="15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其有效的培训作用，</a:t>
            </a:r>
            <a:r>
              <a:rPr sz="1500"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使</a:t>
            </a:r>
            <a:r>
              <a:rPr sz="15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用者了解和掌握设备信</a:t>
            </a:r>
            <a:r>
              <a:rPr sz="15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息更加的直观和有效</a:t>
            </a:r>
            <a:r>
              <a:rPr sz="15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1500" dirty="0"/>
          </a:p>
        </p:txBody>
      </p:sp>
      <p:sp>
        <p:nvSpPr>
          <p:cNvPr id="1406" name="textbox 1406"/>
          <p:cNvSpPr/>
          <p:nvPr/>
        </p:nvSpPr>
        <p:spPr>
          <a:xfrm>
            <a:off x="1107440" y="600252"/>
            <a:ext cx="2463800" cy="357504"/>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91000"/>
              </a:lnSpc>
            </a:pPr>
            <a:r>
              <a:rPr sz="2400" b="1" kern="0" spc="-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数字孪生智能装备</a:t>
            </a:r>
            <a:endParaRPr lang="en-US" altLang="en-US" sz="2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8" name="picture 1408"/>
          <p:cNvPicPr>
            <a:picLocks noChangeAspect="1"/>
          </p:cNvPicPr>
          <p:nvPr/>
        </p:nvPicPr>
        <p:blipFill>
          <a:blip r:embed="rId1"/>
          <a:stretch>
            <a:fillRect/>
          </a:stretch>
        </p:blipFill>
        <p:spPr>
          <a:xfrm rot="21600000">
            <a:off x="0" y="0"/>
            <a:ext cx="12192000" cy="6857998"/>
          </a:xfrm>
          <a:prstGeom prst="rect">
            <a:avLst/>
          </a:prstGeom>
        </p:spPr>
      </p:pic>
      <p:sp>
        <p:nvSpPr>
          <p:cNvPr id="1410" name="textbox 1410"/>
          <p:cNvSpPr/>
          <p:nvPr/>
        </p:nvSpPr>
        <p:spPr>
          <a:xfrm>
            <a:off x="1383612" y="2266695"/>
            <a:ext cx="2411095" cy="2164079"/>
          </a:xfrm>
          <a:prstGeom prst="rect">
            <a:avLst/>
          </a:prstGeom>
        </p:spPr>
        <p:txBody>
          <a:bodyPr vert="horz" wrap="square" lIns="0" tIns="0" rIns="0" bIns="0"/>
          <a:lstStyle/>
          <a:p>
            <a:pPr algn="l" rtl="0" eaLnBrk="0">
              <a:lnSpc>
                <a:spcPct val="83000"/>
              </a:lnSpc>
            </a:pPr>
            <a:endParaRPr lang="en-US" altLang="en-US" sz="100" dirty="0"/>
          </a:p>
          <a:p>
            <a:pPr marL="13970" algn="l" rtl="0" eaLnBrk="0">
              <a:lnSpc>
                <a:spcPts val="2250"/>
              </a:lnSpc>
            </a:pPr>
            <a:r>
              <a:rPr sz="1800" kern="0" spc="-40" dirty="0">
                <a:solidFill>
                  <a:srgbClr val="FFFFFF">
                    <a:alpha val="100000"/>
                  </a:srgbClr>
                </a:solidFill>
                <a:latin typeface="Arial" panose="020B0704020202020204"/>
                <a:ea typeface="Arial" panose="020B0704020202020204"/>
                <a:cs typeface="Arial" panose="020B0704020202020204"/>
              </a:rPr>
              <a:t>•</a:t>
            </a:r>
            <a:r>
              <a:rPr sz="1800" kern="0" spc="160" dirty="0">
                <a:solidFill>
                  <a:srgbClr val="FFFFFF">
                    <a:alpha val="100000"/>
                  </a:srgbClr>
                </a:solidFill>
                <a:latin typeface="Arial" panose="020B0704020202020204"/>
                <a:ea typeface="Arial" panose="020B0704020202020204"/>
                <a:cs typeface="Arial" panose="020B0704020202020204"/>
              </a:rPr>
              <a:t>  </a:t>
            </a:r>
            <a:r>
              <a:rPr sz="18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二维图查看</a:t>
            </a:r>
            <a:endParaRPr lang="en-US" altLang="en-US" sz="1800" dirty="0"/>
          </a:p>
          <a:p>
            <a:pPr marL="237490" indent="-224790" algn="l" rtl="0" eaLnBrk="0">
              <a:lnSpc>
                <a:spcPct val="98000"/>
              </a:lnSpc>
              <a:spcBef>
                <a:spcPts val="485"/>
              </a:spcBef>
            </a:pPr>
            <a:r>
              <a:rPr sz="1500" kern="0" spc="80" dirty="0">
                <a:solidFill>
                  <a:srgbClr val="FFFFFF">
                    <a:alpha val="100000"/>
                  </a:srgbClr>
                </a:solidFill>
                <a:latin typeface="Arial" panose="020B0704020202020204"/>
                <a:ea typeface="Arial" panose="020B0704020202020204"/>
                <a:cs typeface="Arial" panose="020B0704020202020204"/>
              </a:rPr>
              <a:t>•</a:t>
            </a:r>
            <a:r>
              <a:rPr sz="1500" kern="0" spc="30" dirty="0">
                <a:solidFill>
                  <a:srgbClr val="FFFFFF">
                    <a:alpha val="100000"/>
                  </a:srgbClr>
                </a:solidFill>
                <a:latin typeface="Arial" panose="020B0704020202020204"/>
                <a:ea typeface="Arial" panose="020B0704020202020204"/>
                <a:cs typeface="Arial" panose="020B0704020202020204"/>
              </a:rPr>
              <a:t>   </a:t>
            </a:r>
            <a:r>
              <a:rPr sz="15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本功能主要用于机械</a:t>
            </a:r>
            <a:r>
              <a:rPr sz="1500" kern="0" spc="80" dirty="0">
                <a:solidFill>
                  <a:srgbClr val="FFFFFF">
                    <a:alpha val="100000"/>
                  </a:srgbClr>
                </a:solidFill>
                <a:latin typeface="Arial" panose="020B0704020202020204"/>
                <a:ea typeface="Arial" panose="020B0704020202020204"/>
                <a:cs typeface="Arial" panose="020B0704020202020204"/>
              </a:rPr>
              <a:t>/</a:t>
            </a:r>
            <a:r>
              <a:rPr sz="15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电</a:t>
            </a:r>
            <a:r>
              <a:rPr sz="15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器的图纸查看功能， 图   </a:t>
            </a:r>
            <a:r>
              <a:rPr sz="15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纸目录</a:t>
            </a:r>
            <a:r>
              <a:rPr sz="1500" kern="0" spc="-2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（平铺）</a:t>
            </a:r>
            <a:r>
              <a:rPr sz="1500" kern="0" spc="-1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为主体，</a:t>
            </a:r>
            <a:r>
              <a:rPr sz="15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点击目录能进入相应的   </a:t>
            </a:r>
            <a:r>
              <a:rPr sz="15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图纸， 同时目录提供筛   </a:t>
            </a:r>
            <a:r>
              <a:rPr sz="15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选功能， 图纸有热点，</a:t>
            </a:r>
            <a:endParaRPr lang="en-US" altLang="en-US" sz="1500" dirty="0"/>
          </a:p>
          <a:p>
            <a:pPr marL="238760" indent="635" algn="l" rtl="0" eaLnBrk="0">
              <a:lnSpc>
                <a:spcPct val="97000"/>
              </a:lnSpc>
              <a:spcBef>
                <a:spcPts val="25"/>
              </a:spcBef>
            </a:pPr>
            <a:r>
              <a:rPr sz="15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点击热点可查看零件信   </a:t>
            </a:r>
            <a:r>
              <a:rPr sz="15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息，</a:t>
            </a:r>
            <a:r>
              <a:rPr sz="1500" kern="0" spc="-1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部套热点可链接。</a:t>
            </a:r>
            <a:endParaRPr lang="en-US" altLang="en-US" sz="1500" dirty="0"/>
          </a:p>
        </p:txBody>
      </p:sp>
      <p:sp>
        <p:nvSpPr>
          <p:cNvPr id="1412" name="textbox 1412"/>
          <p:cNvSpPr/>
          <p:nvPr/>
        </p:nvSpPr>
        <p:spPr>
          <a:xfrm>
            <a:off x="1107440" y="600252"/>
            <a:ext cx="2463800" cy="357504"/>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91000"/>
              </a:lnSpc>
            </a:pPr>
            <a:r>
              <a:rPr sz="2400" b="1" kern="0" spc="-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数字孪生智能装备</a:t>
            </a:r>
            <a:endParaRPr lang="en-US" altLang="en-US" sz="2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4" name="picture 1414"/>
          <p:cNvPicPr>
            <a:picLocks noChangeAspect="1"/>
          </p:cNvPicPr>
          <p:nvPr/>
        </p:nvPicPr>
        <p:blipFill>
          <a:blip r:embed="rId1"/>
          <a:stretch>
            <a:fillRect/>
          </a:stretch>
        </p:blipFill>
        <p:spPr>
          <a:xfrm rot="21600000">
            <a:off x="0" y="0"/>
            <a:ext cx="12192000" cy="6857998"/>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6" name="picture 1416"/>
          <p:cNvPicPr>
            <a:picLocks noChangeAspect="1"/>
          </p:cNvPicPr>
          <p:nvPr/>
        </p:nvPicPr>
        <p:blipFill>
          <a:blip r:embed="rId1"/>
          <a:stretch>
            <a:fillRect/>
          </a:stretch>
        </p:blipFill>
        <p:spPr>
          <a:xfrm rot="21600000">
            <a:off x="0" y="0"/>
            <a:ext cx="12192000" cy="6857998"/>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8" name="picture 1418"/>
          <p:cNvPicPr>
            <a:picLocks noChangeAspect="1"/>
          </p:cNvPicPr>
          <p:nvPr/>
        </p:nvPicPr>
        <p:blipFill>
          <a:blip r:embed="rId1"/>
          <a:stretch>
            <a:fillRect/>
          </a:stretch>
        </p:blipFill>
        <p:spPr>
          <a:xfrm rot="21600000">
            <a:off x="0" y="0"/>
            <a:ext cx="12192000" cy="6857998"/>
          </a:xfrm>
          <a:prstGeom prst="rect">
            <a:avLst/>
          </a:prstGeom>
        </p:spPr>
      </p:pic>
      <p:sp>
        <p:nvSpPr>
          <p:cNvPr id="1420" name="textbox 1420"/>
          <p:cNvSpPr/>
          <p:nvPr/>
        </p:nvSpPr>
        <p:spPr>
          <a:xfrm>
            <a:off x="919535" y="3099735"/>
            <a:ext cx="5100954" cy="1337944"/>
          </a:xfrm>
          <a:prstGeom prst="rect">
            <a:avLst/>
          </a:prstGeom>
        </p:spPr>
        <p:txBody>
          <a:bodyPr vert="horz" wrap="square" lIns="0" tIns="0" rIns="0" bIns="0"/>
          <a:lstStyle/>
          <a:p>
            <a:pPr algn="l" rtl="0" eaLnBrk="0">
              <a:lnSpc>
                <a:spcPct val="91000"/>
              </a:lnSpc>
            </a:pPr>
            <a:endParaRPr lang="en-US" altLang="en-US" sz="100" dirty="0"/>
          </a:p>
          <a:p>
            <a:pPr marL="56515" algn="l" rtl="0" eaLnBrk="0">
              <a:lnSpc>
                <a:spcPct val="93000"/>
              </a:lnSpc>
            </a:pPr>
            <a:r>
              <a:rPr sz="39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四、</a:t>
            </a:r>
            <a:r>
              <a:rPr sz="3900" kern="0" spc="-10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39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数字孪生生产车间</a:t>
            </a:r>
            <a:endParaRPr lang="en-US" altLang="en-US" sz="3900" dirty="0"/>
          </a:p>
          <a:p>
            <a:pPr algn="l" rtl="0" eaLnBrk="0">
              <a:lnSpc>
                <a:spcPct val="131000"/>
              </a:lnSpc>
            </a:pPr>
            <a:endParaRPr lang="en-US" altLang="en-US" sz="1000" dirty="0"/>
          </a:p>
          <a:p>
            <a:pPr algn="l" rtl="0" eaLnBrk="0">
              <a:lnSpc>
                <a:spcPct val="132000"/>
              </a:lnSpc>
            </a:pPr>
            <a:endParaRPr lang="en-US" altLang="en-US" sz="1000" dirty="0"/>
          </a:p>
          <a:p>
            <a:pPr algn="l" rtl="0" eaLnBrk="0">
              <a:lnSpc>
                <a:spcPct val="101000"/>
              </a:lnSpc>
            </a:pPr>
            <a:endParaRPr lang="en-US" altLang="en-US" sz="500" dirty="0"/>
          </a:p>
          <a:p>
            <a:pPr marL="12700" algn="l" rtl="0" eaLnBrk="0">
              <a:lnSpc>
                <a:spcPct val="92000"/>
              </a:lnSpc>
              <a:spcBef>
                <a:spcPts val="5"/>
              </a:spcBef>
            </a:pPr>
            <a:r>
              <a:rPr sz="2000" kern="0" spc="0" dirty="0">
                <a:solidFill>
                  <a:srgbClr val="2E75B6">
                    <a:alpha val="100000"/>
                  </a:srgbClr>
                </a:solidFill>
                <a:latin typeface="Microsoft YaHei" panose="020B0503020204020204" charset="-122"/>
                <a:ea typeface="Microsoft YaHei" panose="020B0503020204020204" charset="-122"/>
                <a:cs typeface="Microsoft YaHei" panose="020B0503020204020204" charset="-122"/>
              </a:rPr>
              <a:t>数字孪生智能装备</a:t>
            </a:r>
            <a:endParaRPr lang="en-US" altLang="en-US" sz="20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2" name="picture 1422"/>
          <p:cNvPicPr>
            <a:picLocks noChangeAspect="1"/>
          </p:cNvPicPr>
          <p:nvPr/>
        </p:nvPicPr>
        <p:blipFill>
          <a:blip r:embed="rId1"/>
          <a:stretch>
            <a:fillRect/>
          </a:stretch>
        </p:blipFill>
        <p:spPr>
          <a:xfrm rot="21600000">
            <a:off x="0" y="0"/>
            <a:ext cx="12192000" cy="6857998"/>
          </a:xfrm>
          <a:prstGeom prst="rect">
            <a:avLst/>
          </a:prstGeom>
        </p:spPr>
      </p:pic>
      <p:sp>
        <p:nvSpPr>
          <p:cNvPr id="1424" name="textbox 1424"/>
          <p:cNvSpPr/>
          <p:nvPr/>
        </p:nvSpPr>
        <p:spPr>
          <a:xfrm>
            <a:off x="6259747" y="1434654"/>
            <a:ext cx="4797425" cy="2689860"/>
          </a:xfrm>
          <a:prstGeom prst="rect">
            <a:avLst/>
          </a:prstGeom>
        </p:spPr>
        <p:txBody>
          <a:bodyPr vert="horz" wrap="square" lIns="0" tIns="0" rIns="0" bIns="0"/>
          <a:lstStyle/>
          <a:p>
            <a:pPr algn="l" rtl="0" eaLnBrk="0">
              <a:lnSpc>
                <a:spcPct val="85000"/>
              </a:lnSpc>
            </a:pPr>
            <a:endParaRPr lang="en-US" altLang="en-US" sz="100" dirty="0"/>
          </a:p>
          <a:p>
            <a:pPr algn="r" rtl="0" eaLnBrk="0">
              <a:lnSpc>
                <a:spcPct val="91000"/>
              </a:lnSpc>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信息空间与物理空间实时交互与融</a:t>
            </a:r>
            <a:endParaRPr lang="en-US" altLang="en-US" sz="1100" dirty="0"/>
          </a:p>
          <a:p>
            <a:pPr marL="3667760" algn="l" rtl="0" eaLnBrk="0">
              <a:lnSpc>
                <a:spcPct val="90000"/>
              </a:lnSpc>
              <a:spcBef>
                <a:spcPts val="805"/>
              </a:spcBef>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合</a:t>
            </a:r>
            <a:endParaRPr lang="en-US" altLang="en-US" sz="1100" dirty="0"/>
          </a:p>
          <a:p>
            <a:pPr algn="l" rtl="0" eaLnBrk="0">
              <a:lnSpc>
                <a:spcPct val="108000"/>
              </a:lnSpc>
            </a:pPr>
            <a:endParaRPr lang="en-US" altLang="en-US" sz="1000" dirty="0"/>
          </a:p>
          <a:p>
            <a:pPr algn="l" rtl="0" eaLnBrk="0">
              <a:lnSpc>
                <a:spcPct val="109000"/>
              </a:lnSpc>
            </a:pPr>
            <a:endParaRPr lang="en-US" altLang="en-US" sz="1000" dirty="0"/>
          </a:p>
          <a:p>
            <a:pPr marL="12700" algn="l" rtl="0" eaLnBrk="0">
              <a:lnSpc>
                <a:spcPct val="91000"/>
              </a:lnSpc>
              <a:spcBef>
                <a:spcPts val="335"/>
              </a:spcBef>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信息空间与物理空间存在一定交互</a:t>
            </a:r>
            <a:endParaRPr lang="en-US" altLang="en-US" sz="1100" dirty="0"/>
          </a:p>
          <a:p>
            <a:pPr algn="l" rtl="0" eaLnBrk="0">
              <a:lnSpc>
                <a:spcPct val="119000"/>
              </a:lnSpc>
            </a:pPr>
            <a:endParaRPr lang="en-US" altLang="en-US" sz="1000" dirty="0"/>
          </a:p>
          <a:p>
            <a:pPr algn="l" rtl="0" eaLnBrk="0">
              <a:lnSpc>
                <a:spcPct val="119000"/>
              </a:lnSpc>
            </a:pPr>
            <a:endParaRPr lang="en-US" altLang="en-US" sz="1000" dirty="0"/>
          </a:p>
          <a:p>
            <a:pPr marL="3481070" algn="l" rtl="0" eaLnBrk="0">
              <a:lnSpc>
                <a:spcPct val="100000"/>
              </a:lnSpc>
              <a:spcBef>
                <a:spcPts val="280"/>
              </a:spcBef>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信息空间</a:t>
            </a:r>
            <a:endParaRPr lang="en-US" altLang="en-US" sz="900" dirty="0"/>
          </a:p>
          <a:p>
            <a:pPr algn="l" rtl="0" eaLnBrk="0">
              <a:lnSpc>
                <a:spcPct val="114000"/>
              </a:lnSpc>
            </a:pPr>
            <a:endParaRPr lang="en-US" altLang="en-US" sz="1000" dirty="0"/>
          </a:p>
          <a:p>
            <a:pPr algn="l" rtl="0" eaLnBrk="0">
              <a:lnSpc>
                <a:spcPct val="115000"/>
              </a:lnSpc>
            </a:pPr>
            <a:endParaRPr lang="en-US" altLang="en-US" sz="1000" dirty="0"/>
          </a:p>
          <a:p>
            <a:pPr marL="3479800" algn="l" rtl="0" eaLnBrk="0">
              <a:lnSpc>
                <a:spcPct val="100000"/>
              </a:lnSpc>
              <a:spcBef>
                <a:spcPts val="275"/>
              </a:spcBef>
            </a:pPr>
            <a:r>
              <a:rPr sz="900"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物理空间</a:t>
            </a:r>
            <a:endParaRPr lang="en-US" altLang="en-US" sz="900" dirty="0"/>
          </a:p>
          <a:p>
            <a:pPr marL="782955" algn="l" rtl="0" eaLnBrk="0">
              <a:lnSpc>
                <a:spcPct val="100000"/>
              </a:lnSpc>
              <a:spcBef>
                <a:spcPts val="40"/>
              </a:spcBef>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信息空间</a:t>
            </a:r>
            <a:endParaRPr lang="en-US" altLang="en-US" sz="900" dirty="0"/>
          </a:p>
          <a:p>
            <a:pPr algn="l" rtl="0" eaLnBrk="0">
              <a:lnSpc>
                <a:spcPct val="118000"/>
              </a:lnSpc>
            </a:pPr>
            <a:endParaRPr lang="en-US" altLang="en-US" sz="1000" dirty="0"/>
          </a:p>
          <a:p>
            <a:pPr algn="l" rtl="0" eaLnBrk="0">
              <a:lnSpc>
                <a:spcPct val="119000"/>
              </a:lnSpc>
            </a:pPr>
            <a:endParaRPr lang="en-US" altLang="en-US" sz="1000" dirty="0"/>
          </a:p>
          <a:p>
            <a:pPr algn="l" rtl="0" eaLnBrk="0">
              <a:lnSpc>
                <a:spcPct val="115000"/>
              </a:lnSpc>
            </a:pPr>
            <a:endParaRPr lang="en-US" altLang="en-US" sz="200" dirty="0"/>
          </a:p>
          <a:p>
            <a:pPr marL="781685" algn="l" rtl="0" eaLnBrk="0">
              <a:lnSpc>
                <a:spcPct val="10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物理空间</a:t>
            </a:r>
            <a:endParaRPr lang="en-US" altLang="en-US" sz="900" dirty="0"/>
          </a:p>
        </p:txBody>
      </p:sp>
      <p:sp>
        <p:nvSpPr>
          <p:cNvPr id="1426" name="textbox 1426"/>
          <p:cNvSpPr/>
          <p:nvPr/>
        </p:nvSpPr>
        <p:spPr>
          <a:xfrm>
            <a:off x="1342220" y="2794251"/>
            <a:ext cx="4134484" cy="2178685"/>
          </a:xfrm>
          <a:prstGeom prst="rect">
            <a:avLst/>
          </a:prstGeom>
        </p:spPr>
        <p:txBody>
          <a:bodyPr vert="horz" wrap="square" lIns="0" tIns="0" rIns="0" bIns="0"/>
          <a:lstStyle/>
          <a:p>
            <a:pPr algn="l" rtl="0" eaLnBrk="0">
              <a:lnSpc>
                <a:spcPct val="78000"/>
              </a:lnSpc>
            </a:pPr>
            <a:endParaRPr lang="en-US" altLang="en-US" sz="100" dirty="0"/>
          </a:p>
          <a:p>
            <a:pPr algn="r" rtl="0" eaLnBrk="0">
              <a:lnSpc>
                <a:spcPct val="92000"/>
              </a:lnSpc>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信息空间出现功能不断加强</a:t>
            </a:r>
            <a:endParaRPr lang="en-US" altLang="en-US" sz="1100" dirty="0"/>
          </a:p>
          <a:p>
            <a:pPr algn="l" rtl="0" eaLnBrk="0">
              <a:lnSpc>
                <a:spcPct val="174000"/>
              </a:lnSpc>
            </a:pPr>
            <a:endParaRPr lang="en-US" altLang="en-US" sz="1000" dirty="0"/>
          </a:p>
          <a:p>
            <a:pPr marL="12700" algn="l" rtl="0" eaLnBrk="0">
              <a:lnSpc>
                <a:spcPct val="91000"/>
              </a:lnSpc>
              <a:spcBef>
                <a:spcPts val="335"/>
              </a:spcBef>
            </a:pPr>
            <a:r>
              <a:rPr sz="11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一切依赖物理空间</a:t>
            </a:r>
            <a:endParaRPr lang="en-US" altLang="en-US" sz="1100" dirty="0"/>
          </a:p>
          <a:p>
            <a:pPr algn="l" rtl="0" eaLnBrk="0">
              <a:lnSpc>
                <a:spcPct val="126000"/>
              </a:lnSpc>
            </a:pPr>
            <a:endParaRPr lang="en-US" altLang="en-US" sz="1000" dirty="0"/>
          </a:p>
          <a:p>
            <a:pPr algn="l" rtl="0" eaLnBrk="0">
              <a:lnSpc>
                <a:spcPct val="127000"/>
              </a:lnSpc>
            </a:pPr>
            <a:endParaRPr lang="en-US" altLang="en-US" sz="1000" dirty="0"/>
          </a:p>
          <a:p>
            <a:pPr algn="l" rtl="0" eaLnBrk="0">
              <a:lnSpc>
                <a:spcPct val="127000"/>
              </a:lnSpc>
            </a:pPr>
            <a:endParaRPr lang="en-US" altLang="en-US" sz="1000" dirty="0"/>
          </a:p>
          <a:p>
            <a:pPr marL="3002280" algn="l" rtl="0" eaLnBrk="0">
              <a:lnSpc>
                <a:spcPct val="100000"/>
              </a:lnSpc>
              <a:spcBef>
                <a:spcPts val="275"/>
              </a:spcBef>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信息空间</a:t>
            </a:r>
            <a:endParaRPr lang="en-US" altLang="en-US" sz="900" dirty="0"/>
          </a:p>
          <a:p>
            <a:pPr algn="l" rtl="0" eaLnBrk="0">
              <a:lnSpc>
                <a:spcPct val="123000"/>
              </a:lnSpc>
            </a:pPr>
            <a:endParaRPr lang="en-US" altLang="en-US" sz="1000" dirty="0"/>
          </a:p>
          <a:p>
            <a:pPr algn="l" rtl="0" eaLnBrk="0">
              <a:lnSpc>
                <a:spcPct val="123000"/>
              </a:lnSpc>
            </a:pPr>
            <a:endParaRPr lang="en-US" altLang="en-US" sz="1000" dirty="0"/>
          </a:p>
          <a:p>
            <a:pPr marL="3001010" algn="l" rtl="0" eaLnBrk="0">
              <a:lnSpc>
                <a:spcPct val="100000"/>
              </a:lnSpc>
              <a:spcBef>
                <a:spcPts val="275"/>
              </a:spcBef>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物理空间</a:t>
            </a:r>
            <a:endParaRPr lang="en-US" altLang="en-US" sz="900" dirty="0"/>
          </a:p>
          <a:p>
            <a:pPr algn="l" rtl="0" eaLnBrk="0">
              <a:lnSpc>
                <a:spcPct val="113000"/>
              </a:lnSpc>
            </a:pPr>
            <a:endParaRPr lang="en-US" altLang="en-US" sz="600" dirty="0"/>
          </a:p>
          <a:p>
            <a:pPr marL="224790" algn="l" rtl="0" eaLnBrk="0">
              <a:lnSpc>
                <a:spcPct val="100000"/>
              </a:lnSpc>
              <a:spcBef>
                <a:spcPts val="0"/>
              </a:spcBef>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二物理空间</a:t>
            </a:r>
            <a:endParaRPr lang="en-US" altLang="en-US" sz="900" dirty="0"/>
          </a:p>
        </p:txBody>
      </p:sp>
      <p:sp>
        <p:nvSpPr>
          <p:cNvPr id="1428" name="textbox 1428"/>
          <p:cNvSpPr/>
          <p:nvPr/>
        </p:nvSpPr>
        <p:spPr>
          <a:xfrm>
            <a:off x="1523570" y="6260364"/>
            <a:ext cx="8768715" cy="219709"/>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1000"/>
              </a:lnSpc>
            </a:pP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第一阶段                                </a:t>
            </a:r>
            <a:r>
              <a:rPr sz="14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第二阶段                                       第三阶段                                 第四阶段</a:t>
            </a:r>
            <a:endParaRPr lang="en-US" altLang="en-US" sz="1400" dirty="0"/>
          </a:p>
        </p:txBody>
      </p:sp>
      <p:sp>
        <p:nvSpPr>
          <p:cNvPr id="1430" name="textbox 1430"/>
          <p:cNvSpPr/>
          <p:nvPr/>
        </p:nvSpPr>
        <p:spPr>
          <a:xfrm>
            <a:off x="1062782" y="574067"/>
            <a:ext cx="2154554" cy="41275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4000"/>
              </a:lnSpc>
            </a:pPr>
            <a:r>
              <a:rPr sz="2700"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数字孪生车间</a:t>
            </a:r>
            <a:endParaRPr lang="en-US" altLang="en-US" sz="2700" dirty="0"/>
          </a:p>
        </p:txBody>
      </p:sp>
      <p:sp>
        <p:nvSpPr>
          <p:cNvPr id="1432" name="textbox 1432"/>
          <p:cNvSpPr/>
          <p:nvPr/>
        </p:nvSpPr>
        <p:spPr>
          <a:xfrm>
            <a:off x="878132" y="1402408"/>
            <a:ext cx="2911475" cy="303529"/>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1000"/>
              </a:lnSpc>
            </a:pPr>
            <a:r>
              <a:rPr sz="2000" b="1" kern="0" spc="27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数字孪生车间演进过程</a:t>
            </a:r>
            <a:endParaRPr lang="en-US" altLang="en-US" sz="20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 name="picture 1434"/>
          <p:cNvPicPr>
            <a:picLocks noChangeAspect="1"/>
          </p:cNvPicPr>
          <p:nvPr/>
        </p:nvPicPr>
        <p:blipFill>
          <a:blip r:embed="rId1"/>
          <a:stretch>
            <a:fillRect/>
          </a:stretch>
        </p:blipFill>
        <p:spPr>
          <a:xfrm rot="21600000">
            <a:off x="0" y="0"/>
            <a:ext cx="12192000" cy="6857998"/>
          </a:xfrm>
          <a:prstGeom prst="rect">
            <a:avLst/>
          </a:prstGeom>
        </p:spPr>
      </p:pic>
      <p:sp>
        <p:nvSpPr>
          <p:cNvPr id="1436" name="textbox 1436"/>
          <p:cNvSpPr/>
          <p:nvPr/>
        </p:nvSpPr>
        <p:spPr>
          <a:xfrm>
            <a:off x="1062782" y="574067"/>
            <a:ext cx="6691630" cy="781684"/>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4000"/>
              </a:lnSpc>
            </a:pPr>
            <a:r>
              <a:rPr sz="2700"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数字孪生车间</a:t>
            </a:r>
            <a:endParaRPr lang="en-US" altLang="en-US" sz="2700" dirty="0"/>
          </a:p>
          <a:p>
            <a:pPr algn="l" rtl="0" eaLnBrk="0">
              <a:lnSpc>
                <a:spcPct val="100000"/>
              </a:lnSpc>
            </a:pPr>
            <a:endParaRPr lang="en-US" altLang="en-US" sz="600" dirty="0"/>
          </a:p>
          <a:p>
            <a:pPr algn="r" rtl="0" eaLnBrk="0">
              <a:lnSpc>
                <a:spcPct val="91000"/>
              </a:lnSpc>
              <a:spcBef>
                <a:spcPts val="5"/>
              </a:spcBef>
            </a:pPr>
            <a:r>
              <a:rPr sz="2000" b="1" kern="0" spc="27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数字孪生车间运行机制</a:t>
            </a:r>
            <a:endParaRPr lang="en-US" altLang="en-US" sz="2000" dirty="0"/>
          </a:p>
        </p:txBody>
      </p:sp>
      <p:sp>
        <p:nvSpPr>
          <p:cNvPr id="1438" name="textbox 1438"/>
          <p:cNvSpPr/>
          <p:nvPr/>
        </p:nvSpPr>
        <p:spPr>
          <a:xfrm>
            <a:off x="2050694" y="2721991"/>
            <a:ext cx="4793615" cy="38227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1000"/>
              </a:lnSpc>
            </a:pP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实时数据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实时调控指令</a:t>
            </a:r>
            <a:endParaRPr lang="en-US" altLang="en-US" sz="900" dirty="0"/>
          </a:p>
          <a:p>
            <a:pPr algn="l" rtl="0" eaLnBrk="0">
              <a:lnSpc>
                <a:spcPct val="104000"/>
              </a:lnSpc>
            </a:pPr>
            <a:endParaRPr lang="en-US" altLang="en-US" sz="500" dirty="0"/>
          </a:p>
          <a:p>
            <a:pPr algn="r" rtl="0" eaLnBrk="0">
              <a:lnSpc>
                <a:spcPct val="91000"/>
              </a:lnSpc>
              <a:spcBef>
                <a:spcPts val="0"/>
              </a:spcBef>
            </a:pPr>
            <a:r>
              <a:rPr sz="1100" b="1" kern="0" spc="-10" dirty="0">
                <a:solidFill>
                  <a:srgbClr val="05A0FF">
                    <a:alpha val="100000"/>
                  </a:srgbClr>
                </a:solidFill>
                <a:latin typeface="Microsoft YaHei" panose="020B0503020204020204" charset="-122"/>
                <a:ea typeface="Microsoft YaHei" panose="020B0503020204020204" charset="-122"/>
                <a:cs typeface="Microsoft YaHei" panose="020B0503020204020204" charset="-122"/>
              </a:rPr>
              <a:t>数据</a:t>
            </a:r>
            <a:r>
              <a:rPr sz="1100" b="1" kern="0" spc="20" dirty="0">
                <a:solidFill>
                  <a:srgbClr val="05A0FF">
                    <a:alpha val="100000"/>
                  </a:srgbClr>
                </a:solidFill>
                <a:latin typeface="Microsoft YaHei" panose="020B0503020204020204" charset="-122"/>
                <a:ea typeface="Microsoft YaHei" panose="020B0503020204020204" charset="-122"/>
                <a:cs typeface="Microsoft YaHei" panose="020B0503020204020204" charset="-122"/>
              </a:rPr>
              <a:t>             </a:t>
            </a:r>
            <a:r>
              <a:rPr sz="1100" b="1" kern="0" spc="-10" dirty="0">
                <a:solidFill>
                  <a:srgbClr val="05A0FF">
                    <a:alpha val="100000"/>
                  </a:srgbClr>
                </a:solidFill>
                <a:latin typeface="Microsoft YaHei" panose="020B0503020204020204" charset="-122"/>
                <a:ea typeface="Microsoft YaHei" panose="020B0503020204020204" charset="-122"/>
                <a:cs typeface="Microsoft YaHei" panose="020B0503020204020204" charset="-122"/>
              </a:rPr>
              <a:t>驱动</a:t>
            </a:r>
            <a:endParaRPr lang="en-US" altLang="en-US" sz="1100" dirty="0"/>
          </a:p>
        </p:txBody>
      </p:sp>
      <p:sp>
        <p:nvSpPr>
          <p:cNvPr id="1440" name="textbox 1440"/>
          <p:cNvSpPr/>
          <p:nvPr/>
        </p:nvSpPr>
        <p:spPr>
          <a:xfrm>
            <a:off x="4799074" y="4795647"/>
            <a:ext cx="1680210" cy="918844"/>
          </a:xfrm>
          <a:prstGeom prst="rect">
            <a:avLst/>
          </a:prstGeom>
        </p:spPr>
        <p:txBody>
          <a:bodyPr vert="horz" wrap="square" lIns="0" tIns="0" rIns="0" bIns="0"/>
          <a:lstStyle/>
          <a:p>
            <a:pPr algn="l" rtl="0" eaLnBrk="0">
              <a:lnSpc>
                <a:spcPct val="76000"/>
              </a:lnSpc>
            </a:pPr>
            <a:endParaRPr lang="en-US" altLang="en-US" sz="100" dirty="0"/>
          </a:p>
          <a:p>
            <a:pPr marL="1437640" indent="-114935" algn="l" rtl="0" eaLnBrk="0">
              <a:lnSpc>
                <a:spcPct val="98000"/>
              </a:lnSpc>
            </a:pP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管控指</a:t>
            </a:r>
            <a:r>
              <a:rPr sz="9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令</a:t>
            </a:r>
            <a:endParaRPr lang="en-US" altLang="en-US" sz="900" dirty="0"/>
          </a:p>
          <a:p>
            <a:pPr marL="12700" algn="l" rtl="0" eaLnBrk="0">
              <a:lnSpc>
                <a:spcPct val="99000"/>
              </a:lnSpc>
              <a:spcBef>
                <a:spcPts val="825"/>
              </a:spcBef>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物理车间</a:t>
            </a:r>
            <a:endParaRPr lang="en-US" altLang="en-US" sz="900" dirty="0"/>
          </a:p>
          <a:p>
            <a:pPr algn="l" rtl="0" eaLnBrk="0">
              <a:lnSpc>
                <a:spcPct val="111000"/>
              </a:lnSpc>
            </a:pPr>
            <a:endParaRPr lang="en-US" altLang="en-US" sz="700" dirty="0"/>
          </a:p>
          <a:p>
            <a:pPr marL="1438275" indent="-115570" algn="l" rtl="0" eaLnBrk="0">
              <a:lnSpc>
                <a:spcPct val="97000"/>
              </a:lnSpc>
              <a:spcBef>
                <a:spcPts val="5"/>
              </a:spcBef>
            </a:pP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实时数</a:t>
            </a:r>
            <a:r>
              <a:rPr sz="9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据</a:t>
            </a:r>
            <a:endParaRPr lang="en-US" altLang="en-US" sz="900" dirty="0"/>
          </a:p>
        </p:txBody>
      </p:sp>
      <p:sp>
        <p:nvSpPr>
          <p:cNvPr id="1442" name="textbox 1442"/>
          <p:cNvSpPr/>
          <p:nvPr/>
        </p:nvSpPr>
        <p:spPr>
          <a:xfrm>
            <a:off x="2281731" y="1784146"/>
            <a:ext cx="1372869" cy="330834"/>
          </a:xfrm>
          <a:prstGeom prst="rect">
            <a:avLst/>
          </a:prstGeom>
        </p:spPr>
        <p:txBody>
          <a:bodyPr vert="horz" wrap="square" lIns="0" tIns="0" rIns="0" bIns="0"/>
          <a:lstStyle/>
          <a:p>
            <a:pPr algn="l" rtl="0" eaLnBrk="0">
              <a:lnSpc>
                <a:spcPct val="88000"/>
              </a:lnSpc>
            </a:pPr>
            <a:endParaRPr lang="en-US" altLang="en-US" sz="100" dirty="0"/>
          </a:p>
          <a:p>
            <a:pPr marL="438785" algn="l" rtl="0" eaLnBrk="0">
              <a:lnSpc>
                <a:spcPct val="99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虚拟车间</a:t>
            </a:r>
            <a:endParaRPr lang="en-US" altLang="en-US" sz="900" dirty="0"/>
          </a:p>
          <a:p>
            <a:pPr algn="r" rtl="0" eaLnBrk="0">
              <a:lnSpc>
                <a:spcPts val="1315"/>
              </a:lnSpc>
              <a:spcBef>
                <a:spcPts val="15"/>
              </a:spcBef>
            </a:pPr>
            <a:r>
              <a:rPr sz="9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（对生产过程仿真优化）</a:t>
            </a:r>
            <a:endParaRPr lang="en-US" altLang="en-US" sz="900" dirty="0"/>
          </a:p>
        </p:txBody>
      </p:sp>
      <p:sp>
        <p:nvSpPr>
          <p:cNvPr id="1444" name="textbox 1444"/>
          <p:cNvSpPr/>
          <p:nvPr/>
        </p:nvSpPr>
        <p:spPr>
          <a:xfrm>
            <a:off x="9047021" y="1784146"/>
            <a:ext cx="1119505" cy="330834"/>
          </a:xfrm>
          <a:prstGeom prst="rect">
            <a:avLst/>
          </a:prstGeom>
        </p:spPr>
        <p:txBody>
          <a:bodyPr vert="horz" wrap="square" lIns="0" tIns="0" rIns="0" bIns="0"/>
          <a:lstStyle/>
          <a:p>
            <a:pPr algn="l" rtl="0" eaLnBrk="0">
              <a:lnSpc>
                <a:spcPct val="88000"/>
              </a:lnSpc>
            </a:pPr>
            <a:endParaRPr lang="en-US" altLang="en-US" sz="100" dirty="0"/>
          </a:p>
          <a:p>
            <a:pPr marL="310515" algn="l" rtl="0" eaLnBrk="0">
              <a:lnSpc>
                <a:spcPct val="99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虚拟车间</a:t>
            </a:r>
            <a:endParaRPr lang="en-US" altLang="en-US" sz="900" dirty="0"/>
          </a:p>
          <a:p>
            <a:pPr algn="r" rtl="0" eaLnBrk="0">
              <a:lnSpc>
                <a:spcPts val="1315"/>
              </a:lnSpc>
              <a:spcBef>
                <a:spcPts val="15"/>
              </a:spcBef>
            </a:pP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（对计划仿真优化）</a:t>
            </a:r>
            <a:endParaRPr lang="en-US" altLang="en-US" sz="900" dirty="0"/>
          </a:p>
        </p:txBody>
      </p:sp>
      <p:sp>
        <p:nvSpPr>
          <p:cNvPr id="1446" name="textbox 1446"/>
          <p:cNvSpPr/>
          <p:nvPr/>
        </p:nvSpPr>
        <p:spPr>
          <a:xfrm>
            <a:off x="5667332" y="6287613"/>
            <a:ext cx="1263650" cy="210820"/>
          </a:xfrm>
          <a:prstGeom prst="rect">
            <a:avLst/>
          </a:prstGeom>
        </p:spPr>
        <p:txBody>
          <a:bodyPr vert="horz" wrap="square" lIns="0" tIns="0" rIns="0" bIns="0"/>
          <a:lstStyle/>
          <a:p>
            <a:pPr algn="l" rtl="0" eaLnBrk="0">
              <a:lnSpc>
                <a:spcPct val="83000"/>
              </a:lnSpc>
            </a:pPr>
            <a:endParaRPr lang="en-US" altLang="en-US" sz="100" dirty="0"/>
          </a:p>
          <a:p>
            <a:pPr algn="r" rtl="0" eaLnBrk="0">
              <a:lnSpc>
                <a:spcPts val="1455"/>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/入（如生产任务）</a:t>
            </a:r>
            <a:endParaRPr lang="en-US" altLang="en-US" sz="1100" dirty="0"/>
          </a:p>
        </p:txBody>
      </p:sp>
      <p:sp>
        <p:nvSpPr>
          <p:cNvPr id="1448" name="textbox 1448"/>
          <p:cNvSpPr/>
          <p:nvPr/>
        </p:nvSpPr>
        <p:spPr>
          <a:xfrm>
            <a:off x="2614161" y="5094401"/>
            <a:ext cx="530225" cy="327025"/>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11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生产过程</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运行指令</a:t>
            </a:r>
            <a:endParaRPr lang="en-US" altLang="en-US" sz="900" dirty="0"/>
          </a:p>
        </p:txBody>
      </p:sp>
      <p:sp>
        <p:nvSpPr>
          <p:cNvPr id="1450" name="textbox 1450"/>
          <p:cNvSpPr/>
          <p:nvPr/>
        </p:nvSpPr>
        <p:spPr>
          <a:xfrm>
            <a:off x="9600558" y="5075224"/>
            <a:ext cx="530225" cy="327025"/>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11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生产过程</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运行指令</a:t>
            </a:r>
            <a:endParaRPr lang="en-US" altLang="en-US" sz="900" dirty="0"/>
          </a:p>
        </p:txBody>
      </p:sp>
      <p:sp>
        <p:nvSpPr>
          <p:cNvPr id="1452" name="textbox 1452"/>
          <p:cNvSpPr/>
          <p:nvPr/>
        </p:nvSpPr>
        <p:spPr>
          <a:xfrm>
            <a:off x="6015475" y="1958644"/>
            <a:ext cx="530225" cy="327025"/>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11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生产过程</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运行指令</a:t>
            </a:r>
            <a:endParaRPr lang="en-US" altLang="en-US" sz="900" dirty="0"/>
          </a:p>
        </p:txBody>
      </p:sp>
      <p:sp>
        <p:nvSpPr>
          <p:cNvPr id="1454" name="textbox 1454"/>
          <p:cNvSpPr/>
          <p:nvPr/>
        </p:nvSpPr>
        <p:spPr>
          <a:xfrm>
            <a:off x="5815253" y="3394964"/>
            <a:ext cx="935989" cy="191770"/>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1000"/>
              </a:lnSpc>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车间孪生数据</a:t>
            </a:r>
            <a:endParaRPr lang="en-US" altLang="en-US" sz="1200" dirty="0"/>
          </a:p>
        </p:txBody>
      </p:sp>
      <p:sp>
        <p:nvSpPr>
          <p:cNvPr id="1456" name="textbox 1456"/>
          <p:cNvSpPr/>
          <p:nvPr/>
        </p:nvSpPr>
        <p:spPr>
          <a:xfrm>
            <a:off x="9823907" y="2721876"/>
            <a:ext cx="949325" cy="150495"/>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91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仿真分析结果数据</a:t>
            </a:r>
            <a:endParaRPr lang="en-US" altLang="en-US" sz="900" dirty="0"/>
          </a:p>
        </p:txBody>
      </p:sp>
      <p:sp>
        <p:nvSpPr>
          <p:cNvPr id="1458" name="textbox 1458"/>
          <p:cNvSpPr/>
          <p:nvPr/>
        </p:nvSpPr>
        <p:spPr>
          <a:xfrm>
            <a:off x="9220060" y="3563927"/>
            <a:ext cx="781684" cy="16256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10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车间服务系统</a:t>
            </a:r>
            <a:endParaRPr lang="en-US" altLang="en-US" sz="900" dirty="0"/>
          </a:p>
        </p:txBody>
      </p:sp>
      <p:sp>
        <p:nvSpPr>
          <p:cNvPr id="1460" name="textbox 1460"/>
          <p:cNvSpPr/>
          <p:nvPr/>
        </p:nvSpPr>
        <p:spPr>
          <a:xfrm>
            <a:off x="7127989" y="5166794"/>
            <a:ext cx="781684" cy="16256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10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车间服务系统</a:t>
            </a:r>
            <a:endParaRPr lang="en-US" altLang="en-US" sz="900" dirty="0"/>
          </a:p>
        </p:txBody>
      </p:sp>
      <p:sp>
        <p:nvSpPr>
          <p:cNvPr id="1462" name="textbox 1462"/>
          <p:cNvSpPr/>
          <p:nvPr/>
        </p:nvSpPr>
        <p:spPr>
          <a:xfrm>
            <a:off x="8571319" y="2722105"/>
            <a:ext cx="717550" cy="149860"/>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1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生产计划数据</a:t>
            </a:r>
            <a:endParaRPr lang="en-US" altLang="en-US" sz="900" dirty="0"/>
          </a:p>
        </p:txBody>
      </p:sp>
      <p:sp>
        <p:nvSpPr>
          <p:cNvPr id="1464" name="textbox 1464"/>
          <p:cNvSpPr/>
          <p:nvPr/>
        </p:nvSpPr>
        <p:spPr>
          <a:xfrm>
            <a:off x="2707892" y="3564559"/>
            <a:ext cx="531494" cy="161925"/>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99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物理车间</a:t>
            </a:r>
            <a:endParaRPr lang="en-US" altLang="en-US" sz="9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6" name="picture 1466"/>
          <p:cNvPicPr>
            <a:picLocks noChangeAspect="1"/>
          </p:cNvPicPr>
          <p:nvPr/>
        </p:nvPicPr>
        <p:blipFill>
          <a:blip r:embed="rId1"/>
          <a:stretch>
            <a:fillRect/>
          </a:stretch>
        </p:blipFill>
        <p:spPr>
          <a:xfrm rot="21600000">
            <a:off x="0" y="0"/>
            <a:ext cx="12192000" cy="6857998"/>
          </a:xfrm>
          <a:prstGeom prst="rect">
            <a:avLst/>
          </a:prstGeom>
        </p:spPr>
      </p:pic>
      <p:sp>
        <p:nvSpPr>
          <p:cNvPr id="1468" name="textbox 1468"/>
          <p:cNvSpPr/>
          <p:nvPr/>
        </p:nvSpPr>
        <p:spPr>
          <a:xfrm>
            <a:off x="1439011" y="5272684"/>
            <a:ext cx="3383915" cy="1307464"/>
          </a:xfrm>
          <a:prstGeom prst="rect">
            <a:avLst/>
          </a:prstGeom>
        </p:spPr>
        <p:txBody>
          <a:bodyPr vert="horz" wrap="square" lIns="0" tIns="0" rIns="0" bIns="0"/>
          <a:lstStyle/>
          <a:p>
            <a:pPr algn="l" rtl="0" eaLnBrk="0">
              <a:lnSpc>
                <a:spcPct val="81000"/>
              </a:lnSpc>
            </a:pPr>
            <a:endParaRPr lang="en-US" altLang="en-US" sz="100" dirty="0"/>
          </a:p>
          <a:p>
            <a:pPr marL="171450" indent="-158750" algn="l" rtl="0" eaLnBrk="0">
              <a:lnSpc>
                <a:spcPct val="100000"/>
              </a:lnSpc>
            </a:pPr>
            <a:r>
              <a:rPr sz="1200" kern="0" spc="10" dirty="0">
                <a:solidFill>
                  <a:srgbClr val="FFFFFF">
                    <a:alpha val="100000"/>
                  </a:srgbClr>
                </a:solidFill>
                <a:latin typeface="Arial" panose="020B0704020202020204"/>
                <a:ea typeface="Arial" panose="020B0704020202020204"/>
                <a:cs typeface="Arial" panose="020B0704020202020204"/>
              </a:rPr>
              <a:t>&gt;</a:t>
            </a:r>
            <a:r>
              <a:rPr sz="1200" kern="0" spc="100" dirty="0">
                <a:solidFill>
                  <a:srgbClr val="FFFFFF">
                    <a:alpha val="100000"/>
                  </a:srgbClr>
                </a:solidFill>
                <a:latin typeface="Arial" panose="020B0704020202020204"/>
                <a:ea typeface="Arial" panose="020B0704020202020204"/>
                <a:cs typeface="Arial" panose="020B0704020202020204"/>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多类型、多时间尺度、</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多粒度数据规划与</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技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术</a:t>
            </a:r>
            <a:endParaRPr lang="en-US" altLang="en-US" sz="1200" dirty="0"/>
          </a:p>
          <a:p>
            <a:pPr marL="12700" algn="l" rtl="0" eaLnBrk="0">
              <a:lnSpc>
                <a:spcPct val="100000"/>
              </a:lnSpc>
              <a:spcBef>
                <a:spcPts val="10"/>
              </a:spcBef>
            </a:pPr>
            <a:r>
              <a:rPr sz="1200" kern="0" spc="10" dirty="0">
                <a:solidFill>
                  <a:srgbClr val="FFFFFF">
                    <a:alpha val="100000"/>
                  </a:srgbClr>
                </a:solidFill>
                <a:latin typeface="Arial" panose="020B0704020202020204"/>
                <a:ea typeface="Arial" panose="020B0704020202020204"/>
                <a:cs typeface="Arial" panose="020B0704020202020204"/>
              </a:rPr>
              <a:t>&gt;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可解释、可操作、可溯源异构数据融合</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技术</a:t>
            </a:r>
            <a:endParaRPr lang="en-US" altLang="en-US" sz="1200" dirty="0"/>
          </a:p>
          <a:p>
            <a:pPr marL="12700" algn="l" rtl="0" eaLnBrk="0">
              <a:lnSpc>
                <a:spcPct val="93000"/>
              </a:lnSpc>
              <a:spcBef>
                <a:spcPts val="60"/>
              </a:spcBef>
            </a:pPr>
            <a:r>
              <a:rPr sz="1200" kern="0" spc="10" dirty="0">
                <a:solidFill>
                  <a:srgbClr val="FFFFFF">
                    <a:alpha val="100000"/>
                  </a:srgbClr>
                </a:solidFill>
                <a:latin typeface="Arial" panose="020B0704020202020204"/>
                <a:ea typeface="Arial" panose="020B0704020202020204"/>
                <a:cs typeface="Arial" panose="020B0704020202020204"/>
              </a:rPr>
              <a:t>&gt;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数据机构化集群存储技术</a:t>
            </a:r>
            <a:endParaRPr lang="en-US" altLang="en-US" sz="1200" dirty="0"/>
          </a:p>
          <a:p>
            <a:pPr marL="12700" algn="l" rtl="0" eaLnBrk="0">
              <a:lnSpc>
                <a:spcPts val="1500"/>
              </a:lnSpc>
            </a:pPr>
            <a:r>
              <a:rPr sz="1200" kern="0" spc="10" dirty="0">
                <a:solidFill>
                  <a:srgbClr val="FFFFFF">
                    <a:alpha val="100000"/>
                  </a:srgbClr>
                </a:solidFill>
                <a:latin typeface="Arial" panose="020B0704020202020204"/>
                <a:ea typeface="Arial" panose="020B0704020202020204"/>
                <a:cs typeface="Arial" panose="020B0704020202020204"/>
              </a:rPr>
              <a:t>&gt;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虚实融合与数据协同技术</a:t>
            </a:r>
            <a:endParaRPr lang="en-US" altLang="en-US" sz="1200" dirty="0"/>
          </a:p>
          <a:p>
            <a:pPr marL="12700" algn="l" rtl="0" eaLnBrk="0">
              <a:lnSpc>
                <a:spcPct val="98000"/>
              </a:lnSpc>
              <a:spcBef>
                <a:spcPts val="5"/>
              </a:spcBef>
            </a:pPr>
            <a:r>
              <a:rPr sz="1200" kern="0" spc="20" dirty="0">
                <a:solidFill>
                  <a:srgbClr val="FFFFFF">
                    <a:alpha val="100000"/>
                  </a:srgbClr>
                </a:solidFill>
                <a:latin typeface="Arial" panose="020B0704020202020204"/>
                <a:ea typeface="Arial" panose="020B0704020202020204"/>
                <a:cs typeface="Arial" panose="020B0704020202020204"/>
              </a:rPr>
              <a:t>&gt; </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虚实双向映射技</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术</a:t>
            </a:r>
            <a:endParaRPr lang="en-US" altLang="en-US" sz="1200" dirty="0"/>
          </a:p>
          <a:p>
            <a:pPr marL="12700" algn="l" rtl="0" eaLnBrk="0">
              <a:lnSpc>
                <a:spcPct val="100000"/>
              </a:lnSpc>
              <a:spcBef>
                <a:spcPts val="5"/>
              </a:spcBef>
            </a:pPr>
            <a:r>
              <a:rPr sz="1200" kern="0" spc="20" dirty="0">
                <a:solidFill>
                  <a:srgbClr val="FFFFFF">
                    <a:alpha val="100000"/>
                  </a:srgbClr>
                </a:solidFill>
                <a:latin typeface="Arial" panose="020B0704020202020204"/>
                <a:ea typeface="Arial" panose="020B0704020202020204"/>
                <a:cs typeface="Arial" panose="020B0704020202020204"/>
              </a:rPr>
              <a:t>&gt; </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车间大数据技术</a:t>
            </a:r>
            <a:endParaRPr lang="en-US" altLang="en-US" sz="1200" dirty="0"/>
          </a:p>
        </p:txBody>
      </p:sp>
      <p:sp>
        <p:nvSpPr>
          <p:cNvPr id="1470" name="textbox 1470"/>
          <p:cNvSpPr/>
          <p:nvPr/>
        </p:nvSpPr>
        <p:spPr>
          <a:xfrm>
            <a:off x="4358487" y="912774"/>
            <a:ext cx="3079114" cy="1316355"/>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103000"/>
              </a:lnSpc>
            </a:pPr>
            <a:r>
              <a:rPr sz="1200" kern="0" spc="0" dirty="0">
                <a:solidFill>
                  <a:srgbClr val="FFFFFF">
                    <a:alpha val="100000"/>
                  </a:srgbClr>
                </a:solidFill>
                <a:latin typeface="Arial" panose="020B0704020202020204"/>
                <a:ea typeface="Arial" panose="020B0704020202020204"/>
                <a:cs typeface="Arial" panose="020B0704020202020204"/>
              </a:rPr>
              <a:t>&gt; </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异构制造资源协议解析与数据获取技术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Arial" panose="020B0704020202020204"/>
                <a:ea typeface="Arial" panose="020B0704020202020204"/>
                <a:cs typeface="Arial" panose="020B0704020202020204"/>
              </a:rPr>
              <a:t>&gt;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异构多源多模态数据融合与封装技术</a:t>
            </a:r>
            <a:endParaRPr lang="en-US" altLang="en-US" sz="1200" dirty="0"/>
          </a:p>
          <a:p>
            <a:pPr marL="12700" algn="l" rtl="0" eaLnBrk="0">
              <a:lnSpc>
                <a:spcPct val="92000"/>
              </a:lnSpc>
              <a:spcBef>
                <a:spcPts val="55"/>
              </a:spcBef>
            </a:pPr>
            <a:r>
              <a:rPr sz="1200" kern="0" spc="10" dirty="0">
                <a:solidFill>
                  <a:srgbClr val="FFFFFF">
                    <a:alpha val="100000"/>
                  </a:srgbClr>
                </a:solidFill>
                <a:latin typeface="Arial" panose="020B0704020202020204"/>
                <a:ea typeface="Arial" panose="020B0704020202020204"/>
                <a:cs typeface="Arial" panose="020B0704020202020204"/>
              </a:rPr>
              <a:t>&gt;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异构多源数据通讯与发布技术</a:t>
            </a:r>
            <a:endParaRPr lang="en-US" altLang="en-US" sz="1200" dirty="0"/>
          </a:p>
          <a:p>
            <a:pPr marL="12700" algn="l" rtl="0" eaLnBrk="0">
              <a:lnSpc>
                <a:spcPct val="100000"/>
              </a:lnSpc>
              <a:spcBef>
                <a:spcPts val="5"/>
              </a:spcBef>
            </a:pPr>
            <a:r>
              <a:rPr sz="1200" kern="0" spc="10" dirty="0">
                <a:solidFill>
                  <a:srgbClr val="FFFFFF">
                    <a:alpha val="100000"/>
                  </a:srgbClr>
                </a:solidFill>
                <a:latin typeface="Arial" panose="020B0704020202020204"/>
                <a:ea typeface="Arial" panose="020B0704020202020204"/>
                <a:cs typeface="Arial" panose="020B0704020202020204"/>
              </a:rPr>
              <a:t>&gt;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异构资源分布式协同控制技术</a:t>
            </a:r>
            <a:endParaRPr lang="en-US" altLang="en-US" sz="1200" dirty="0"/>
          </a:p>
          <a:p>
            <a:pPr marL="12700" algn="l" rtl="0" eaLnBrk="0">
              <a:lnSpc>
                <a:spcPct val="97000"/>
              </a:lnSpc>
              <a:spcBef>
                <a:spcPts val="30"/>
              </a:spcBef>
            </a:pPr>
            <a:r>
              <a:rPr sz="1200" kern="0" spc="10" dirty="0">
                <a:solidFill>
                  <a:srgbClr val="FFFFFF">
                    <a:alpha val="100000"/>
                  </a:srgbClr>
                </a:solidFill>
                <a:latin typeface="Arial" panose="020B0704020202020204"/>
                <a:ea typeface="Arial" panose="020B0704020202020204"/>
                <a:cs typeface="Arial" panose="020B0704020202020204"/>
              </a:rPr>
              <a:t>&gt;</a:t>
            </a:r>
            <a:r>
              <a:rPr sz="1200" kern="0" spc="90" dirty="0">
                <a:solidFill>
                  <a:srgbClr val="FFFFFF">
                    <a:alpha val="100000"/>
                  </a:srgbClr>
                </a:solidFill>
                <a:latin typeface="Arial" panose="020B0704020202020204"/>
                <a:ea typeface="Arial" panose="020B0704020202020204"/>
                <a:cs typeface="Arial" panose="020B0704020202020204"/>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多源异构传感器协同</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测量及优化布局技术</a:t>
            </a:r>
            <a:endParaRPr lang="en-US" altLang="en-US" sz="1200" dirty="0"/>
          </a:p>
          <a:p>
            <a:pPr marL="12700" algn="l" rtl="0" eaLnBrk="0">
              <a:lnSpc>
                <a:spcPct val="100000"/>
              </a:lnSpc>
              <a:spcBef>
                <a:spcPts val="15"/>
              </a:spcBef>
            </a:pPr>
            <a:r>
              <a:rPr sz="1200" kern="0" spc="10" dirty="0">
                <a:solidFill>
                  <a:srgbClr val="FFFFFF">
                    <a:alpha val="100000"/>
                  </a:srgbClr>
                </a:solidFill>
                <a:latin typeface="Arial" panose="020B0704020202020204"/>
                <a:ea typeface="Arial" panose="020B0704020202020204"/>
                <a:cs typeface="Arial" panose="020B0704020202020204"/>
              </a:rPr>
              <a:t>&gt;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异构制造资源感知接入技术与装置研制</a:t>
            </a:r>
            <a:endParaRPr lang="en-US" altLang="en-US" sz="1200" dirty="0"/>
          </a:p>
          <a:p>
            <a:pPr marL="12700" algn="l" rtl="0" eaLnBrk="0">
              <a:lnSpc>
                <a:spcPts val="1450"/>
              </a:lnSpc>
              <a:spcBef>
                <a:spcPts val="45"/>
              </a:spcBef>
            </a:pPr>
            <a:r>
              <a:rPr sz="1200" kern="0" spc="10" dirty="0">
                <a:solidFill>
                  <a:srgbClr val="FFFFFF">
                    <a:alpha val="100000"/>
                  </a:srgbClr>
                </a:solidFill>
                <a:latin typeface="Arial" panose="020B0704020202020204"/>
                <a:ea typeface="Arial" panose="020B0704020202020204"/>
                <a:cs typeface="Arial" panose="020B0704020202020204"/>
              </a:rPr>
              <a:t>&gt;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物理车间实时运行智能监测与优化控制</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技术</a:t>
            </a:r>
            <a:endParaRPr lang="en-US" altLang="en-US" sz="1200" dirty="0"/>
          </a:p>
        </p:txBody>
      </p:sp>
      <p:pic>
        <p:nvPicPr>
          <p:cNvPr id="1472" name="picture 1472"/>
          <p:cNvPicPr>
            <a:picLocks noChangeAspect="1"/>
          </p:cNvPicPr>
          <p:nvPr/>
        </p:nvPicPr>
        <p:blipFill>
          <a:blip r:embed="rId2"/>
          <a:stretch>
            <a:fillRect/>
          </a:stretch>
        </p:blipFill>
        <p:spPr>
          <a:xfrm rot="21600000">
            <a:off x="4460747" y="1476400"/>
            <a:ext cx="44653" cy="168402"/>
          </a:xfrm>
          <a:prstGeom prst="rect">
            <a:avLst/>
          </a:prstGeom>
        </p:spPr>
      </p:pic>
      <p:sp>
        <p:nvSpPr>
          <p:cNvPr id="1474" name="textbox 1474"/>
          <p:cNvSpPr/>
          <p:nvPr/>
        </p:nvSpPr>
        <p:spPr>
          <a:xfrm>
            <a:off x="1008684" y="3066186"/>
            <a:ext cx="2383154" cy="1491614"/>
          </a:xfrm>
          <a:prstGeom prst="rect">
            <a:avLst/>
          </a:prstGeom>
        </p:spPr>
        <p:txBody>
          <a:bodyPr vert="horz" wrap="square" lIns="0" tIns="0" rIns="0" bIns="0"/>
          <a:lstStyle/>
          <a:p>
            <a:pPr algn="l" rtl="0" eaLnBrk="0">
              <a:lnSpc>
                <a:spcPct val="73000"/>
              </a:lnSpc>
            </a:pPr>
            <a:endParaRPr lang="en-US" altLang="en-US" sz="100" dirty="0"/>
          </a:p>
          <a:p>
            <a:pPr marL="172720" indent="-160020" algn="l" rtl="0" eaLnBrk="0">
              <a:lnSpc>
                <a:spcPct val="97000"/>
              </a:lnSpc>
            </a:pPr>
            <a:r>
              <a:rPr sz="1200" kern="0" spc="0" dirty="0">
                <a:solidFill>
                  <a:srgbClr val="FFFFFF">
                    <a:alpha val="100000"/>
                  </a:srgbClr>
                </a:solidFill>
                <a:latin typeface="Arial" panose="020B0704020202020204"/>
                <a:ea typeface="Arial" panose="020B0704020202020204"/>
                <a:cs typeface="Arial" panose="020B0704020202020204"/>
              </a:rPr>
              <a:t>&gt; </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“要素-行为-规则”多维多尺度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建模与仿真技术</a:t>
            </a:r>
            <a:endParaRPr lang="en-US" altLang="en-US" sz="1200" dirty="0"/>
          </a:p>
          <a:p>
            <a:pPr marL="12700" algn="l" rtl="0" eaLnBrk="0">
              <a:lnSpc>
                <a:spcPct val="98000"/>
              </a:lnSpc>
              <a:spcBef>
                <a:spcPts val="85"/>
              </a:spcBef>
            </a:pPr>
            <a:r>
              <a:rPr sz="1200" kern="0" spc="10" dirty="0">
                <a:solidFill>
                  <a:srgbClr val="FFFFFF">
                    <a:alpha val="100000"/>
                  </a:srgbClr>
                </a:solidFill>
                <a:latin typeface="Arial" panose="020B0704020202020204"/>
                <a:ea typeface="Arial" panose="020B0704020202020204"/>
                <a:cs typeface="Arial" panose="020B0704020202020204"/>
              </a:rPr>
              <a:t>&gt;</a:t>
            </a:r>
            <a:r>
              <a:rPr sz="1200" kern="0" spc="90" dirty="0">
                <a:solidFill>
                  <a:srgbClr val="FFFFFF">
                    <a:alpha val="100000"/>
                  </a:srgbClr>
                </a:solidFill>
                <a:latin typeface="Arial" panose="020B0704020202020204"/>
                <a:ea typeface="Arial" panose="020B0704020202020204"/>
                <a:cs typeface="Arial" panose="020B0704020202020204"/>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多维多尺度模型集成</a:t>
            </a: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与融合技术   </a:t>
            </a:r>
            <a:r>
              <a:rPr sz="1200" kern="0" spc="10" dirty="0">
                <a:solidFill>
                  <a:srgbClr val="FFFFFF">
                    <a:alpha val="100000"/>
                  </a:srgbClr>
                </a:solidFill>
                <a:latin typeface="Arial" panose="020B0704020202020204"/>
                <a:ea typeface="Arial" panose="020B0704020202020204"/>
                <a:cs typeface="Arial" panose="020B0704020202020204"/>
              </a:rPr>
              <a:t>&gt;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虚拟车间运行机理及演化规律</a:t>
            </a:r>
            <a:endParaRPr lang="en-US" altLang="en-US" sz="1200" dirty="0"/>
          </a:p>
          <a:p>
            <a:pPr marL="12700" algn="l" rtl="0" eaLnBrk="0">
              <a:lnSpc>
                <a:spcPts val="1575"/>
              </a:lnSpc>
            </a:pPr>
            <a:r>
              <a:rPr sz="1200" kern="0" spc="10" dirty="0">
                <a:solidFill>
                  <a:srgbClr val="FFFFFF">
                    <a:alpha val="100000"/>
                  </a:srgbClr>
                </a:solidFill>
                <a:latin typeface="Arial" panose="020B0704020202020204"/>
                <a:ea typeface="Arial" panose="020B0704020202020204"/>
                <a:cs typeface="Arial" panose="020B0704020202020204"/>
              </a:rPr>
              <a:t>&gt;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生产计划/生产过程仿真运行、验</a:t>
            </a:r>
            <a:endParaRPr lang="en-US" altLang="en-US" sz="1200" dirty="0"/>
          </a:p>
          <a:p>
            <a:pPr marL="172720" algn="l" rtl="0" eaLnBrk="0">
              <a:lnSpc>
                <a:spcPct val="90000"/>
              </a:lnSpc>
              <a:spcBef>
                <a:spcPts val="80"/>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证与优化技术</a:t>
            </a:r>
            <a:endParaRPr lang="en-US" altLang="en-US" sz="1200" dirty="0"/>
          </a:p>
          <a:p>
            <a:pPr marL="171450" indent="-158750" algn="l" rtl="0" eaLnBrk="0">
              <a:lnSpc>
                <a:spcPct val="99000"/>
              </a:lnSpc>
              <a:spcBef>
                <a:spcPts val="55"/>
              </a:spcBef>
            </a:pPr>
            <a:r>
              <a:rPr sz="1200" kern="0" spc="10" dirty="0">
                <a:solidFill>
                  <a:srgbClr val="FFFFFF">
                    <a:alpha val="100000"/>
                  </a:srgbClr>
                </a:solidFill>
                <a:latin typeface="Arial" panose="020B0704020202020204"/>
                <a:ea typeface="Arial" panose="020B0704020202020204"/>
                <a:cs typeface="Arial" panose="020B0704020202020204"/>
              </a:rPr>
              <a:t>&gt;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车间虚拟现实与增强现实应用技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术</a:t>
            </a:r>
            <a:endParaRPr lang="en-US" altLang="en-US" sz="1200" dirty="0"/>
          </a:p>
        </p:txBody>
      </p:sp>
      <p:pic>
        <p:nvPicPr>
          <p:cNvPr id="1476" name="picture 1476"/>
          <p:cNvPicPr>
            <a:picLocks noChangeAspect="1"/>
          </p:cNvPicPr>
          <p:nvPr/>
        </p:nvPicPr>
        <p:blipFill>
          <a:blip r:embed="rId3"/>
          <a:stretch>
            <a:fillRect/>
          </a:stretch>
        </p:blipFill>
        <p:spPr>
          <a:xfrm rot="21600000">
            <a:off x="1109675" y="3078886"/>
            <a:ext cx="44653" cy="169164"/>
          </a:xfrm>
          <a:prstGeom prst="rect">
            <a:avLst/>
          </a:prstGeom>
        </p:spPr>
      </p:pic>
      <p:sp>
        <p:nvSpPr>
          <p:cNvPr id="1478" name="textbox 1478"/>
          <p:cNvSpPr/>
          <p:nvPr/>
        </p:nvSpPr>
        <p:spPr>
          <a:xfrm>
            <a:off x="820830" y="574067"/>
            <a:ext cx="2823210" cy="1243964"/>
          </a:xfrm>
          <a:prstGeom prst="rect">
            <a:avLst/>
          </a:prstGeom>
        </p:spPr>
        <p:txBody>
          <a:bodyPr vert="horz" wrap="square" lIns="0" tIns="0" rIns="0" bIns="0"/>
          <a:lstStyle/>
          <a:p>
            <a:pPr algn="l" rtl="0" eaLnBrk="0">
              <a:lnSpc>
                <a:spcPct val="85000"/>
              </a:lnSpc>
            </a:pPr>
            <a:endParaRPr lang="en-US" altLang="en-US" sz="100" dirty="0"/>
          </a:p>
          <a:p>
            <a:pPr marL="254635" algn="l" rtl="0" eaLnBrk="0">
              <a:lnSpc>
                <a:spcPct val="94000"/>
              </a:lnSpc>
            </a:pPr>
            <a:r>
              <a:rPr sz="2700"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数字孪生车间</a:t>
            </a:r>
            <a:endParaRPr lang="en-US" altLang="en-US" sz="27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5000"/>
              </a:lnSpc>
            </a:pPr>
            <a:endParaRPr lang="en-US" altLang="en-US" sz="1000" dirty="0"/>
          </a:p>
          <a:p>
            <a:pPr algn="l" rtl="0" eaLnBrk="0">
              <a:lnSpc>
                <a:spcPct val="101000"/>
              </a:lnSpc>
            </a:pPr>
            <a:endParaRPr lang="en-US" altLang="en-US" sz="500" dirty="0"/>
          </a:p>
          <a:p>
            <a:pPr marL="12700" algn="l" rtl="0" eaLnBrk="0">
              <a:lnSpc>
                <a:spcPct val="91000"/>
              </a:lnSpc>
              <a:spcBef>
                <a:spcPts val="0"/>
              </a:spcBef>
            </a:pPr>
            <a:r>
              <a:rPr sz="2000" b="1" kern="0" spc="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数字孪生车间的关键技术</a:t>
            </a:r>
            <a:endParaRPr lang="en-US" altLang="en-US" sz="2000" dirty="0"/>
          </a:p>
        </p:txBody>
      </p:sp>
      <p:sp>
        <p:nvSpPr>
          <p:cNvPr id="1480" name="textbox 1480"/>
          <p:cNvSpPr/>
          <p:nvPr/>
        </p:nvSpPr>
        <p:spPr>
          <a:xfrm>
            <a:off x="8779611" y="2579776"/>
            <a:ext cx="2164714" cy="149098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1450"/>
              </a:lnSpc>
            </a:pPr>
            <a:r>
              <a:rPr sz="1200" kern="0" spc="10" dirty="0">
                <a:solidFill>
                  <a:srgbClr val="FFFFFF">
                    <a:alpha val="100000"/>
                  </a:srgbClr>
                </a:solidFill>
                <a:latin typeface="Arial" panose="020B0704020202020204"/>
                <a:ea typeface="Arial" panose="020B0704020202020204"/>
                <a:cs typeface="Arial" panose="020B0704020202020204"/>
              </a:rPr>
              <a:t>&gt;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车间精准管控技术与服务</a:t>
            </a:r>
            <a:endParaRPr lang="en-US" altLang="en-US" sz="1200" dirty="0"/>
          </a:p>
          <a:p>
            <a:pPr marL="12700" algn="l" rtl="0" eaLnBrk="0">
              <a:lnSpc>
                <a:spcPct val="101000"/>
              </a:lnSpc>
              <a:spcBef>
                <a:spcPts val="55"/>
              </a:spcBef>
            </a:pPr>
            <a:r>
              <a:rPr sz="1200" kern="0" spc="10" dirty="0">
                <a:solidFill>
                  <a:srgbClr val="FFFFFF">
                    <a:alpha val="100000"/>
                  </a:srgbClr>
                </a:solidFill>
                <a:latin typeface="Arial" panose="020B0704020202020204"/>
                <a:ea typeface="Arial" panose="020B0704020202020204"/>
                <a:cs typeface="Arial" panose="020B0704020202020204"/>
              </a:rPr>
              <a:t>&gt;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智能生产运行优化技术与服务</a:t>
            </a:r>
            <a:r>
              <a:rPr sz="12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Arial" panose="020B0704020202020204"/>
                <a:ea typeface="Arial" panose="020B0704020202020204"/>
                <a:cs typeface="Arial" panose="020B0704020202020204"/>
              </a:rPr>
              <a:t>&gt;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协同生产工艺分析技术</a:t>
            </a:r>
            <a:endParaRPr lang="en-US" altLang="en-US" sz="1200" dirty="0"/>
          </a:p>
          <a:p>
            <a:pPr marL="12700" algn="l" rtl="0" eaLnBrk="0">
              <a:lnSpc>
                <a:spcPct val="97000"/>
              </a:lnSpc>
              <a:spcBef>
                <a:spcPts val="5"/>
              </a:spcBef>
            </a:pPr>
            <a:r>
              <a:rPr sz="1200" kern="0" spc="10" dirty="0">
                <a:solidFill>
                  <a:srgbClr val="FFFFFF">
                    <a:alpha val="100000"/>
                  </a:srgbClr>
                </a:solidFill>
                <a:latin typeface="Arial" panose="020B0704020202020204"/>
                <a:ea typeface="Arial" panose="020B0704020202020204"/>
                <a:cs typeface="Arial" panose="020B0704020202020204"/>
              </a:rPr>
              <a:t>&gt;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物料智能跟踪与配给技术</a:t>
            </a:r>
            <a:endParaRPr lang="en-US" altLang="en-US" sz="1200" dirty="0"/>
          </a:p>
          <a:p>
            <a:pPr marL="12700" algn="l" rtl="0" eaLnBrk="0">
              <a:lnSpc>
                <a:spcPct val="99000"/>
              </a:lnSpc>
              <a:spcBef>
                <a:spcPts val="10"/>
              </a:spcBef>
            </a:pPr>
            <a:r>
              <a:rPr sz="1200" kern="0" spc="10" dirty="0">
                <a:solidFill>
                  <a:srgbClr val="FFFFFF">
                    <a:alpha val="100000"/>
                  </a:srgbClr>
                </a:solidFill>
                <a:latin typeface="Arial" panose="020B0704020202020204"/>
                <a:ea typeface="Arial" panose="020B0704020202020204"/>
                <a:cs typeface="Arial" panose="020B0704020202020204"/>
              </a:rPr>
              <a:t>&gt;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车间要素能耗优化及预测技术</a:t>
            </a:r>
            <a:r>
              <a:rPr sz="12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Arial" panose="020B0704020202020204"/>
                <a:ea typeface="Arial" panose="020B0704020202020204"/>
                <a:cs typeface="Arial" panose="020B0704020202020204"/>
              </a:rPr>
              <a:t>&gt;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产品质量实时控制与分析技术</a:t>
            </a:r>
            <a:endParaRPr lang="en-US" altLang="en-US" sz="1200" dirty="0"/>
          </a:p>
          <a:p>
            <a:pPr marL="172720" algn="l" rtl="0" eaLnBrk="0">
              <a:lnSpc>
                <a:spcPct val="91000"/>
              </a:lnSpc>
              <a:spcBef>
                <a:spcPts val="90"/>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及服务</a:t>
            </a:r>
            <a:endParaRPr lang="en-US" altLang="en-US" sz="1200" dirty="0"/>
          </a:p>
          <a:p>
            <a:pPr marL="12700" algn="l" rtl="0" eaLnBrk="0">
              <a:lnSpc>
                <a:spcPts val="1450"/>
              </a:lnSpc>
              <a:spcBef>
                <a:spcPts val="5"/>
              </a:spcBef>
            </a:pPr>
            <a:r>
              <a:rPr sz="1200" kern="0" spc="10" dirty="0">
                <a:solidFill>
                  <a:srgbClr val="FFFFFF">
                    <a:alpha val="100000"/>
                  </a:srgbClr>
                </a:solidFill>
                <a:latin typeface="Arial" panose="020B0704020202020204"/>
                <a:ea typeface="Arial" panose="020B0704020202020204"/>
                <a:cs typeface="Arial" panose="020B0704020202020204"/>
              </a:rPr>
              <a:t>&gt;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车间设备健康管理技术与服务</a:t>
            </a:r>
            <a:endParaRPr lang="en-US" altLang="en-US" sz="1200" dirty="0"/>
          </a:p>
        </p:txBody>
      </p:sp>
      <p:pic>
        <p:nvPicPr>
          <p:cNvPr id="1482" name="picture 1482"/>
          <p:cNvPicPr>
            <a:picLocks noChangeAspect="1"/>
          </p:cNvPicPr>
          <p:nvPr/>
        </p:nvPicPr>
        <p:blipFill>
          <a:blip r:embed="rId3"/>
          <a:stretch>
            <a:fillRect/>
          </a:stretch>
        </p:blipFill>
        <p:spPr>
          <a:xfrm rot="21600000">
            <a:off x="8881871" y="3510559"/>
            <a:ext cx="44653" cy="169164"/>
          </a:xfrm>
          <a:prstGeom prst="rect">
            <a:avLst/>
          </a:prstGeom>
        </p:spPr>
      </p:pic>
      <p:sp>
        <p:nvSpPr>
          <p:cNvPr id="1484" name="textbox 1484"/>
          <p:cNvSpPr/>
          <p:nvPr/>
        </p:nvSpPr>
        <p:spPr>
          <a:xfrm>
            <a:off x="8779611" y="4814849"/>
            <a:ext cx="2317750" cy="1306194"/>
          </a:xfrm>
          <a:prstGeom prst="rect">
            <a:avLst/>
          </a:prstGeom>
        </p:spPr>
        <p:txBody>
          <a:bodyPr vert="horz" wrap="square" lIns="0" tIns="0" rIns="0" bIns="0"/>
          <a:lstStyle/>
          <a:p>
            <a:pPr algn="l" rtl="0" eaLnBrk="0">
              <a:lnSpc>
                <a:spcPct val="88000"/>
              </a:lnSpc>
            </a:pPr>
            <a:endParaRPr lang="en-US" altLang="en-US" sz="100" dirty="0"/>
          </a:p>
          <a:p>
            <a:pPr marL="172085" indent="-159385" algn="l" rtl="0" eaLnBrk="0">
              <a:lnSpc>
                <a:spcPct val="99000"/>
              </a:lnSpc>
            </a:pPr>
            <a:r>
              <a:rPr sz="1200" kern="0" spc="10" dirty="0">
                <a:solidFill>
                  <a:srgbClr val="FFFFFF">
                    <a:alpha val="100000"/>
                  </a:srgbClr>
                </a:solidFill>
                <a:latin typeface="Arial" panose="020B0704020202020204"/>
                <a:ea typeface="Arial" panose="020B0704020202020204"/>
                <a:cs typeface="Arial" panose="020B0704020202020204"/>
              </a:rPr>
              <a:t>&gt;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数字孪生车间运行标准、协议及</a:t>
            </a:r>
            <a:r>
              <a:rPr sz="12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技术规范</a:t>
            </a:r>
            <a:endParaRPr lang="en-US" altLang="en-US" sz="1200" dirty="0"/>
          </a:p>
          <a:p>
            <a:pPr marL="12700" algn="l" rtl="0" eaLnBrk="0">
              <a:lnSpc>
                <a:spcPct val="100000"/>
              </a:lnSpc>
              <a:spcBef>
                <a:spcPts val="5"/>
              </a:spcBef>
            </a:pPr>
            <a:r>
              <a:rPr sz="1200" kern="0" spc="20" dirty="0">
                <a:solidFill>
                  <a:srgbClr val="FFFFFF">
                    <a:alpha val="100000"/>
                  </a:srgbClr>
                </a:solidFill>
                <a:latin typeface="Arial" panose="020B0704020202020204"/>
                <a:ea typeface="Arial" panose="020B0704020202020204"/>
                <a:cs typeface="Arial" panose="020B0704020202020204"/>
              </a:rPr>
              <a:t>&gt; </a:t>
            </a:r>
            <a:r>
              <a:rPr sz="12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虚实实时交互技</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术</a:t>
            </a:r>
            <a:endParaRPr lang="en-US" altLang="en-US" sz="1200" dirty="0"/>
          </a:p>
          <a:p>
            <a:pPr marL="12700" algn="l" rtl="0" eaLnBrk="0">
              <a:lnSpc>
                <a:spcPct val="100000"/>
              </a:lnSpc>
              <a:spcBef>
                <a:spcPts val="5"/>
              </a:spcBef>
            </a:pPr>
            <a:r>
              <a:rPr sz="1200" kern="0" spc="10" dirty="0">
                <a:solidFill>
                  <a:srgbClr val="FFFFFF">
                    <a:alpha val="100000"/>
                  </a:srgbClr>
                </a:solidFill>
                <a:latin typeface="Arial" panose="020B0704020202020204"/>
                <a:ea typeface="Arial" panose="020B0704020202020204"/>
                <a:cs typeface="Arial" panose="020B0704020202020204"/>
              </a:rPr>
              <a:t>&gt;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多源数据协同控制技术</a:t>
            </a:r>
            <a:endParaRPr lang="en-US" altLang="en-US" sz="1200" dirty="0"/>
          </a:p>
          <a:p>
            <a:pPr marL="12700" algn="l" rtl="0" eaLnBrk="0">
              <a:lnSpc>
                <a:spcPts val="1450"/>
              </a:lnSpc>
              <a:spcBef>
                <a:spcPts val="65"/>
              </a:spcBef>
            </a:pPr>
            <a:r>
              <a:rPr sz="1200" kern="0" spc="40" dirty="0">
                <a:solidFill>
                  <a:srgbClr val="FFFFFF">
                    <a:alpha val="100000"/>
                  </a:srgbClr>
                </a:solidFill>
                <a:latin typeface="Arial" panose="020B0704020202020204"/>
                <a:ea typeface="Arial" panose="020B0704020202020204"/>
                <a:cs typeface="Arial" panose="020B0704020202020204"/>
              </a:rPr>
              <a:t>&gt;</a:t>
            </a:r>
            <a:r>
              <a:rPr sz="1200" kern="0" spc="190" dirty="0">
                <a:solidFill>
                  <a:srgbClr val="FFFFFF">
                    <a:alpha val="100000"/>
                  </a:srgbClr>
                </a:solidFill>
                <a:latin typeface="Arial" panose="020B0704020202020204"/>
                <a:ea typeface="Arial" panose="020B0704020202020204"/>
                <a:cs typeface="Arial" panose="020B0704020202020204"/>
              </a:rPr>
              <a:t> </a:t>
            </a:r>
            <a:r>
              <a:rPr sz="12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自组织自7应动态调</a:t>
            </a:r>
            <a:r>
              <a:rPr sz="12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度技术</a:t>
            </a:r>
            <a:endParaRPr lang="en-US" altLang="en-US" sz="1200" dirty="0"/>
          </a:p>
          <a:p>
            <a:pPr marL="12700" algn="l" rtl="0" eaLnBrk="0">
              <a:lnSpc>
                <a:spcPts val="1450"/>
              </a:lnSpc>
              <a:spcBef>
                <a:spcPts val="45"/>
              </a:spcBef>
            </a:pPr>
            <a:r>
              <a:rPr sz="1200" kern="0" spc="-10" dirty="0">
                <a:solidFill>
                  <a:srgbClr val="FFFFFF">
                    <a:alpha val="100000"/>
                  </a:srgbClr>
                </a:solidFill>
                <a:latin typeface="Arial" panose="020B0704020202020204"/>
                <a:ea typeface="Arial" panose="020B0704020202020204"/>
                <a:cs typeface="Arial" panose="020B0704020202020204"/>
              </a:rPr>
              <a:t>&gt;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生产要素管理</a:t>
            </a:r>
            <a:r>
              <a:rPr sz="1200"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，生产计划</a:t>
            </a:r>
            <a:r>
              <a:rPr sz="1200" kern="0" spc="-1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a:t>
            </a:r>
            <a:endParaRPr lang="en-US" altLang="en-US" sz="1200" dirty="0"/>
          </a:p>
          <a:p>
            <a:pPr marL="172720" algn="l" rtl="0" eaLnBrk="0">
              <a:lnSpc>
                <a:spcPct val="91000"/>
              </a:lnSpc>
              <a:spcBef>
                <a:spcPts val="5"/>
              </a:spcBef>
            </a:pP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过程迭代运行与优化技术</a:t>
            </a:r>
            <a:endParaRPr lang="en-US" altLang="en-US" sz="1200" dirty="0"/>
          </a:p>
        </p:txBody>
      </p:sp>
      <p:pic>
        <p:nvPicPr>
          <p:cNvPr id="1486" name="picture 1486"/>
          <p:cNvPicPr>
            <a:picLocks noChangeAspect="1"/>
          </p:cNvPicPr>
          <p:nvPr/>
        </p:nvPicPr>
        <p:blipFill>
          <a:blip r:embed="rId3"/>
          <a:stretch>
            <a:fillRect/>
          </a:stretch>
        </p:blipFill>
        <p:spPr>
          <a:xfrm rot="21600000">
            <a:off x="8881871" y="4827549"/>
            <a:ext cx="44653" cy="169163"/>
          </a:xfrm>
          <a:prstGeom prst="rect">
            <a:avLst/>
          </a:prstGeom>
        </p:spPr>
      </p:pic>
      <p:sp>
        <p:nvSpPr>
          <p:cNvPr id="1488" name="textbox 1488"/>
          <p:cNvSpPr/>
          <p:nvPr/>
        </p:nvSpPr>
        <p:spPr>
          <a:xfrm>
            <a:off x="5486076" y="2905709"/>
            <a:ext cx="956310" cy="68770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1000"/>
              </a:lnSpc>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物理车间“人-</a:t>
            </a:r>
            <a:endParaRPr lang="en-US" altLang="en-US" sz="1100" dirty="0"/>
          </a:p>
          <a:p>
            <a:pPr marL="52070" algn="l" rtl="0" eaLnBrk="0">
              <a:lnSpc>
                <a:spcPct val="91000"/>
              </a:lnSpc>
              <a:spcBef>
                <a:spcPts val="215"/>
              </a:spcBef>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机-物-环境”</a:t>
            </a:r>
            <a:endParaRPr lang="en-US" altLang="en-US" sz="1100" dirty="0"/>
          </a:p>
          <a:p>
            <a:pPr marL="114300" algn="l" rtl="0" eaLnBrk="0">
              <a:lnSpc>
                <a:spcPct val="91000"/>
              </a:lnSpc>
              <a:spcBef>
                <a:spcPts val="95"/>
              </a:spcBef>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互联与共融</a:t>
            </a:r>
            <a:endParaRPr lang="en-US" altLang="en-US" sz="1100" dirty="0"/>
          </a:p>
          <a:p>
            <a:pPr marL="323850" algn="l" rtl="0" eaLnBrk="0">
              <a:lnSpc>
                <a:spcPct val="91000"/>
              </a:lnSpc>
              <a:spcBef>
                <a:spcPts val="100"/>
              </a:spcBef>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技术</a:t>
            </a:r>
            <a:endParaRPr lang="en-US" altLang="en-US" sz="1100" dirty="0"/>
          </a:p>
        </p:txBody>
      </p:sp>
      <p:sp>
        <p:nvSpPr>
          <p:cNvPr id="1490" name="textbox 1490"/>
          <p:cNvSpPr/>
          <p:nvPr/>
        </p:nvSpPr>
        <p:spPr>
          <a:xfrm>
            <a:off x="6799104" y="3490417"/>
            <a:ext cx="865505" cy="690244"/>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1000"/>
              </a:lnSpc>
            </a:pPr>
            <a:r>
              <a:rPr sz="11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基于数字孪车</a:t>
            </a:r>
            <a:endParaRPr lang="en-US" altLang="en-US" sz="1100" dirty="0"/>
          </a:p>
          <a:p>
            <a:pPr marL="18415" algn="l" rtl="0" eaLnBrk="0">
              <a:lnSpc>
                <a:spcPct val="91000"/>
              </a:lnSpc>
              <a:spcBef>
                <a:spcPts val="120"/>
              </a:spcBef>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间的智能生产</a:t>
            </a:r>
            <a:endParaRPr lang="en-US" altLang="en-US" sz="1100" dirty="0"/>
          </a:p>
          <a:p>
            <a:pPr marL="84455" algn="l" rtl="0" eaLnBrk="0">
              <a:lnSpc>
                <a:spcPct val="91000"/>
              </a:lnSpc>
              <a:spcBef>
                <a:spcPts val="215"/>
              </a:spcBef>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与精准服务</a:t>
            </a:r>
            <a:endParaRPr lang="en-US" altLang="en-US" sz="1100" dirty="0"/>
          </a:p>
          <a:p>
            <a:pPr marL="294005" algn="l" rtl="0" eaLnBrk="0">
              <a:lnSpc>
                <a:spcPct val="91000"/>
              </a:lnSpc>
              <a:spcBef>
                <a:spcPts val="95"/>
              </a:spcBef>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技术</a:t>
            </a:r>
            <a:endParaRPr lang="en-US" altLang="en-US" sz="1100" dirty="0"/>
          </a:p>
        </p:txBody>
      </p:sp>
      <p:sp>
        <p:nvSpPr>
          <p:cNvPr id="1492" name="textbox 1492"/>
          <p:cNvSpPr/>
          <p:nvPr/>
        </p:nvSpPr>
        <p:spPr>
          <a:xfrm>
            <a:off x="4153465" y="3552520"/>
            <a:ext cx="981075" cy="522605"/>
          </a:xfrm>
          <a:prstGeom prst="rect">
            <a:avLst/>
          </a:prstGeom>
        </p:spPr>
        <p:txBody>
          <a:bodyPr vert="horz" wrap="square" lIns="0" tIns="0" rIns="0" bIns="0"/>
          <a:lstStyle/>
          <a:p>
            <a:pPr algn="l" rtl="0" eaLnBrk="0">
              <a:lnSpc>
                <a:spcPct val="87000"/>
              </a:lnSpc>
            </a:pPr>
            <a:endParaRPr lang="en-US" altLang="en-US" sz="100" dirty="0"/>
          </a:p>
          <a:p>
            <a:pPr algn="r" rtl="0" eaLnBrk="0">
              <a:lnSpc>
                <a:spcPct val="99000"/>
              </a:lnSpc>
            </a:pPr>
            <a:r>
              <a:rPr sz="1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虚拟车间建模、</a:t>
            </a:r>
            <a:endParaRPr lang="en-US" altLang="en-US" sz="1000" dirty="0"/>
          </a:p>
          <a:p>
            <a:pPr marL="281305" indent="-210185" algn="l" rtl="0" eaLnBrk="0">
              <a:lnSpc>
                <a:spcPct val="95000"/>
              </a:lnSpc>
              <a:spcBef>
                <a:spcPts val="215"/>
              </a:spcBef>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仿真运行及验</a:t>
            </a: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证技术</a:t>
            </a:r>
            <a:endParaRPr lang="en-US" altLang="en-US" sz="1100" dirty="0"/>
          </a:p>
        </p:txBody>
      </p:sp>
      <p:sp>
        <p:nvSpPr>
          <p:cNvPr id="1494" name="textbox 1494"/>
          <p:cNvSpPr/>
          <p:nvPr/>
        </p:nvSpPr>
        <p:spPr>
          <a:xfrm>
            <a:off x="5506187" y="4148404"/>
            <a:ext cx="862964" cy="523240"/>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1000"/>
              </a:lnSpc>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车间孪生数据</a:t>
            </a:r>
            <a:endParaRPr lang="en-US" altLang="en-US" sz="1100" dirty="0"/>
          </a:p>
          <a:p>
            <a:pPr marL="291465" indent="-210820" algn="l" rtl="0" eaLnBrk="0">
              <a:lnSpc>
                <a:spcPct val="95000"/>
              </a:lnSpc>
              <a:spcBef>
                <a:spcPts val="205"/>
              </a:spcBef>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构建及管理</a:t>
            </a: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技术</a:t>
            </a:r>
            <a:endParaRPr lang="en-US" altLang="en-US" sz="1100" dirty="0"/>
          </a:p>
        </p:txBody>
      </p:sp>
      <p:sp>
        <p:nvSpPr>
          <p:cNvPr id="1496" name="textbox 1496"/>
          <p:cNvSpPr/>
          <p:nvPr/>
        </p:nvSpPr>
        <p:spPr>
          <a:xfrm>
            <a:off x="6805528" y="4820234"/>
            <a:ext cx="866139" cy="358140"/>
          </a:xfrm>
          <a:prstGeom prst="rect">
            <a:avLst/>
          </a:prstGeom>
        </p:spPr>
        <p:txBody>
          <a:bodyPr vert="horz" wrap="square" lIns="0" tIns="0" rIns="0" bIns="0"/>
          <a:lstStyle/>
          <a:p>
            <a:pPr algn="l" rtl="0" eaLnBrk="0">
              <a:lnSpc>
                <a:spcPct val="87000"/>
              </a:lnSpc>
            </a:pPr>
            <a:endParaRPr lang="en-US" altLang="en-US" sz="100" dirty="0"/>
          </a:p>
          <a:p>
            <a:pPr marL="153035" indent="-140335" algn="l" rtl="0" eaLnBrk="0">
              <a:lnSpc>
                <a:spcPct val="99000"/>
              </a:lnSpc>
            </a:pPr>
            <a:r>
              <a:rPr sz="11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数字孪生车间 </a:t>
            </a: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运行技术</a:t>
            </a:r>
            <a:endParaRPr lang="en-US" alt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8"/>
          <p:cNvPicPr>
            <a:picLocks noChangeAspect="1"/>
          </p:cNvPicPr>
          <p:nvPr/>
        </p:nvPicPr>
        <p:blipFill>
          <a:blip r:embed="rId1"/>
          <a:stretch>
            <a:fillRect/>
          </a:stretch>
        </p:blipFill>
        <p:spPr>
          <a:xfrm rot="21600000">
            <a:off x="0" y="0"/>
            <a:ext cx="12192000" cy="6857998"/>
          </a:xfrm>
          <a:prstGeom prst="rect">
            <a:avLst/>
          </a:prstGeom>
        </p:spPr>
      </p:pic>
      <p:sp>
        <p:nvSpPr>
          <p:cNvPr id="40" name="textbox 40"/>
          <p:cNvSpPr/>
          <p:nvPr/>
        </p:nvSpPr>
        <p:spPr>
          <a:xfrm>
            <a:off x="1062427" y="578891"/>
            <a:ext cx="2155189" cy="3349625"/>
          </a:xfrm>
          <a:prstGeom prst="rect">
            <a:avLst/>
          </a:prstGeom>
        </p:spPr>
        <p:txBody>
          <a:bodyPr vert="horz" wrap="square" lIns="0" tIns="0" rIns="0" bIns="0"/>
          <a:lstStyle/>
          <a:p>
            <a:pPr algn="l" rtl="0" eaLnBrk="0">
              <a:lnSpc>
                <a:spcPct val="72000"/>
              </a:lnSpc>
            </a:pPr>
            <a:endParaRPr lang="en-US" altLang="en-US" sz="100" dirty="0"/>
          </a:p>
          <a:p>
            <a:pPr marL="12700" algn="l" rtl="0" eaLnBrk="0">
              <a:lnSpc>
                <a:spcPct val="94000"/>
              </a:lnSpc>
            </a:pP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数字孪生背景</a:t>
            </a:r>
            <a:endParaRPr lang="en-US" altLang="en-US" sz="2700" dirty="0"/>
          </a:p>
          <a:p>
            <a:pPr algn="l" rtl="0" eaLnBrk="0">
              <a:lnSpc>
                <a:spcPct val="113000"/>
              </a:lnSpc>
            </a:pPr>
            <a:endParaRPr lang="en-US" altLang="en-US" sz="1000" dirty="0"/>
          </a:p>
          <a:p>
            <a:pPr algn="l" rtl="0" eaLnBrk="0">
              <a:lnSpc>
                <a:spcPct val="113000"/>
              </a:lnSpc>
            </a:pPr>
            <a:endParaRPr lang="en-US" altLang="en-US" sz="1000" dirty="0"/>
          </a:p>
          <a:p>
            <a:pPr algn="l" rtl="0" eaLnBrk="0">
              <a:lnSpc>
                <a:spcPct val="113000"/>
              </a:lnSpc>
            </a:pPr>
            <a:endParaRPr lang="en-US" altLang="en-US" sz="1000" dirty="0"/>
          </a:p>
          <a:p>
            <a:pPr algn="l" rtl="0" eaLnBrk="0">
              <a:lnSpc>
                <a:spcPct val="113000"/>
              </a:lnSpc>
            </a:pPr>
            <a:endParaRPr lang="en-US" altLang="en-US" sz="1000" dirty="0"/>
          </a:p>
          <a:p>
            <a:pPr marL="27940" algn="l" rtl="0" eaLnBrk="0">
              <a:lnSpc>
                <a:spcPct val="96000"/>
              </a:lnSpc>
              <a:spcBef>
                <a:spcPts val="450"/>
              </a:spcBef>
            </a:pPr>
            <a:r>
              <a:rPr sz="1500" kern="0" spc="10" dirty="0">
                <a:solidFill>
                  <a:srgbClr val="F2F2F2">
                    <a:alpha val="100000"/>
                  </a:srgbClr>
                </a:solidFill>
                <a:latin typeface="Arial" panose="020B0704020202020204"/>
                <a:ea typeface="Arial" panose="020B0704020202020204"/>
                <a:cs typeface="Arial" panose="020B0704020202020204"/>
              </a:rPr>
              <a:t>1 </a:t>
            </a:r>
            <a:r>
              <a:rPr sz="15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西门子</a:t>
            </a:r>
            <a:endParaRPr lang="en-US" altLang="en-US" sz="1500" dirty="0"/>
          </a:p>
          <a:p>
            <a:pPr algn="l" rtl="0" eaLnBrk="0">
              <a:lnSpc>
                <a:spcPct val="172000"/>
              </a:lnSpc>
            </a:pPr>
            <a:endParaRPr lang="en-US" altLang="en-US" sz="1000" dirty="0"/>
          </a:p>
          <a:p>
            <a:pPr marL="24765" algn="l" rtl="0" eaLnBrk="0">
              <a:lnSpc>
                <a:spcPct val="86000"/>
              </a:lnSpc>
              <a:spcBef>
                <a:spcPts val="425"/>
              </a:spcBef>
            </a:pPr>
            <a:r>
              <a:rPr sz="1400" kern="0" spc="-50" dirty="0">
                <a:solidFill>
                  <a:srgbClr val="FFFFFF">
                    <a:alpha val="100000"/>
                  </a:srgbClr>
                </a:solidFill>
                <a:latin typeface="Arial" panose="020B0704020202020204"/>
                <a:ea typeface="Arial" panose="020B0704020202020204"/>
                <a:cs typeface="Arial" panose="020B0704020202020204"/>
              </a:rPr>
              <a:t>2</a:t>
            </a:r>
            <a:r>
              <a:rPr sz="1400" kern="0" spc="70" dirty="0">
                <a:solidFill>
                  <a:srgbClr val="FFFFFF">
                    <a:alpha val="100000"/>
                  </a:srgbClr>
                </a:solidFill>
                <a:latin typeface="Arial" panose="020B0704020202020204"/>
                <a:ea typeface="Arial" panose="020B0704020202020204"/>
                <a:cs typeface="Arial" panose="020B0704020202020204"/>
              </a:rPr>
              <a:t> </a:t>
            </a:r>
            <a:r>
              <a:rPr sz="1400" kern="0" spc="-50" dirty="0">
                <a:solidFill>
                  <a:srgbClr val="FFFFFF">
                    <a:alpha val="100000"/>
                  </a:srgbClr>
                </a:solidFill>
                <a:latin typeface="Arial" panose="020B0704020202020204"/>
                <a:ea typeface="Arial" panose="020B0704020202020204"/>
                <a:cs typeface="Arial" panose="020B0704020202020204"/>
              </a:rPr>
              <a:t>PTC</a:t>
            </a:r>
            <a:endParaRPr lang="en-US" altLang="en-US" sz="1400" dirty="0"/>
          </a:p>
          <a:p>
            <a:pPr algn="l" rtl="0" eaLnBrk="0">
              <a:lnSpc>
                <a:spcPct val="136000"/>
              </a:lnSpc>
            </a:pPr>
            <a:endParaRPr lang="en-US" altLang="en-US" sz="1000" dirty="0"/>
          </a:p>
          <a:p>
            <a:pPr marL="20955" algn="l" rtl="0" eaLnBrk="0">
              <a:lnSpc>
                <a:spcPct val="96000"/>
              </a:lnSpc>
              <a:spcBef>
                <a:spcPts val="460"/>
              </a:spcBef>
            </a:pPr>
            <a:r>
              <a:rPr sz="1500" kern="0" spc="30" dirty="0">
                <a:solidFill>
                  <a:srgbClr val="FFFFFF">
                    <a:alpha val="100000"/>
                  </a:srgbClr>
                </a:solidFill>
                <a:latin typeface="Arial" panose="020B0704020202020204"/>
                <a:ea typeface="Arial" panose="020B0704020202020204"/>
                <a:cs typeface="Arial" panose="020B0704020202020204"/>
              </a:rPr>
              <a:t>3</a:t>
            </a:r>
            <a:r>
              <a:rPr sz="1500" kern="0" spc="-60" dirty="0">
                <a:solidFill>
                  <a:srgbClr val="FFFFFF">
                    <a:alpha val="100000"/>
                  </a:srgbClr>
                </a:solidFill>
                <a:latin typeface="Arial" panose="020B0704020202020204"/>
                <a:ea typeface="Arial" panose="020B0704020202020204"/>
                <a:cs typeface="Arial" panose="020B0704020202020204"/>
              </a:rPr>
              <a:t> </a:t>
            </a:r>
            <a:r>
              <a:rPr sz="15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达索</a:t>
            </a:r>
            <a:endParaRPr lang="en-US" altLang="en-US" sz="1500" dirty="0"/>
          </a:p>
          <a:p>
            <a:pPr algn="l" rtl="0" eaLnBrk="0">
              <a:lnSpc>
                <a:spcPct val="180000"/>
              </a:lnSpc>
            </a:pPr>
            <a:endParaRPr lang="en-US" altLang="en-US" sz="1000" dirty="0"/>
          </a:p>
          <a:p>
            <a:pPr marL="20955" algn="l" rtl="0" eaLnBrk="0">
              <a:lnSpc>
                <a:spcPct val="91000"/>
              </a:lnSpc>
              <a:spcBef>
                <a:spcPts val="400"/>
              </a:spcBef>
            </a:pPr>
            <a:r>
              <a:rPr sz="1300" kern="0" spc="-30" dirty="0">
                <a:solidFill>
                  <a:srgbClr val="FFC000">
                    <a:alpha val="100000"/>
                  </a:srgbClr>
                </a:solidFill>
                <a:latin typeface="Arial" panose="020B0704020202020204"/>
                <a:ea typeface="Arial" panose="020B0704020202020204"/>
                <a:cs typeface="Arial" panose="020B0704020202020204"/>
              </a:rPr>
              <a:t>3</a:t>
            </a:r>
            <a:r>
              <a:rPr sz="1300" kern="0" spc="100" dirty="0">
                <a:solidFill>
                  <a:srgbClr val="FFC000">
                    <a:alpha val="100000"/>
                  </a:srgbClr>
                </a:solidFill>
                <a:latin typeface="Arial" panose="020B0704020202020204"/>
                <a:ea typeface="Arial" panose="020B0704020202020204"/>
                <a:cs typeface="Arial" panose="020B0704020202020204"/>
              </a:rPr>
              <a:t> </a:t>
            </a:r>
            <a:r>
              <a:rPr sz="1300" kern="0" spc="-30" dirty="0">
                <a:solidFill>
                  <a:srgbClr val="FFC000">
                    <a:alpha val="100000"/>
                  </a:srgbClr>
                </a:solidFill>
                <a:latin typeface="Arial" panose="020B0704020202020204"/>
                <a:ea typeface="Arial" panose="020B0704020202020204"/>
                <a:cs typeface="Arial" panose="020B0704020202020204"/>
              </a:rPr>
              <a:t>ESI</a:t>
            </a:r>
            <a:endParaRPr lang="en-US" altLang="en-US" sz="1300" dirty="0"/>
          </a:p>
          <a:p>
            <a:pPr algn="l" rtl="0" eaLnBrk="0">
              <a:lnSpc>
                <a:spcPct val="135000"/>
              </a:lnSpc>
            </a:pPr>
            <a:endParaRPr lang="en-US" altLang="en-US" sz="1000" dirty="0"/>
          </a:p>
          <a:p>
            <a:pPr algn="l" rtl="0" eaLnBrk="0">
              <a:lnSpc>
                <a:spcPct val="126000"/>
              </a:lnSpc>
            </a:pPr>
            <a:endParaRPr lang="en-US" altLang="en-US" sz="300" dirty="0"/>
          </a:p>
          <a:p>
            <a:pPr marL="18415" algn="l" rtl="0" eaLnBrk="0">
              <a:lnSpc>
                <a:spcPct val="96000"/>
              </a:lnSpc>
              <a:spcBef>
                <a:spcPts val="0"/>
              </a:spcBef>
            </a:pPr>
            <a:r>
              <a:rPr sz="1500" kern="0" spc="40" dirty="0">
                <a:solidFill>
                  <a:srgbClr val="FFFFFF">
                    <a:alpha val="100000"/>
                  </a:srgbClr>
                </a:solidFill>
                <a:latin typeface="Arial" panose="020B0704020202020204"/>
                <a:ea typeface="Arial" panose="020B0704020202020204"/>
                <a:cs typeface="Arial" panose="020B0704020202020204"/>
              </a:rPr>
              <a:t>4 </a:t>
            </a:r>
            <a:r>
              <a:rPr sz="1500" b="1"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华龙讯达</a:t>
            </a:r>
            <a:endParaRPr lang="en-US" altLang="en-US" sz="1500" dirty="0"/>
          </a:p>
        </p:txBody>
      </p:sp>
      <p:sp>
        <p:nvSpPr>
          <p:cNvPr id="42" name="textbox 42"/>
          <p:cNvSpPr/>
          <p:nvPr/>
        </p:nvSpPr>
        <p:spPr>
          <a:xfrm>
            <a:off x="5448972" y="5693257"/>
            <a:ext cx="445769" cy="340995"/>
          </a:xfrm>
          <a:prstGeom prst="rect">
            <a:avLst/>
          </a:prstGeom>
        </p:spPr>
        <p:txBody>
          <a:bodyPr vert="horz" wrap="square" lIns="0" tIns="0" rIns="0" bIns="0"/>
          <a:lstStyle/>
          <a:p>
            <a:pPr algn="l" rtl="0" eaLnBrk="0">
              <a:lnSpc>
                <a:spcPct val="85000"/>
              </a:lnSpc>
            </a:pPr>
            <a:endParaRPr lang="en-US" altLang="en-US" sz="100" dirty="0"/>
          </a:p>
          <a:p>
            <a:pPr algn="r" rtl="0" eaLnBrk="0">
              <a:lnSpc>
                <a:spcPct val="94000"/>
              </a:lnSpc>
            </a:pPr>
            <a:r>
              <a:rPr sz="2200" kern="0" spc="-90" dirty="0">
                <a:solidFill>
                  <a:srgbClr val="FFFFFF">
                    <a:alpha val="100000"/>
                  </a:srgbClr>
                </a:solidFill>
                <a:latin typeface="Arial" panose="020B0704020202020204"/>
                <a:ea typeface="Arial" panose="020B0704020202020204"/>
                <a:cs typeface="Arial" panose="020B0704020202020204"/>
              </a:rPr>
              <a:t>ESI</a:t>
            </a:r>
            <a:endParaRPr lang="en-US" altLang="en-US" sz="22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8" name="picture 1498"/>
          <p:cNvPicPr>
            <a:picLocks noChangeAspect="1"/>
          </p:cNvPicPr>
          <p:nvPr/>
        </p:nvPicPr>
        <p:blipFill>
          <a:blip r:embed="rId1"/>
          <a:stretch>
            <a:fillRect/>
          </a:stretch>
        </p:blipFill>
        <p:spPr>
          <a:xfrm rot="21600000">
            <a:off x="0" y="0"/>
            <a:ext cx="12192000" cy="6857998"/>
          </a:xfrm>
          <a:prstGeom prst="rect">
            <a:avLst/>
          </a:prstGeom>
        </p:spPr>
      </p:pic>
      <p:sp>
        <p:nvSpPr>
          <p:cNvPr id="1500" name="textbox 1500"/>
          <p:cNvSpPr/>
          <p:nvPr/>
        </p:nvSpPr>
        <p:spPr>
          <a:xfrm>
            <a:off x="1062427" y="489254"/>
            <a:ext cx="2155189" cy="410844"/>
          </a:xfrm>
          <a:prstGeom prst="rect">
            <a:avLst/>
          </a:prstGeom>
        </p:spPr>
        <p:txBody>
          <a:bodyPr vert="horz" wrap="square" lIns="0" tIns="0" rIns="0" bIns="0"/>
          <a:lstStyle/>
          <a:p>
            <a:pPr algn="l" rtl="0" eaLnBrk="0">
              <a:lnSpc>
                <a:spcPct val="74000"/>
              </a:lnSpc>
            </a:pPr>
            <a:endParaRPr lang="en-US" altLang="en-US" sz="100" dirty="0"/>
          </a:p>
          <a:p>
            <a:pPr marL="12700" algn="l" rtl="0" eaLnBrk="0">
              <a:lnSpc>
                <a:spcPct val="94000"/>
              </a:lnSpc>
            </a:pP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数字孪生车间</a:t>
            </a:r>
            <a:endParaRPr lang="en-US" altLang="en-US" sz="27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2" name="picture 1502"/>
          <p:cNvPicPr>
            <a:picLocks noChangeAspect="1"/>
          </p:cNvPicPr>
          <p:nvPr/>
        </p:nvPicPr>
        <p:blipFill>
          <a:blip r:embed="rId1"/>
          <a:stretch>
            <a:fillRect/>
          </a:stretch>
        </p:blipFill>
        <p:spPr>
          <a:xfrm rot="21600000">
            <a:off x="0" y="0"/>
            <a:ext cx="12192000" cy="6857998"/>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4" name="picture 1504"/>
          <p:cNvPicPr>
            <a:picLocks noChangeAspect="1"/>
          </p:cNvPicPr>
          <p:nvPr/>
        </p:nvPicPr>
        <p:blipFill>
          <a:blip r:embed="rId1"/>
          <a:stretch>
            <a:fillRect/>
          </a:stretch>
        </p:blipFill>
        <p:spPr>
          <a:xfrm rot="21600000">
            <a:off x="0" y="0"/>
            <a:ext cx="12192000" cy="6857998"/>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6" name="picture 1506"/>
          <p:cNvPicPr>
            <a:picLocks noChangeAspect="1"/>
          </p:cNvPicPr>
          <p:nvPr/>
        </p:nvPicPr>
        <p:blipFill>
          <a:blip r:embed="rId1"/>
          <a:stretch>
            <a:fillRect/>
          </a:stretch>
        </p:blipFill>
        <p:spPr>
          <a:xfrm rot="21600000">
            <a:off x="0" y="0"/>
            <a:ext cx="12192000" cy="6857996"/>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8" name="picture 1508"/>
          <p:cNvPicPr>
            <a:picLocks noChangeAspect="1"/>
          </p:cNvPicPr>
          <p:nvPr/>
        </p:nvPicPr>
        <p:blipFill>
          <a:blip r:embed="rId1"/>
          <a:stretch>
            <a:fillRect/>
          </a:stretch>
        </p:blipFill>
        <p:spPr>
          <a:xfrm rot="21600000">
            <a:off x="0" y="0"/>
            <a:ext cx="12192000" cy="6857998"/>
          </a:xfrm>
          <a:prstGeom prst="rect">
            <a:avLst/>
          </a:prstGeom>
        </p:spPr>
      </p:pic>
      <p:sp>
        <p:nvSpPr>
          <p:cNvPr id="1510" name="textbox 1510"/>
          <p:cNvSpPr/>
          <p:nvPr/>
        </p:nvSpPr>
        <p:spPr>
          <a:xfrm>
            <a:off x="497535" y="525476"/>
            <a:ext cx="11221719" cy="828039"/>
          </a:xfrm>
          <a:prstGeom prst="rect">
            <a:avLst/>
          </a:prstGeom>
        </p:spPr>
        <p:txBody>
          <a:bodyPr vert="horz" wrap="square" lIns="0" tIns="0" rIns="0" bIns="0"/>
          <a:lstStyle/>
          <a:p>
            <a:pPr algn="l" rtl="0" eaLnBrk="0">
              <a:lnSpc>
                <a:spcPct val="78000"/>
              </a:lnSpc>
            </a:pPr>
            <a:endParaRPr lang="en-US" altLang="en-US" sz="100" dirty="0"/>
          </a:p>
          <a:p>
            <a:pPr marL="577215" algn="l" rtl="0" eaLnBrk="0">
              <a:lnSpc>
                <a:spcPct val="94000"/>
              </a:lnSpc>
            </a:pP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数字孪生车间</a:t>
            </a:r>
            <a:r>
              <a:rPr sz="2700" kern="0" spc="100" dirty="0">
                <a:solidFill>
                  <a:srgbClr val="FFC000">
                    <a:alpha val="100000"/>
                  </a:srgbClr>
                </a:solidFill>
                <a:latin typeface="Arial" panose="020B0704020202020204"/>
                <a:ea typeface="Arial" panose="020B0704020202020204"/>
                <a:cs typeface="Arial" panose="020B0704020202020204"/>
              </a:rPr>
              <a:t>—</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生产追</a:t>
            </a: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溯数字化</a:t>
            </a:r>
            <a:endParaRPr lang="en-US" altLang="en-US" sz="2700" dirty="0"/>
          </a:p>
          <a:p>
            <a:pPr algn="l" rtl="0" eaLnBrk="0">
              <a:lnSpc>
                <a:spcPct val="109000"/>
              </a:lnSpc>
            </a:pPr>
            <a:endParaRPr lang="en-US" altLang="en-US" sz="1000" dirty="0"/>
          </a:p>
          <a:p>
            <a:pPr marL="12700" algn="l" rtl="0" eaLnBrk="0">
              <a:lnSpc>
                <a:spcPct val="91000"/>
              </a:lnSpc>
              <a:spcBef>
                <a:spcPts val="5"/>
              </a:spcBef>
            </a:pP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与生产前仿真预演的结果进行指标比对</a:t>
            </a:r>
            <a:r>
              <a:rPr sz="1800" b="1" kern="0" spc="-3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，对生产各环节进行差异评估</a:t>
            </a:r>
            <a:r>
              <a:rPr sz="1800" b="1" kern="0" spc="-3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，寻求改进方法</a:t>
            </a:r>
            <a:r>
              <a:rPr sz="1800" b="1" kern="0" spc="-3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，优化生产模型</a:t>
            </a:r>
            <a:r>
              <a:rPr sz="1800" b="1" kern="0" spc="-3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，进行评</a:t>
            </a:r>
            <a:r>
              <a:rPr sz="18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估</a:t>
            </a:r>
            <a:endParaRPr lang="en-US" altLang="en-US" sz="1800" dirty="0"/>
          </a:p>
        </p:txBody>
      </p:sp>
      <p:sp>
        <p:nvSpPr>
          <p:cNvPr id="1512" name="textbox 1512"/>
          <p:cNvSpPr/>
          <p:nvPr/>
        </p:nvSpPr>
        <p:spPr>
          <a:xfrm>
            <a:off x="693734" y="1985669"/>
            <a:ext cx="9168130" cy="452119"/>
          </a:xfrm>
          <a:prstGeom prst="rect">
            <a:avLst/>
          </a:prstGeom>
        </p:spPr>
        <p:txBody>
          <a:bodyPr vert="horz" wrap="square" lIns="0" tIns="0" rIns="0" bIns="0"/>
          <a:lstStyle/>
          <a:p>
            <a:pPr algn="l" rtl="0" eaLnBrk="0">
              <a:lnSpc>
                <a:spcPct val="84000"/>
              </a:lnSpc>
            </a:pPr>
            <a:endParaRPr lang="en-US" altLang="en-US" sz="100" dirty="0"/>
          </a:p>
          <a:p>
            <a:pPr algn="r" rtl="0" eaLnBrk="0">
              <a:lnSpc>
                <a:spcPct val="91000"/>
              </a:lnSpc>
            </a:pP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生产后回溯仿真</a:t>
            </a:r>
            <a:endParaRPr lang="en-US" altLang="en-US" sz="1400" dirty="0"/>
          </a:p>
          <a:p>
            <a:pPr marL="12700" algn="l" rtl="0" eaLnBrk="0">
              <a:lnSpc>
                <a:spcPct val="91000"/>
              </a:lnSpc>
              <a:spcBef>
                <a:spcPts val="295"/>
              </a:spcBef>
            </a:pPr>
            <a:r>
              <a:rPr sz="14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生产后回溯仿真</a:t>
            </a:r>
            <a:endParaRPr lang="en-US" altLang="en-US" sz="1400" dirty="0"/>
          </a:p>
        </p:txBody>
      </p:sp>
      <p:sp>
        <p:nvSpPr>
          <p:cNvPr id="1514" name="textbox 1514"/>
          <p:cNvSpPr/>
          <p:nvPr/>
        </p:nvSpPr>
        <p:spPr>
          <a:xfrm>
            <a:off x="505002" y="5317248"/>
            <a:ext cx="5384800" cy="605790"/>
          </a:xfrm>
          <a:prstGeom prst="rect">
            <a:avLst/>
          </a:prstGeom>
        </p:spPr>
        <p:txBody>
          <a:bodyPr vert="horz" wrap="square" lIns="0" tIns="0" rIns="0" bIns="0"/>
          <a:lstStyle/>
          <a:p>
            <a:pPr algn="l" rtl="0" eaLnBrk="0">
              <a:lnSpc>
                <a:spcPct val="88000"/>
              </a:lnSpc>
            </a:pPr>
            <a:endParaRPr lang="en-US" altLang="en-US" sz="100" dirty="0"/>
          </a:p>
          <a:p>
            <a:pPr marL="3705225" algn="l" rtl="0" eaLnBrk="0">
              <a:lnSpc>
                <a:spcPct val="85000"/>
              </a:lnSpc>
            </a:pPr>
            <a:r>
              <a:rPr sz="9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生产后虚拟仿真</a:t>
            </a:r>
            <a:endParaRPr lang="en-US" altLang="en-US" sz="900" dirty="0"/>
          </a:p>
          <a:p>
            <a:pPr marL="12700" algn="l" rtl="0" eaLnBrk="0">
              <a:lnSpc>
                <a:spcPct val="90000"/>
              </a:lnSpc>
              <a:spcBef>
                <a:spcPts val="10"/>
              </a:spcBef>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设备保障性诊断分析</a:t>
            </a:r>
            <a:r>
              <a:rPr sz="1200" b="1" kern="0" spc="-2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1200" dirty="0"/>
          </a:p>
          <a:p>
            <a:pPr algn="l" rtl="0" eaLnBrk="0">
              <a:lnSpc>
                <a:spcPct val="105000"/>
              </a:lnSpc>
            </a:pPr>
            <a:endParaRPr lang="en-US" altLang="en-US" sz="900" dirty="0"/>
          </a:p>
          <a:p>
            <a:pPr algn="r" rtl="0" eaLnBrk="0">
              <a:lnSpc>
                <a:spcPct val="91000"/>
              </a:lnSpc>
              <a:spcBef>
                <a:spcPts val="5"/>
              </a:spcBef>
            </a:pPr>
            <a:r>
              <a:rPr sz="11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指标对比</a:t>
            </a:r>
            <a:r>
              <a:rPr sz="1100" b="1"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差异评估          模型优化</a:t>
            </a:r>
            <a:endParaRPr lang="en-US" altLang="en-US" sz="1100" dirty="0"/>
          </a:p>
        </p:txBody>
      </p:sp>
      <p:sp>
        <p:nvSpPr>
          <p:cNvPr id="1516" name="textbox 1516"/>
          <p:cNvSpPr/>
          <p:nvPr/>
        </p:nvSpPr>
        <p:spPr>
          <a:xfrm>
            <a:off x="579678" y="4622088"/>
            <a:ext cx="2459354" cy="63626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91000"/>
              </a:lnSpc>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工班差异性诊断分析</a:t>
            </a:r>
            <a:endParaRPr lang="en-US" altLang="en-US" sz="1200" dirty="0"/>
          </a:p>
          <a:p>
            <a:pPr algn="l" rtl="0" eaLnBrk="0">
              <a:lnSpc>
                <a:spcPct val="152000"/>
              </a:lnSpc>
            </a:pPr>
            <a:endParaRPr lang="en-US" altLang="en-US" sz="1000" dirty="0"/>
          </a:p>
          <a:p>
            <a:pPr algn="l" rtl="0" eaLnBrk="0">
              <a:lnSpc>
                <a:spcPct val="102000"/>
              </a:lnSpc>
            </a:pPr>
            <a:endParaRPr lang="en-US" altLang="en-US" sz="300" dirty="0"/>
          </a:p>
          <a:p>
            <a:pPr algn="r" rtl="0" eaLnBrk="0">
              <a:lnSpc>
                <a:spcPct val="91000"/>
              </a:lnSpc>
              <a:spcBef>
                <a:spcPts val="0"/>
              </a:spcBef>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迭代优化</a:t>
            </a:r>
            <a:endParaRPr lang="en-US" altLang="en-US" sz="1200" dirty="0"/>
          </a:p>
        </p:txBody>
      </p:sp>
      <p:sp>
        <p:nvSpPr>
          <p:cNvPr id="1518" name="textbox 1518"/>
          <p:cNvSpPr/>
          <p:nvPr/>
        </p:nvSpPr>
        <p:spPr>
          <a:xfrm>
            <a:off x="515518" y="2658541"/>
            <a:ext cx="2522854" cy="572134"/>
          </a:xfrm>
          <a:prstGeom prst="rect">
            <a:avLst/>
          </a:prstGeom>
        </p:spPr>
        <p:txBody>
          <a:bodyPr vert="horz" wrap="square" lIns="0" tIns="0" rIns="0" bIns="0"/>
          <a:lstStyle/>
          <a:p>
            <a:pPr algn="l" rtl="0" eaLnBrk="0">
              <a:lnSpc>
                <a:spcPct val="78000"/>
              </a:lnSpc>
            </a:pPr>
            <a:endParaRPr lang="en-US" altLang="en-US" sz="100" dirty="0"/>
          </a:p>
          <a:p>
            <a:pPr algn="r" rtl="0" eaLnBrk="0">
              <a:lnSpc>
                <a:spcPct val="91000"/>
              </a:lnSpc>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迭代优化</a:t>
            </a:r>
            <a:endParaRPr lang="en-US" altLang="en-US" sz="1200" dirty="0"/>
          </a:p>
          <a:p>
            <a:pPr algn="l" rtl="0" eaLnBrk="0">
              <a:lnSpc>
                <a:spcPct val="110000"/>
              </a:lnSpc>
            </a:pPr>
            <a:endParaRPr lang="en-US" altLang="en-US" sz="1000" dirty="0"/>
          </a:p>
          <a:p>
            <a:pPr algn="l" rtl="0" eaLnBrk="0">
              <a:lnSpc>
                <a:spcPct val="102000"/>
              </a:lnSpc>
            </a:pPr>
            <a:endParaRPr lang="en-US" altLang="en-US" sz="300" dirty="0"/>
          </a:p>
          <a:p>
            <a:pPr marL="12700" algn="l" rtl="0" eaLnBrk="0">
              <a:lnSpc>
                <a:spcPct val="91000"/>
              </a:lnSpc>
              <a:spcBef>
                <a:spcPts val="0"/>
              </a:spcBef>
            </a:pPr>
            <a:r>
              <a:rPr sz="12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自适应优化的分析方法</a:t>
            </a:r>
            <a:endParaRPr lang="en-US" altLang="en-US" sz="1200" dirty="0"/>
          </a:p>
        </p:txBody>
      </p:sp>
      <p:sp>
        <p:nvSpPr>
          <p:cNvPr id="1520" name="textbox 1520"/>
          <p:cNvSpPr/>
          <p:nvPr/>
        </p:nvSpPr>
        <p:spPr>
          <a:xfrm>
            <a:off x="494567" y="1486098"/>
            <a:ext cx="1353819" cy="273050"/>
          </a:xfrm>
          <a:prstGeom prst="rect">
            <a:avLst/>
          </a:prstGeom>
        </p:spPr>
        <p:txBody>
          <a:bodyPr vert="horz" wrap="square" lIns="0" tIns="0" rIns="0" bIns="0"/>
          <a:lstStyle/>
          <a:p>
            <a:pPr algn="l" rtl="0" eaLnBrk="0">
              <a:lnSpc>
                <a:spcPct val="92000"/>
              </a:lnSpc>
            </a:pPr>
            <a:endParaRPr lang="en-US" altLang="en-US" sz="100" dirty="0"/>
          </a:p>
          <a:p>
            <a:pPr algn="r" rtl="0" eaLnBrk="0">
              <a:lnSpc>
                <a:spcPct val="95000"/>
              </a:lnSpc>
            </a:pPr>
            <a:r>
              <a:rPr sz="1700" b="1"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和迭代优化。</a:t>
            </a:r>
            <a:endParaRPr lang="en-US" altLang="en-US" sz="1700" dirty="0"/>
          </a:p>
        </p:txBody>
      </p:sp>
      <p:sp>
        <p:nvSpPr>
          <p:cNvPr id="1522" name="textbox 1522"/>
          <p:cNvSpPr/>
          <p:nvPr/>
        </p:nvSpPr>
        <p:spPr>
          <a:xfrm>
            <a:off x="10830042" y="5787060"/>
            <a:ext cx="1041400" cy="245109"/>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6000"/>
              </a:lnSpc>
            </a:pPr>
            <a:r>
              <a:rPr sz="15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生产后仿真</a:t>
            </a:r>
            <a:endParaRPr lang="en-US" altLang="en-US" sz="1500" dirty="0"/>
          </a:p>
        </p:txBody>
      </p:sp>
      <p:sp>
        <p:nvSpPr>
          <p:cNvPr id="1524" name="textbox 1524"/>
          <p:cNvSpPr/>
          <p:nvPr/>
        </p:nvSpPr>
        <p:spPr>
          <a:xfrm>
            <a:off x="643686" y="3842384"/>
            <a:ext cx="1242694" cy="191770"/>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1000"/>
              </a:lnSpc>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过程参数诊断分析</a:t>
            </a:r>
            <a:endParaRPr lang="en-US" altLang="en-US" sz="1200" dirty="0"/>
          </a:p>
        </p:txBody>
      </p:sp>
      <p:sp>
        <p:nvSpPr>
          <p:cNvPr id="1526" name="textbox 1526"/>
          <p:cNvSpPr/>
          <p:nvPr/>
        </p:nvSpPr>
        <p:spPr>
          <a:xfrm>
            <a:off x="4353345" y="3849040"/>
            <a:ext cx="642619" cy="329565"/>
          </a:xfrm>
          <a:prstGeom prst="rect">
            <a:avLst/>
          </a:prstGeom>
        </p:spPr>
        <p:txBody>
          <a:bodyPr vert="horz" wrap="square" lIns="0" tIns="0" rIns="0" bIns="0"/>
          <a:lstStyle/>
          <a:p>
            <a:pPr algn="l" rtl="0" eaLnBrk="0">
              <a:lnSpc>
                <a:spcPct val="84000"/>
              </a:lnSpc>
            </a:pPr>
            <a:endParaRPr lang="en-US" altLang="en-US" sz="100" dirty="0"/>
          </a:p>
          <a:p>
            <a:pPr marL="61595" algn="l" rtl="0" eaLnBrk="0">
              <a:lnSpc>
                <a:spcPct val="91000"/>
              </a:lnSpc>
            </a:pP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报警信息</a:t>
            </a:r>
            <a:endParaRPr lang="en-US" altLang="en-US" sz="800" dirty="0"/>
          </a:p>
          <a:p>
            <a:pPr algn="l" rtl="0" eaLnBrk="0">
              <a:lnSpc>
                <a:spcPct val="107000"/>
              </a:lnSpc>
            </a:pPr>
            <a:endParaRPr lang="en-US" altLang="en-US" sz="600" dirty="0"/>
          </a:p>
          <a:p>
            <a:pPr marL="12700" algn="l" rtl="0" eaLnBrk="0">
              <a:lnSpc>
                <a:spcPts val="750"/>
              </a:lnSpc>
              <a:spcBef>
                <a:spcPts val="0"/>
              </a:spcBef>
            </a:pPr>
            <a:r>
              <a:rPr sz="6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右侧透明卷用尽</a:t>
            </a:r>
            <a:endParaRPr lang="en-US" altLang="en-US" sz="600" dirty="0"/>
          </a:p>
        </p:txBody>
      </p:sp>
      <p:sp>
        <p:nvSpPr>
          <p:cNvPr id="1528" name="textbox 1528"/>
          <p:cNvSpPr/>
          <p:nvPr/>
        </p:nvSpPr>
        <p:spPr>
          <a:xfrm>
            <a:off x="3314617" y="3439338"/>
            <a:ext cx="554990" cy="334009"/>
          </a:xfrm>
          <a:prstGeom prst="rect">
            <a:avLst/>
          </a:prstGeom>
        </p:spPr>
        <p:txBody>
          <a:bodyPr vert="horz" wrap="square" lIns="0" tIns="0" rIns="0" bIns="0"/>
          <a:lstStyle/>
          <a:p>
            <a:pPr algn="l" rtl="0" eaLnBrk="0">
              <a:lnSpc>
                <a:spcPct val="84000"/>
              </a:lnSpc>
            </a:pPr>
            <a:endParaRPr lang="en-US" altLang="en-US" sz="100" dirty="0"/>
          </a:p>
          <a:p>
            <a:pPr marL="50165" algn="l" rtl="0" eaLnBrk="0">
              <a:lnSpc>
                <a:spcPct val="91000"/>
              </a:lnSpc>
            </a:pP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报警信息</a:t>
            </a:r>
            <a:endParaRPr lang="en-US" altLang="en-US" sz="800" dirty="0"/>
          </a:p>
          <a:p>
            <a:pPr algn="l" rtl="0" eaLnBrk="0">
              <a:lnSpc>
                <a:spcPct val="112000"/>
              </a:lnSpc>
            </a:pPr>
            <a:endParaRPr lang="en-US" altLang="en-US" sz="600" dirty="0"/>
          </a:p>
          <a:p>
            <a:pPr marL="12700" algn="l" rtl="0" eaLnBrk="0">
              <a:lnSpc>
                <a:spcPts val="745"/>
              </a:lnSpc>
              <a:spcBef>
                <a:spcPts val="0"/>
              </a:spcBef>
            </a:pPr>
            <a:r>
              <a:rPr sz="6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烟条前部断裂</a:t>
            </a:r>
            <a:endParaRPr lang="en-US" altLang="en-US" sz="600" dirty="0"/>
          </a:p>
        </p:txBody>
      </p:sp>
      <p:sp>
        <p:nvSpPr>
          <p:cNvPr id="1530" name="textbox 1530"/>
          <p:cNvSpPr/>
          <p:nvPr/>
        </p:nvSpPr>
        <p:spPr>
          <a:xfrm>
            <a:off x="5125952" y="3202864"/>
            <a:ext cx="554355" cy="311150"/>
          </a:xfrm>
          <a:prstGeom prst="rect">
            <a:avLst/>
          </a:prstGeom>
        </p:spPr>
        <p:txBody>
          <a:bodyPr vert="horz" wrap="square" lIns="0" tIns="0" rIns="0" bIns="0"/>
          <a:lstStyle/>
          <a:p>
            <a:pPr algn="l" rtl="0" eaLnBrk="0">
              <a:lnSpc>
                <a:spcPct val="84000"/>
              </a:lnSpc>
            </a:pPr>
            <a:endParaRPr lang="en-US" altLang="en-US" sz="100" dirty="0"/>
          </a:p>
          <a:p>
            <a:pPr marL="75565" algn="l" rtl="0" eaLnBrk="0">
              <a:lnSpc>
                <a:spcPct val="91000"/>
              </a:lnSpc>
            </a:pPr>
            <a:r>
              <a:rPr sz="8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报警信息</a:t>
            </a:r>
            <a:endParaRPr lang="en-US" altLang="en-US" sz="800" dirty="0"/>
          </a:p>
          <a:p>
            <a:pPr algn="l" rtl="0" eaLnBrk="0">
              <a:lnSpc>
                <a:spcPct val="104000"/>
              </a:lnSpc>
            </a:pPr>
            <a:endParaRPr lang="en-US" altLang="en-US" sz="500" dirty="0"/>
          </a:p>
          <a:p>
            <a:pPr marL="12700" algn="l" rtl="0" eaLnBrk="0">
              <a:lnSpc>
                <a:spcPts val="745"/>
              </a:lnSpc>
              <a:spcBef>
                <a:spcPts val="0"/>
              </a:spcBef>
            </a:pPr>
            <a:r>
              <a:rPr sz="6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输出处防护门</a:t>
            </a:r>
            <a:endParaRPr lang="en-US" altLang="en-US" sz="6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2" name="picture 1532"/>
          <p:cNvPicPr>
            <a:picLocks noChangeAspect="1"/>
          </p:cNvPicPr>
          <p:nvPr/>
        </p:nvPicPr>
        <p:blipFill>
          <a:blip r:embed="rId1"/>
          <a:stretch>
            <a:fillRect/>
          </a:stretch>
        </p:blipFill>
        <p:spPr>
          <a:xfrm rot="21600000">
            <a:off x="0" y="0"/>
            <a:ext cx="12192000" cy="6857998"/>
          </a:xfrm>
          <a:prstGeom prst="rect">
            <a:avLst/>
          </a:prstGeom>
        </p:spPr>
      </p:pic>
      <p:sp>
        <p:nvSpPr>
          <p:cNvPr id="1534" name="textbox 1534"/>
          <p:cNvSpPr/>
          <p:nvPr/>
        </p:nvSpPr>
        <p:spPr>
          <a:xfrm>
            <a:off x="921207" y="525476"/>
            <a:ext cx="10283190" cy="1054735"/>
          </a:xfrm>
          <a:prstGeom prst="rect">
            <a:avLst/>
          </a:prstGeom>
        </p:spPr>
        <p:txBody>
          <a:bodyPr vert="horz" wrap="square" lIns="0" tIns="0" rIns="0" bIns="0"/>
          <a:lstStyle/>
          <a:p>
            <a:pPr algn="l" rtl="0" eaLnBrk="0">
              <a:lnSpc>
                <a:spcPct val="77000"/>
              </a:lnSpc>
            </a:pPr>
            <a:endParaRPr lang="en-US" altLang="en-US" sz="100" dirty="0"/>
          </a:p>
          <a:p>
            <a:pPr marL="153670" algn="l" rtl="0" eaLnBrk="0">
              <a:lnSpc>
                <a:spcPct val="94000"/>
              </a:lnSpc>
            </a:pP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数字孪生车间</a:t>
            </a:r>
            <a:r>
              <a:rPr sz="2700" kern="0" spc="100" dirty="0">
                <a:solidFill>
                  <a:srgbClr val="FFC000">
                    <a:alpha val="100000"/>
                  </a:srgbClr>
                </a:solidFill>
                <a:latin typeface="Arial" panose="020B0704020202020204"/>
                <a:ea typeface="Arial" panose="020B0704020202020204"/>
                <a:cs typeface="Arial" panose="020B0704020202020204"/>
              </a:rPr>
              <a:t>—</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生产过</a:t>
            </a: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程数字化</a:t>
            </a:r>
            <a:endParaRPr lang="en-US" altLang="en-US" sz="2700" dirty="0"/>
          </a:p>
          <a:p>
            <a:pPr algn="l" rtl="0" eaLnBrk="0">
              <a:lnSpc>
                <a:spcPct val="116000"/>
              </a:lnSpc>
            </a:pPr>
            <a:endParaRPr lang="en-US" altLang="en-US" sz="1000" dirty="0"/>
          </a:p>
          <a:p>
            <a:pPr marL="12700" algn="l" rtl="0" eaLnBrk="0">
              <a:lnSpc>
                <a:spcPct val="84000"/>
              </a:lnSpc>
              <a:spcBef>
                <a:spcPts val="365"/>
              </a:spcBef>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通过数据采集服务实现产品在其生命周期内从原料烟投料到成品产出的整</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：生产过程数据链条分类收集与数据标识</a:t>
            </a:r>
            <a:r>
              <a:rPr sz="1200" kern="0" spc="-1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，为用户进行生产现场全 景还原</a:t>
            </a:r>
            <a:r>
              <a:rPr sz="1200" kern="0" spc="-1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，追踪</a:t>
            </a:r>
            <a:endParaRPr lang="en-US" altLang="en-US" sz="1200" dirty="0"/>
          </a:p>
          <a:p>
            <a:pPr marL="12700" algn="l" rtl="0" eaLnBrk="0">
              <a:lnSpc>
                <a:spcPts val="2100"/>
              </a:lnSpc>
            </a:pPr>
            <a:r>
              <a:rPr sz="12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历史生产、质量等信息提供数据</a:t>
            </a:r>
            <a:r>
              <a:rPr sz="12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支撑。</a:t>
            </a:r>
            <a:endParaRPr lang="en-US" altLang="en-US" sz="1200" dirty="0"/>
          </a:p>
        </p:txBody>
      </p:sp>
      <p:graphicFrame>
        <p:nvGraphicFramePr>
          <p:cNvPr id="1536" name="table 1536"/>
          <p:cNvGraphicFramePr>
            <a:graphicFrameLocks noGrp="1"/>
          </p:cNvGraphicFramePr>
          <p:nvPr/>
        </p:nvGraphicFramePr>
        <p:xfrm>
          <a:off x="4612512" y="4296079"/>
          <a:ext cx="2631440" cy="1205864"/>
        </p:xfrm>
        <a:graphic>
          <a:graphicData uri="http://schemas.openxmlformats.org/drawingml/2006/table">
            <a:tbl>
              <a:tblPr/>
              <a:tblGrid>
                <a:gridCol w="1316989"/>
                <a:gridCol w="1314450"/>
              </a:tblGrid>
              <a:tr h="1205864">
                <a:tc>
                  <a:txBody>
                    <a:bodyPr/>
                    <a:lstStyle/>
                    <a:p>
                      <a:pPr marL="224790" algn="l" rtl="0" eaLnBrk="0">
                        <a:lnSpc>
                          <a:spcPts val="1195"/>
                        </a:lnSpc>
                      </a:pPr>
                      <a:r>
                        <a:rPr sz="9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生产厂</a:t>
                      </a:r>
                      <a:r>
                        <a:rPr sz="9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50" baseline="-2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牌号</a:t>
                      </a:r>
                      <a:endParaRPr lang="en-US" altLang="en-US" sz="1500" baseline="-2000" dirty="0"/>
                    </a:p>
                    <a:p>
                      <a:pPr algn="l" rtl="0" eaLnBrk="0">
                        <a:lnSpc>
                          <a:spcPct val="132000"/>
                        </a:lnSpc>
                      </a:pPr>
                      <a:endParaRPr lang="en-US" altLang="en-US" sz="1000" dirty="0"/>
                    </a:p>
                    <a:p>
                      <a:pPr marL="5080" algn="l" rtl="0" eaLnBrk="0">
                        <a:lnSpc>
                          <a:spcPct val="99000"/>
                        </a:lnSpc>
                        <a:spcBef>
                          <a:spcPts val="275"/>
                        </a:spcBef>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成品</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制丝</a:t>
                      </a:r>
                      <a:endParaRPr lang="en-US" altLang="en-US" sz="900" dirty="0"/>
                    </a:p>
                    <a:p>
                      <a:pPr marL="4445" algn="l" rtl="0" eaLnBrk="0">
                        <a:lnSpc>
                          <a:spcPts val="1170"/>
                        </a:lnSpc>
                        <a:spcBef>
                          <a:spcPts val="125"/>
                        </a:spcBef>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a:t>
                      </a:r>
                      <a:endParaRPr lang="en-US" altLang="en-US" sz="900" dirty="0"/>
                    </a:p>
                    <a:p>
                      <a:pPr algn="l" rtl="0" eaLnBrk="0">
                        <a:lnSpc>
                          <a:spcPct val="102000"/>
                        </a:lnSpc>
                      </a:pPr>
                      <a:endParaRPr lang="en-US" altLang="en-US" sz="1000" dirty="0"/>
                    </a:p>
                    <a:p>
                      <a:pPr algn="l" rtl="0" eaLnBrk="0">
                        <a:lnSpc>
                          <a:spcPct val="99000"/>
                        </a:lnSpc>
                        <a:spcBef>
                          <a:spcPts val="280"/>
                        </a:spcBef>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卷包</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成型</a:t>
                      </a:r>
                      <a:endParaRPr lang="en-US" altLang="en-US" sz="900" dirty="0"/>
                    </a:p>
                    <a:p>
                      <a:pPr algn="l" rtl="0" eaLnBrk="0">
                        <a:lnSpc>
                          <a:spcPct val="99000"/>
                        </a:lnSpc>
                        <a:spcBef>
                          <a:spcPts val="225"/>
                        </a:spcBef>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a:t>
                      </a:r>
                      <a:endParaRPr lang="en-US" altLang="en-US" sz="900" dirty="0"/>
                    </a:p>
                  </a:txBody>
                  <a:tcPr marL="0" marR="0" marT="0" marB="0" vert="horz">
                    <a:lnL>
                      <a:noFill/>
                    </a:lnL>
                    <a:lnR>
                      <a:noFill/>
                    </a:lnR>
                    <a:lnT>
                      <a:noFill/>
                    </a:lnT>
                    <a:lnB>
                      <a:noFill/>
                    </a:lnB>
                  </a:tcPr>
                </a:tc>
                <a:tc>
                  <a:txBody>
                    <a:bodyPr/>
                    <a:lstStyle/>
                    <a:p>
                      <a:pPr algn="l" rtl="0" eaLnBrk="0">
                        <a:lnSpc>
                          <a:spcPct val="131000"/>
                        </a:lnSpc>
                      </a:pPr>
                      <a:endParaRPr lang="en-US" altLang="en-US" sz="200" dirty="0"/>
                    </a:p>
                    <a:p>
                      <a:pPr algn="r" rtl="0" eaLnBrk="0">
                        <a:lnSpc>
                          <a:spcPct val="99000"/>
                        </a:lnSpc>
                        <a:spcBef>
                          <a:spcPts val="0"/>
                        </a:spcBef>
                      </a:pPr>
                      <a:r>
                        <a:rPr sz="9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生产厂     牌</a:t>
                      </a:r>
                      <a:r>
                        <a:rPr sz="9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号</a:t>
                      </a:r>
                      <a:endParaRPr lang="en-US" altLang="en-US" sz="900" dirty="0"/>
                    </a:p>
                    <a:p>
                      <a:pPr algn="l" rtl="0" eaLnBrk="0">
                        <a:lnSpc>
                          <a:spcPct val="142000"/>
                        </a:lnSpc>
                      </a:pPr>
                      <a:endParaRPr lang="en-US" altLang="en-US" sz="1000" dirty="0"/>
                    </a:p>
                    <a:p>
                      <a:pPr marL="278130" algn="l" rtl="0" eaLnBrk="0">
                        <a:lnSpc>
                          <a:spcPct val="99000"/>
                        </a:lnSpc>
                        <a:spcBef>
                          <a:spcPts val="275"/>
                        </a:spcBef>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成品</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制丝</a:t>
                      </a:r>
                      <a:endParaRPr lang="en-US" altLang="en-US" sz="900" dirty="0"/>
                    </a:p>
                    <a:p>
                      <a:pPr marL="277495" algn="l" rtl="0" eaLnBrk="0">
                        <a:lnSpc>
                          <a:spcPct val="99000"/>
                        </a:lnSpc>
                        <a:spcBef>
                          <a:spcPts val="225"/>
                        </a:spcBef>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a:t>
                      </a:r>
                      <a:endParaRPr lang="en-US" altLang="en-US" sz="900" dirty="0"/>
                    </a:p>
                    <a:p>
                      <a:pPr algn="l" rtl="0" eaLnBrk="0">
                        <a:lnSpc>
                          <a:spcPct val="102000"/>
                        </a:lnSpc>
                      </a:pPr>
                      <a:endParaRPr lang="en-US" altLang="en-US" sz="1000" dirty="0"/>
                    </a:p>
                    <a:p>
                      <a:pPr marL="272415" algn="l" rtl="0" eaLnBrk="0">
                        <a:lnSpc>
                          <a:spcPct val="99000"/>
                        </a:lnSpc>
                        <a:spcBef>
                          <a:spcPts val="280"/>
                        </a:spcBef>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卷包</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成型</a:t>
                      </a:r>
                      <a:endParaRPr lang="en-US" altLang="en-US" sz="900" dirty="0"/>
                    </a:p>
                    <a:p>
                      <a:pPr marL="272415" algn="l" rtl="0" eaLnBrk="0">
                        <a:lnSpc>
                          <a:spcPct val="85000"/>
                        </a:lnSpc>
                        <a:spcBef>
                          <a:spcPts val="225"/>
                        </a:spcBef>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a:t>
                      </a:r>
                      <a:endParaRPr lang="en-US" altLang="en-US" sz="900" dirty="0"/>
                    </a:p>
                  </a:txBody>
                  <a:tcPr marL="0" marR="0" marT="0" marB="0" vert="horz">
                    <a:lnL>
                      <a:noFill/>
                    </a:lnL>
                    <a:lnR>
                      <a:noFill/>
                    </a:lnR>
                    <a:lnT>
                      <a:noFill/>
                    </a:lnT>
                    <a:lnB>
                      <a:noFill/>
                    </a:lnB>
                  </a:tcPr>
                </a:tc>
              </a:tr>
            </a:tbl>
          </a:graphicData>
        </a:graphic>
      </p:graphicFrame>
      <p:sp>
        <p:nvSpPr>
          <p:cNvPr id="1538" name="textbox 1538"/>
          <p:cNvSpPr/>
          <p:nvPr/>
        </p:nvSpPr>
        <p:spPr>
          <a:xfrm>
            <a:off x="5127363" y="2082089"/>
            <a:ext cx="2282825" cy="1372869"/>
          </a:xfrm>
          <a:prstGeom prst="rect">
            <a:avLst/>
          </a:prstGeom>
        </p:spPr>
        <p:txBody>
          <a:bodyPr vert="horz" wrap="square" lIns="0" tIns="0" rIns="0" bIns="0"/>
          <a:lstStyle/>
          <a:p>
            <a:pPr algn="l" rtl="0" eaLnBrk="0">
              <a:lnSpc>
                <a:spcPct val="80000"/>
              </a:lnSpc>
            </a:pPr>
            <a:endParaRPr lang="en-US" altLang="en-US" sz="100" dirty="0"/>
          </a:p>
          <a:p>
            <a:pPr marL="35560" algn="l" rtl="0" eaLnBrk="0">
              <a:lnSpc>
                <a:spcPct val="100000"/>
              </a:lnSpc>
            </a:pPr>
            <a:r>
              <a:rPr sz="9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产品全过程生命周期服务</a:t>
            </a:r>
            <a:endParaRPr lang="en-US" altLang="en-US" sz="900" dirty="0"/>
          </a:p>
          <a:p>
            <a:pPr algn="l" rtl="0" eaLnBrk="0">
              <a:lnSpc>
                <a:spcPct val="155000"/>
              </a:lnSpc>
            </a:pPr>
            <a:endParaRPr lang="en-US" altLang="en-US" sz="1000" dirty="0"/>
          </a:p>
          <a:p>
            <a:pPr marL="12700" algn="l" rtl="0" eaLnBrk="0">
              <a:lnSpc>
                <a:spcPct val="100000"/>
              </a:lnSpc>
              <a:spcBef>
                <a:spcPts val="270"/>
              </a:spcBef>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料香调制追溯</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烟用材料追溯</a:t>
            </a:r>
            <a:endParaRPr lang="en-US" altLang="en-US" sz="900" dirty="0"/>
          </a:p>
          <a:p>
            <a:pPr algn="l" rtl="0" eaLnBrk="0">
              <a:lnSpc>
                <a:spcPct val="188000"/>
              </a:lnSpc>
            </a:pPr>
            <a:endParaRPr lang="en-US" altLang="en-US" sz="1000" dirty="0"/>
          </a:p>
          <a:p>
            <a:pPr marL="95885" algn="l" rtl="0" eaLnBrk="0">
              <a:lnSpc>
                <a:spcPts val="1315"/>
              </a:lnSpc>
              <a:spcBef>
                <a:spcPts val="275"/>
              </a:spcBef>
            </a:pPr>
            <a:r>
              <a:rPr sz="9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数据标识（数据编码）</a:t>
            </a:r>
            <a:endParaRPr lang="en-US" altLang="en-US" sz="900" dirty="0"/>
          </a:p>
          <a:p>
            <a:pPr marL="318135" algn="l" rtl="0" eaLnBrk="0">
              <a:lnSpc>
                <a:spcPts val="2475"/>
              </a:lnSpc>
            </a:pPr>
            <a:r>
              <a:rPr sz="900" b="1" kern="0" spc="1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数据分析链条</a:t>
            </a:r>
            <a:endParaRPr lang="en-US" altLang="en-US" sz="900" dirty="0"/>
          </a:p>
        </p:txBody>
      </p:sp>
      <p:sp>
        <p:nvSpPr>
          <p:cNvPr id="1540" name="textbox 1540"/>
          <p:cNvSpPr/>
          <p:nvPr/>
        </p:nvSpPr>
        <p:spPr>
          <a:xfrm>
            <a:off x="7747758" y="3852218"/>
            <a:ext cx="1087119" cy="1610994"/>
          </a:xfrm>
          <a:prstGeom prst="rect">
            <a:avLst/>
          </a:prstGeom>
        </p:spPr>
        <p:txBody>
          <a:bodyPr vert="horz" wrap="square" lIns="0" tIns="0" rIns="0" bIns="0"/>
          <a:lstStyle/>
          <a:p>
            <a:pPr algn="l" rtl="0" eaLnBrk="0">
              <a:lnSpc>
                <a:spcPct val="85000"/>
              </a:lnSpc>
            </a:pPr>
            <a:endParaRPr lang="en-US" altLang="en-US" sz="100" dirty="0"/>
          </a:p>
          <a:p>
            <a:pPr marL="276225" algn="l" rtl="0" eaLnBrk="0">
              <a:lnSpc>
                <a:spcPct val="100000"/>
              </a:lnSpc>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设备模型</a:t>
            </a:r>
            <a:endParaRPr lang="en-US" altLang="en-US" sz="900" dirty="0"/>
          </a:p>
          <a:p>
            <a:pPr algn="l" rtl="0" eaLnBrk="0">
              <a:lnSpc>
                <a:spcPct val="168000"/>
              </a:lnSpc>
            </a:pPr>
            <a:endParaRPr lang="en-US" altLang="en-US" sz="1000" dirty="0"/>
          </a:p>
          <a:p>
            <a:pPr algn="r" rtl="0" eaLnBrk="0">
              <a:lnSpc>
                <a:spcPct val="99000"/>
              </a:lnSpc>
              <a:spcBef>
                <a:spcPts val="275"/>
              </a:spcBef>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生产厂</a:t>
            </a:r>
            <a:r>
              <a:rPr sz="9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牌号</a:t>
            </a:r>
            <a:endParaRPr lang="en-US" altLang="en-US" sz="900" dirty="0"/>
          </a:p>
          <a:p>
            <a:pPr algn="l" rtl="0" eaLnBrk="0">
              <a:lnSpc>
                <a:spcPct val="127000"/>
              </a:lnSpc>
            </a:pPr>
            <a:endParaRPr lang="en-US" altLang="en-US" sz="1000" dirty="0"/>
          </a:p>
          <a:p>
            <a:pPr marL="34925" algn="l" rtl="0" eaLnBrk="0">
              <a:lnSpc>
                <a:spcPct val="100000"/>
              </a:lnSpc>
              <a:spcBef>
                <a:spcPts val="270"/>
              </a:spcBef>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结束</a:t>
            </a:r>
            <a:endParaRPr lang="en-US" altLang="en-US" sz="900" dirty="0"/>
          </a:p>
          <a:p>
            <a:pPr marL="40005" algn="l" rtl="0" eaLnBrk="0">
              <a:lnSpc>
                <a:spcPct val="99000"/>
              </a:lnSpc>
              <a:spcBef>
                <a:spcPts val="225"/>
              </a:spcBef>
            </a:pPr>
            <a:r>
              <a:rPr sz="9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时间</a:t>
            </a:r>
            <a:r>
              <a:rPr sz="9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时间</a:t>
            </a:r>
            <a:endParaRPr lang="en-US" altLang="en-US" sz="900" dirty="0"/>
          </a:p>
          <a:p>
            <a:pPr algn="l" rtl="0" eaLnBrk="0">
              <a:lnSpc>
                <a:spcPct val="102000"/>
              </a:lnSpc>
            </a:pPr>
            <a:endParaRPr lang="en-US" altLang="en-US" sz="1000" dirty="0"/>
          </a:p>
          <a:p>
            <a:pPr marL="13970" algn="l" rtl="0" eaLnBrk="0">
              <a:lnSpc>
                <a:spcPct val="100000"/>
              </a:lnSpc>
              <a:spcBef>
                <a:spcPts val="270"/>
              </a:spcBef>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维修</a:t>
            </a:r>
            <a:endParaRPr lang="en-US" altLang="en-US" sz="900" dirty="0"/>
          </a:p>
          <a:p>
            <a:pPr marL="12700" algn="l" rtl="0" eaLnBrk="0">
              <a:lnSpc>
                <a:spcPct val="100000"/>
              </a:lnSpc>
              <a:spcBef>
                <a:spcPts val="215"/>
              </a:spcBef>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参数</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计划</a:t>
            </a:r>
            <a:endParaRPr lang="en-US" altLang="en-US" sz="900" dirty="0"/>
          </a:p>
        </p:txBody>
      </p:sp>
      <p:sp>
        <p:nvSpPr>
          <p:cNvPr id="1542" name="textbox 1542"/>
          <p:cNvSpPr/>
          <p:nvPr/>
        </p:nvSpPr>
        <p:spPr>
          <a:xfrm>
            <a:off x="1586227" y="3853609"/>
            <a:ext cx="1035685" cy="1529080"/>
          </a:xfrm>
          <a:prstGeom prst="rect">
            <a:avLst/>
          </a:prstGeom>
        </p:spPr>
        <p:txBody>
          <a:bodyPr vert="horz" wrap="square" lIns="0" tIns="0" rIns="0" bIns="0"/>
          <a:lstStyle/>
          <a:p>
            <a:pPr algn="l" rtl="0" eaLnBrk="0">
              <a:lnSpc>
                <a:spcPct val="84000"/>
              </a:lnSpc>
            </a:pPr>
            <a:endParaRPr lang="en-US" altLang="en-US" sz="100" dirty="0"/>
          </a:p>
          <a:p>
            <a:pPr marL="415290" algn="l" rtl="0" eaLnBrk="0">
              <a:lnSpc>
                <a:spcPct val="9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基础模型</a:t>
            </a:r>
            <a:endParaRPr lang="en-US" altLang="en-US" sz="900" dirty="0"/>
          </a:p>
          <a:p>
            <a:pPr algn="r" rtl="0" eaLnBrk="0">
              <a:lnSpc>
                <a:spcPts val="2980"/>
              </a:lnSpc>
            </a:pPr>
            <a:r>
              <a:rPr sz="1500" kern="0" spc="10" baseline="-22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生产厂</a:t>
            </a:r>
            <a:r>
              <a:rPr sz="9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10" baseline="-32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车间</a:t>
            </a:r>
            <a:endParaRPr lang="en-US" altLang="en-US" sz="1500" baseline="-32000" dirty="0"/>
          </a:p>
          <a:p>
            <a:pPr algn="l" rtl="0" eaLnBrk="0">
              <a:lnSpc>
                <a:spcPct val="131000"/>
              </a:lnSpc>
            </a:pPr>
            <a:endParaRPr lang="en-US" altLang="en-US" sz="1000" dirty="0"/>
          </a:p>
          <a:p>
            <a:pPr marL="13970" algn="l" rtl="0" eaLnBrk="0">
              <a:lnSpc>
                <a:spcPct val="99000"/>
              </a:lnSpc>
              <a:spcBef>
                <a:spcPts val="275"/>
              </a:spcBef>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制丝</a:t>
            </a:r>
            <a:endParaRPr lang="en-US" altLang="en-US" sz="900" dirty="0"/>
          </a:p>
          <a:p>
            <a:pPr marL="14605" algn="l" rtl="0" eaLnBrk="0">
              <a:lnSpc>
                <a:spcPct val="100000"/>
              </a:lnSpc>
              <a:spcBef>
                <a:spcPts val="215"/>
              </a:spcBef>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计划</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工单</a:t>
            </a:r>
            <a:endParaRPr lang="en-US" altLang="en-US" sz="900" dirty="0"/>
          </a:p>
          <a:p>
            <a:pPr marL="12700" algn="l" rtl="0" eaLnBrk="0">
              <a:lnSpc>
                <a:spcPct val="99000"/>
              </a:lnSpc>
              <a:spcBef>
                <a:spcPts val="1305"/>
              </a:spcBef>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卷包</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成型</a:t>
            </a:r>
            <a:endParaRPr lang="en-US" altLang="en-US" sz="900" dirty="0"/>
          </a:p>
          <a:p>
            <a:pPr marL="15240" algn="l" rtl="0" eaLnBrk="0">
              <a:lnSpc>
                <a:spcPct val="100000"/>
              </a:lnSpc>
              <a:spcBef>
                <a:spcPts val="215"/>
              </a:spcBef>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工单</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工单</a:t>
            </a:r>
            <a:endParaRPr lang="en-US" altLang="en-US" sz="900" dirty="0"/>
          </a:p>
        </p:txBody>
      </p:sp>
      <p:sp>
        <p:nvSpPr>
          <p:cNvPr id="1544" name="textbox 1544"/>
          <p:cNvSpPr/>
          <p:nvPr/>
        </p:nvSpPr>
        <p:spPr>
          <a:xfrm>
            <a:off x="3087863" y="3853609"/>
            <a:ext cx="1042035" cy="1489710"/>
          </a:xfrm>
          <a:prstGeom prst="rect">
            <a:avLst/>
          </a:prstGeom>
        </p:spPr>
        <p:txBody>
          <a:bodyPr vert="horz" wrap="square" lIns="0" tIns="0" rIns="0" bIns="0"/>
          <a:lstStyle/>
          <a:p>
            <a:pPr algn="l" rtl="0" eaLnBrk="0">
              <a:lnSpc>
                <a:spcPct val="84000"/>
              </a:lnSpc>
            </a:pPr>
            <a:endParaRPr lang="en-US" altLang="en-US" sz="100" dirty="0"/>
          </a:p>
          <a:p>
            <a:pPr marL="414020" algn="l" rtl="0" eaLnBrk="0">
              <a:lnSpc>
                <a:spcPct val="99000"/>
              </a:lnSpc>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牌号模型</a:t>
            </a:r>
            <a:endParaRPr lang="en-US" altLang="en-US" sz="900" dirty="0"/>
          </a:p>
          <a:p>
            <a:pPr algn="l" rtl="0" eaLnBrk="0">
              <a:lnSpc>
                <a:spcPct val="161000"/>
              </a:lnSpc>
            </a:pPr>
            <a:endParaRPr lang="en-US" altLang="en-US" sz="1000" dirty="0"/>
          </a:p>
          <a:p>
            <a:pPr algn="r" rtl="0" eaLnBrk="0">
              <a:lnSpc>
                <a:spcPts val="1265"/>
              </a:lnSpc>
              <a:spcBef>
                <a:spcPts val="300"/>
              </a:spcBef>
            </a:pPr>
            <a:r>
              <a:rPr sz="1500" kern="0" spc="10" baseline="6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生产厂</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500" kern="0" spc="10" baseline="-40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牌号</a:t>
            </a:r>
            <a:endParaRPr lang="en-US" altLang="en-US" sz="1500" baseline="-4000" dirty="0"/>
          </a:p>
          <a:p>
            <a:pPr algn="l" rtl="0" eaLnBrk="0">
              <a:lnSpc>
                <a:spcPct val="122000"/>
              </a:lnSpc>
            </a:pPr>
            <a:endParaRPr lang="en-US" altLang="en-US" sz="1000" dirty="0"/>
          </a:p>
          <a:p>
            <a:pPr marL="15240" algn="l" rtl="0" eaLnBrk="0">
              <a:lnSpc>
                <a:spcPct val="99000"/>
              </a:lnSpc>
              <a:spcBef>
                <a:spcPts val="280"/>
              </a:spcBef>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工艺</a:t>
            </a:r>
            <a:endParaRPr lang="en-US" altLang="en-US" sz="900" dirty="0"/>
          </a:p>
          <a:p>
            <a:pPr marL="80010" algn="l" rtl="0" eaLnBrk="0">
              <a:lnSpc>
                <a:spcPct val="99000"/>
              </a:lnSpc>
              <a:spcBef>
                <a:spcPts val="225"/>
              </a:spcBef>
            </a:pPr>
            <a:r>
              <a:rPr sz="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线</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段</a:t>
            </a:r>
            <a:endParaRPr lang="en-US" altLang="en-US" sz="900" dirty="0"/>
          </a:p>
          <a:p>
            <a:pPr algn="l" rtl="0" eaLnBrk="0">
              <a:lnSpc>
                <a:spcPct val="125000"/>
              </a:lnSpc>
            </a:pPr>
            <a:endParaRPr lang="en-US" altLang="en-US" sz="1000" dirty="0"/>
          </a:p>
          <a:p>
            <a:pPr algn="l" rtl="0" eaLnBrk="0">
              <a:lnSpc>
                <a:spcPct val="114000"/>
              </a:lnSpc>
            </a:pPr>
            <a:endParaRPr lang="en-US" altLang="en-US" sz="200" dirty="0"/>
          </a:p>
          <a:p>
            <a:pPr marL="12700" algn="l" rtl="0" eaLnBrk="0">
              <a:lnSpc>
                <a:spcPct val="100000"/>
              </a:lnSpc>
              <a:spcBef>
                <a:spcPts val="0"/>
              </a:spcBef>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工序</a:t>
            </a: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参数</a:t>
            </a:r>
            <a:endParaRPr lang="en-US" altLang="en-US" sz="900" dirty="0"/>
          </a:p>
        </p:txBody>
      </p:sp>
      <p:graphicFrame>
        <p:nvGraphicFramePr>
          <p:cNvPr id="1546" name="table 1546"/>
          <p:cNvGraphicFramePr>
            <a:graphicFrameLocks noGrp="1"/>
          </p:cNvGraphicFramePr>
          <p:nvPr/>
        </p:nvGraphicFramePr>
        <p:xfrm>
          <a:off x="9426695" y="4623737"/>
          <a:ext cx="774065" cy="830580"/>
        </p:xfrm>
        <a:graphic>
          <a:graphicData uri="http://schemas.openxmlformats.org/drawingml/2006/table">
            <a:tbl>
              <a:tblPr/>
              <a:tblGrid>
                <a:gridCol w="381634"/>
                <a:gridCol w="392429"/>
              </a:tblGrid>
              <a:tr h="830580">
                <a:tc>
                  <a:txBody>
                    <a:bodyPr/>
                    <a:lstStyle/>
                    <a:p>
                      <a:pPr marL="6350" algn="l" rtl="0" eaLnBrk="0">
                        <a:lnSpc>
                          <a:spcPct val="86000"/>
                        </a:lnSpc>
                        <a:spcBef>
                          <a:spcPts val="5"/>
                        </a:spcBef>
                      </a:pPr>
                      <a:r>
                        <a:rPr sz="900"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工艺</a:t>
                      </a:r>
                      <a:endParaRPr lang="en-US" altLang="en-US" sz="900" dirty="0"/>
                    </a:p>
                    <a:p>
                      <a:pPr marL="4445" algn="l" rtl="0" eaLnBrk="0">
                        <a:lnSpc>
                          <a:spcPts val="1340"/>
                        </a:lnSpc>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技术</a:t>
                      </a:r>
                      <a:endParaRPr lang="en-US" altLang="en-US" sz="900" dirty="0"/>
                    </a:p>
                    <a:p>
                      <a:pPr marL="4445" algn="l" rtl="0" eaLnBrk="0">
                        <a:lnSpc>
                          <a:spcPts val="1190"/>
                        </a:lnSpc>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标准</a:t>
                      </a:r>
                      <a:endParaRPr lang="en-US" altLang="en-US" sz="900" dirty="0"/>
                    </a:p>
                    <a:p>
                      <a:pPr algn="l" rtl="0" eaLnBrk="0">
                        <a:lnSpc>
                          <a:spcPct val="87000"/>
                        </a:lnSpc>
                        <a:spcBef>
                          <a:spcPts val="810"/>
                        </a:spcBef>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检验</a:t>
                      </a:r>
                      <a:endParaRPr lang="en-US" altLang="en-US" sz="900" dirty="0"/>
                    </a:p>
                    <a:p>
                      <a:pPr algn="l" rtl="0" eaLnBrk="0">
                        <a:lnSpc>
                          <a:spcPts val="1270"/>
                        </a:lnSpc>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规格</a:t>
                      </a:r>
                      <a:endParaRPr lang="en-US" altLang="en-US" sz="900" dirty="0"/>
                    </a:p>
                  </a:txBody>
                  <a:tcPr marL="0" marR="0" marT="703" marB="0" vert="horz">
                    <a:lnL>
                      <a:noFill/>
                    </a:lnL>
                    <a:lnR>
                      <a:noFill/>
                    </a:lnR>
                    <a:lnT>
                      <a:noFill/>
                    </a:lnT>
                    <a:lnB>
                      <a:noFill/>
                    </a:lnB>
                  </a:tcPr>
                </a:tc>
                <a:tc>
                  <a:txBody>
                    <a:bodyPr/>
                    <a:lstStyle/>
                    <a:p>
                      <a:pPr algn="l" rtl="0" eaLnBrk="0">
                        <a:lnSpc>
                          <a:spcPct val="102000"/>
                        </a:lnSpc>
                      </a:pPr>
                      <a:endParaRPr lang="en-US" altLang="en-US" sz="300" dirty="0"/>
                    </a:p>
                    <a:p>
                      <a:pPr marL="140970" algn="l" rtl="0" eaLnBrk="0">
                        <a:lnSpc>
                          <a:spcPct val="109000"/>
                        </a:lnSpc>
                        <a:spcBef>
                          <a:spcPts val="5"/>
                        </a:spcBef>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检验</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标准</a:t>
                      </a:r>
                      <a:endParaRPr lang="en-US" altLang="en-US" sz="900" dirty="0"/>
                    </a:p>
                    <a:p>
                      <a:pPr algn="l" rtl="0" eaLnBrk="0">
                        <a:lnSpc>
                          <a:spcPct val="101000"/>
                        </a:lnSpc>
                      </a:pPr>
                      <a:endParaRPr lang="en-US" altLang="en-US" sz="1200" dirty="0"/>
                    </a:p>
                    <a:p>
                      <a:pPr marL="125730" algn="l" rtl="0" eaLnBrk="0">
                        <a:lnSpc>
                          <a:spcPct val="107000"/>
                        </a:lnSpc>
                        <a:spcBef>
                          <a:spcPts val="0"/>
                        </a:spcBef>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检验</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方法</a:t>
                      </a:r>
                      <a:endParaRPr lang="en-US" altLang="en-US" sz="900" dirty="0"/>
                    </a:p>
                  </a:txBody>
                  <a:tcPr marL="0" marR="0" marT="0" marB="0" vert="horz">
                    <a:lnL>
                      <a:noFill/>
                    </a:lnL>
                    <a:lnR>
                      <a:noFill/>
                    </a:lnR>
                    <a:lnT>
                      <a:noFill/>
                    </a:lnT>
                    <a:lnB>
                      <a:noFill/>
                    </a:lnB>
                  </a:tcPr>
                </a:tc>
              </a:tr>
            </a:tbl>
          </a:graphicData>
        </a:graphic>
      </p:graphicFrame>
      <p:sp>
        <p:nvSpPr>
          <p:cNvPr id="1548" name="textbox 1548"/>
          <p:cNvSpPr/>
          <p:nvPr/>
        </p:nvSpPr>
        <p:spPr>
          <a:xfrm>
            <a:off x="9594715" y="3852850"/>
            <a:ext cx="871219" cy="607059"/>
          </a:xfrm>
          <a:prstGeom prst="rect">
            <a:avLst/>
          </a:prstGeom>
        </p:spPr>
        <p:txBody>
          <a:bodyPr vert="horz" wrap="square" lIns="0" tIns="0" rIns="0" bIns="0"/>
          <a:lstStyle/>
          <a:p>
            <a:pPr algn="l" rtl="0" eaLnBrk="0">
              <a:lnSpc>
                <a:spcPct val="80000"/>
              </a:lnSpc>
            </a:pPr>
            <a:endParaRPr lang="en-US" altLang="en-US" sz="100" dirty="0"/>
          </a:p>
          <a:p>
            <a:pPr marL="58420" algn="l" rtl="0" eaLnBrk="0">
              <a:lnSpc>
                <a:spcPct val="10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标准模型</a:t>
            </a:r>
            <a:endParaRPr lang="en-US" altLang="en-US" sz="900" dirty="0"/>
          </a:p>
          <a:p>
            <a:pPr algn="l" rtl="0" eaLnBrk="0">
              <a:lnSpc>
                <a:spcPct val="175000"/>
              </a:lnSpc>
            </a:pPr>
            <a:endParaRPr lang="en-US" altLang="en-US" sz="1000" dirty="0"/>
          </a:p>
          <a:p>
            <a:pPr algn="l" rtl="0" eaLnBrk="0">
              <a:lnSpc>
                <a:spcPct val="116000"/>
              </a:lnSpc>
            </a:pPr>
            <a:endParaRPr lang="en-US" altLang="en-US" sz="200" dirty="0"/>
          </a:p>
          <a:p>
            <a:pPr marL="12700" algn="l" rtl="0" eaLnBrk="0">
              <a:lnSpc>
                <a:spcPts val="1125"/>
              </a:lnSpc>
              <a:spcBef>
                <a:spcPts val="0"/>
              </a:spcBef>
            </a:pP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生产厂</a:t>
            </a:r>
            <a:r>
              <a:rPr sz="9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牌号</a:t>
            </a:r>
            <a:endParaRPr lang="en-US" altLang="en-US" sz="900" dirty="0"/>
          </a:p>
        </p:txBody>
      </p:sp>
      <p:sp>
        <p:nvSpPr>
          <p:cNvPr id="1550" name="textbox 1550"/>
          <p:cNvSpPr/>
          <p:nvPr/>
        </p:nvSpPr>
        <p:spPr>
          <a:xfrm>
            <a:off x="4918279" y="3853483"/>
            <a:ext cx="1964054" cy="16192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9000"/>
              </a:lnSpc>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BOM</a:t>
            </a:r>
            <a:r>
              <a:rPr sz="900"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模型         </a:t>
            </a:r>
            <a:r>
              <a:rPr sz="900" kern="0" spc="4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物耗模型</a:t>
            </a:r>
            <a:endParaRPr lang="en-US" altLang="en-US" sz="900" dirty="0"/>
          </a:p>
        </p:txBody>
      </p:sp>
      <p:sp>
        <p:nvSpPr>
          <p:cNvPr id="1552" name="textbox 1552"/>
          <p:cNvSpPr/>
          <p:nvPr/>
        </p:nvSpPr>
        <p:spPr>
          <a:xfrm>
            <a:off x="1739002" y="5925668"/>
            <a:ext cx="534034" cy="327025"/>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110000"/>
              </a:lnSpc>
            </a:pPr>
            <a:r>
              <a:rPr sz="9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生产信息</a:t>
            </a:r>
            <a:r>
              <a:rPr sz="9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跟踪匹配</a:t>
            </a:r>
            <a:endParaRPr lang="en-US" altLang="en-US" sz="900" dirty="0"/>
          </a:p>
        </p:txBody>
      </p:sp>
      <p:sp>
        <p:nvSpPr>
          <p:cNvPr id="1554" name="textbox 1554"/>
          <p:cNvSpPr/>
          <p:nvPr/>
        </p:nvSpPr>
        <p:spPr>
          <a:xfrm>
            <a:off x="4951470" y="5925541"/>
            <a:ext cx="530225" cy="327025"/>
          </a:xfrm>
          <a:prstGeom prst="rect">
            <a:avLst/>
          </a:prstGeom>
        </p:spPr>
        <p:txBody>
          <a:bodyPr vert="horz" wrap="square" lIns="0" tIns="0" rIns="0" bIns="0"/>
          <a:lstStyle/>
          <a:p>
            <a:pPr algn="l" rtl="0" eaLnBrk="0">
              <a:lnSpc>
                <a:spcPct val="81000"/>
              </a:lnSpc>
            </a:pPr>
            <a:endParaRPr lang="en-US" altLang="en-US" sz="100" dirty="0"/>
          </a:p>
          <a:p>
            <a:pPr marL="12700" indent="8255" algn="l" rtl="0" eaLnBrk="0">
              <a:lnSpc>
                <a:spcPct val="110000"/>
              </a:lnSpc>
            </a:pPr>
            <a:r>
              <a:rPr sz="900" b="1"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匹配牌号</a:t>
            </a: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原辅料</a:t>
            </a:r>
            <a:endParaRPr lang="en-US" altLang="en-US" sz="900" dirty="0"/>
          </a:p>
        </p:txBody>
      </p:sp>
      <p:sp>
        <p:nvSpPr>
          <p:cNvPr id="1556" name="textbox 1556"/>
          <p:cNvSpPr/>
          <p:nvPr/>
        </p:nvSpPr>
        <p:spPr>
          <a:xfrm>
            <a:off x="3337807" y="5925541"/>
            <a:ext cx="530225" cy="327025"/>
          </a:xfrm>
          <a:prstGeom prst="rect">
            <a:avLst/>
          </a:prstGeom>
        </p:spPr>
        <p:txBody>
          <a:bodyPr vert="horz" wrap="square" lIns="0" tIns="0" rIns="0" bIns="0"/>
          <a:lstStyle/>
          <a:p>
            <a:pPr algn="l" rtl="0" eaLnBrk="0">
              <a:lnSpc>
                <a:spcPct val="81000"/>
              </a:lnSpc>
            </a:pPr>
            <a:endParaRPr lang="en-US" altLang="en-US" sz="100" dirty="0"/>
          </a:p>
          <a:p>
            <a:pPr marL="12700" indent="7620" algn="l" rtl="0" eaLnBrk="0">
              <a:lnSpc>
                <a:spcPct val="110000"/>
              </a:lnSpc>
            </a:pPr>
            <a:r>
              <a:rPr sz="900" b="1"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匹配牌号</a:t>
            </a: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加工路线</a:t>
            </a:r>
            <a:endParaRPr lang="en-US" altLang="en-US" sz="900" dirty="0"/>
          </a:p>
        </p:txBody>
      </p:sp>
      <p:sp>
        <p:nvSpPr>
          <p:cNvPr id="1558" name="textbox 1558"/>
          <p:cNvSpPr/>
          <p:nvPr/>
        </p:nvSpPr>
        <p:spPr>
          <a:xfrm>
            <a:off x="9612495" y="5925541"/>
            <a:ext cx="529590" cy="327025"/>
          </a:xfrm>
          <a:prstGeom prst="rect">
            <a:avLst/>
          </a:prstGeom>
        </p:spPr>
        <p:txBody>
          <a:bodyPr vert="horz" wrap="square" lIns="0" tIns="0" rIns="0" bIns="0"/>
          <a:lstStyle/>
          <a:p>
            <a:pPr algn="l" rtl="0" eaLnBrk="0">
              <a:lnSpc>
                <a:spcPct val="81000"/>
              </a:lnSpc>
            </a:pPr>
            <a:endParaRPr lang="en-US" altLang="en-US" sz="100" dirty="0"/>
          </a:p>
          <a:p>
            <a:pPr marL="12700" indent="7620" algn="l" rtl="0" eaLnBrk="0">
              <a:lnSpc>
                <a:spcPct val="110000"/>
              </a:lnSpc>
            </a:pPr>
            <a:r>
              <a:rPr sz="900" b="1"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匹配牌号</a:t>
            </a: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各项指标</a:t>
            </a:r>
            <a:endParaRPr lang="en-US" altLang="en-US" sz="900" dirty="0"/>
          </a:p>
        </p:txBody>
      </p:sp>
      <p:sp>
        <p:nvSpPr>
          <p:cNvPr id="1560" name="textbox 1560"/>
          <p:cNvSpPr/>
          <p:nvPr/>
        </p:nvSpPr>
        <p:spPr>
          <a:xfrm>
            <a:off x="8016488" y="5926047"/>
            <a:ext cx="530859" cy="326390"/>
          </a:xfrm>
          <a:prstGeom prst="rect">
            <a:avLst/>
          </a:prstGeom>
        </p:spPr>
        <p:txBody>
          <a:bodyPr vert="horz" wrap="square" lIns="0" tIns="0" rIns="0" bIns="0"/>
          <a:lstStyle/>
          <a:p>
            <a:pPr algn="l" rtl="0" eaLnBrk="0">
              <a:lnSpc>
                <a:spcPct val="77000"/>
              </a:lnSpc>
            </a:pPr>
            <a:endParaRPr lang="en-US" altLang="en-US" sz="100" dirty="0"/>
          </a:p>
          <a:p>
            <a:pPr marL="12700" indent="635" algn="l" rtl="0" eaLnBrk="0">
              <a:lnSpc>
                <a:spcPct val="110000"/>
              </a:lnSpc>
            </a:pPr>
            <a:r>
              <a:rPr sz="9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物理设备</a:t>
            </a: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数字化</a:t>
            </a:r>
            <a:endParaRPr lang="en-US" altLang="en-US" sz="900" dirty="0"/>
          </a:p>
        </p:txBody>
      </p:sp>
      <p:sp>
        <p:nvSpPr>
          <p:cNvPr id="1562" name="textbox 1562"/>
          <p:cNvSpPr/>
          <p:nvPr/>
        </p:nvSpPr>
        <p:spPr>
          <a:xfrm>
            <a:off x="6472801" y="5925541"/>
            <a:ext cx="530225" cy="327025"/>
          </a:xfrm>
          <a:prstGeom prst="rect">
            <a:avLst/>
          </a:prstGeom>
        </p:spPr>
        <p:txBody>
          <a:bodyPr vert="horz" wrap="square" lIns="0" tIns="0" rIns="0" bIns="0"/>
          <a:lstStyle/>
          <a:p>
            <a:pPr algn="l" rtl="0" eaLnBrk="0">
              <a:lnSpc>
                <a:spcPct val="80000"/>
              </a:lnSpc>
            </a:pPr>
            <a:endParaRPr lang="en-US" altLang="en-US" sz="100" dirty="0"/>
          </a:p>
          <a:p>
            <a:pPr marL="12700" indent="7620" algn="l" rtl="0" eaLnBrk="0">
              <a:lnSpc>
                <a:spcPct val="110000"/>
              </a:lnSpc>
            </a:pPr>
            <a:r>
              <a:rPr sz="900" b="1" kern="0" spc="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匹配牌号</a:t>
            </a:r>
            <a:r>
              <a:rPr sz="9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物料消耗</a:t>
            </a:r>
            <a:endParaRPr lang="en-US" altLang="en-US" sz="900" dirty="0"/>
          </a:p>
        </p:txBody>
      </p:sp>
      <p:sp>
        <p:nvSpPr>
          <p:cNvPr id="1564" name="textbox 1564"/>
          <p:cNvSpPr/>
          <p:nvPr/>
        </p:nvSpPr>
        <p:spPr>
          <a:xfrm>
            <a:off x="10890603" y="4300774"/>
            <a:ext cx="163829" cy="935989"/>
          </a:xfrm>
          <a:prstGeom prst="rect">
            <a:avLst/>
          </a:prstGeom>
        </p:spPr>
        <p:txBody>
          <a:bodyPr vert="eaVert" wrap="square" lIns="0" tIns="0" rIns="0" bIns="0"/>
          <a:lstStyle/>
          <a:p>
            <a:pPr algn="l" rtl="0" eaLnBrk="0">
              <a:lnSpc>
                <a:spcPct val="82000"/>
              </a:lnSpc>
            </a:pPr>
            <a:endParaRPr lang="en-US" altLang="en-US" sz="100" dirty="0"/>
          </a:p>
          <a:p>
            <a:pPr marL="12700" algn="l" rtl="0" eaLnBrk="0">
              <a:lnSpc>
                <a:spcPct val="99000"/>
              </a:lnSpc>
            </a:pPr>
            <a:r>
              <a:rPr sz="900" b="1" kern="0" spc="1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大数据分析服务</a:t>
            </a:r>
            <a:endParaRPr lang="en-US" altLang="en-US" sz="900" dirty="0"/>
          </a:p>
        </p:txBody>
      </p:sp>
      <p:sp>
        <p:nvSpPr>
          <p:cNvPr id="1566" name="textbox 1566"/>
          <p:cNvSpPr/>
          <p:nvPr/>
        </p:nvSpPr>
        <p:spPr>
          <a:xfrm>
            <a:off x="976932" y="4430063"/>
            <a:ext cx="163829" cy="809625"/>
          </a:xfrm>
          <a:prstGeom prst="rect">
            <a:avLst/>
          </a:prstGeom>
        </p:spPr>
        <p:txBody>
          <a:bodyPr vert="eaVert" wrap="square" lIns="0" tIns="0" rIns="0" bIns="0"/>
          <a:lstStyle/>
          <a:p>
            <a:pPr algn="l" rtl="0" eaLnBrk="0">
              <a:lnSpc>
                <a:spcPct val="80000"/>
              </a:lnSpc>
            </a:pPr>
            <a:endParaRPr lang="en-US" altLang="en-US" sz="100" dirty="0"/>
          </a:p>
          <a:p>
            <a:pPr marL="12700" algn="l" rtl="0" eaLnBrk="0">
              <a:lnSpc>
                <a:spcPct val="99000"/>
              </a:lnSpc>
            </a:pPr>
            <a:r>
              <a:rPr sz="900" b="1" kern="0" spc="1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数据采集服务</a:t>
            </a:r>
            <a:endParaRPr lang="en-US" altLang="en-US" sz="900" dirty="0"/>
          </a:p>
        </p:txBody>
      </p:sp>
      <p:sp>
        <p:nvSpPr>
          <p:cNvPr id="1568" name="textbox 1568"/>
          <p:cNvSpPr/>
          <p:nvPr/>
        </p:nvSpPr>
        <p:spPr>
          <a:xfrm>
            <a:off x="8082659" y="2489760"/>
            <a:ext cx="784225" cy="162560"/>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10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卷包生产追溯</a:t>
            </a:r>
            <a:endParaRPr lang="en-US" altLang="en-US" sz="900" dirty="0"/>
          </a:p>
        </p:txBody>
      </p:sp>
      <p:sp>
        <p:nvSpPr>
          <p:cNvPr id="1570" name="textbox 1570"/>
          <p:cNvSpPr/>
          <p:nvPr/>
        </p:nvSpPr>
        <p:spPr>
          <a:xfrm>
            <a:off x="3616950" y="2489760"/>
            <a:ext cx="782319" cy="162560"/>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10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制丝生产追溯</a:t>
            </a:r>
            <a:endParaRPr lang="en-US" altLang="en-US" sz="900" dirty="0"/>
          </a:p>
        </p:txBody>
      </p:sp>
      <p:sp>
        <p:nvSpPr>
          <p:cNvPr id="1572" name="textbox 1572"/>
          <p:cNvSpPr/>
          <p:nvPr/>
        </p:nvSpPr>
        <p:spPr>
          <a:xfrm>
            <a:off x="9537942" y="2489760"/>
            <a:ext cx="781684" cy="162560"/>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10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异常事件追溯</a:t>
            </a:r>
            <a:endParaRPr lang="en-US" altLang="en-US" sz="900" dirty="0"/>
          </a:p>
        </p:txBody>
      </p:sp>
      <p:sp>
        <p:nvSpPr>
          <p:cNvPr id="1574" name="textbox 1574"/>
          <p:cNvSpPr/>
          <p:nvPr/>
        </p:nvSpPr>
        <p:spPr>
          <a:xfrm>
            <a:off x="2243959" y="2489760"/>
            <a:ext cx="530859" cy="162560"/>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100000"/>
              </a:lnSpc>
            </a:pPr>
            <a:r>
              <a:rPr sz="900"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原料追溯</a:t>
            </a:r>
            <a:endParaRPr lang="en-US" altLang="en-US" sz="9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 name="picture 1576"/>
          <p:cNvPicPr>
            <a:picLocks noChangeAspect="1"/>
          </p:cNvPicPr>
          <p:nvPr/>
        </p:nvPicPr>
        <p:blipFill>
          <a:blip r:embed="rId1"/>
          <a:stretch>
            <a:fillRect/>
          </a:stretch>
        </p:blipFill>
        <p:spPr>
          <a:xfrm rot="21600000">
            <a:off x="0" y="0"/>
            <a:ext cx="12192000" cy="6857998"/>
          </a:xfrm>
          <a:prstGeom prst="rect">
            <a:avLst/>
          </a:prstGeom>
        </p:spPr>
      </p:pic>
      <p:sp>
        <p:nvSpPr>
          <p:cNvPr id="1578" name="textbox 1578"/>
          <p:cNvSpPr/>
          <p:nvPr/>
        </p:nvSpPr>
        <p:spPr>
          <a:xfrm>
            <a:off x="619226" y="525476"/>
            <a:ext cx="10997565" cy="1845945"/>
          </a:xfrm>
          <a:prstGeom prst="rect">
            <a:avLst/>
          </a:prstGeom>
        </p:spPr>
        <p:txBody>
          <a:bodyPr vert="horz" wrap="square" lIns="0" tIns="0" rIns="0" bIns="0"/>
          <a:lstStyle/>
          <a:p>
            <a:pPr algn="l" rtl="0" eaLnBrk="0">
              <a:lnSpc>
                <a:spcPct val="77000"/>
              </a:lnSpc>
            </a:pPr>
            <a:endParaRPr lang="en-US" altLang="en-US" sz="100" dirty="0"/>
          </a:p>
          <a:p>
            <a:pPr marL="455295" algn="l" rtl="0" eaLnBrk="0">
              <a:lnSpc>
                <a:spcPct val="94000"/>
              </a:lnSpc>
            </a:pP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数字孪生车间</a:t>
            </a:r>
            <a:r>
              <a:rPr sz="2700" kern="0" spc="100" dirty="0">
                <a:solidFill>
                  <a:srgbClr val="FFC000">
                    <a:alpha val="100000"/>
                  </a:srgbClr>
                </a:solidFill>
                <a:latin typeface="Arial" panose="020B0704020202020204"/>
                <a:ea typeface="Arial" panose="020B0704020202020204"/>
                <a:cs typeface="Arial" panose="020B0704020202020204"/>
              </a:rPr>
              <a:t>—</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生产过</a:t>
            </a: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程数字化</a:t>
            </a:r>
            <a:endParaRPr lang="en-US" altLang="en-US" sz="2700" dirty="0"/>
          </a:p>
          <a:p>
            <a:pPr algn="l" rtl="0" eaLnBrk="0">
              <a:lnSpc>
                <a:spcPct val="190000"/>
              </a:lnSpc>
            </a:pPr>
            <a:endParaRPr lang="en-US" altLang="en-US" sz="1000" dirty="0"/>
          </a:p>
          <a:p>
            <a:pPr marL="12700" algn="l" rtl="0" eaLnBrk="0">
              <a:lnSpc>
                <a:spcPct val="91000"/>
              </a:lnSpc>
              <a:spcBef>
                <a:spcPts val="545"/>
              </a:spcBef>
            </a:pPr>
            <a:r>
              <a:rPr sz="1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产品全过程生命周期管理是在消费者个性化需求</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增加和多品种小批量生产的比例增大的前提下</a:t>
            </a:r>
            <a:r>
              <a:rPr sz="1800" b="1" kern="0" spc="-2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，从市场的角度</a:t>
            </a:r>
            <a:endParaRPr lang="en-US" altLang="en-US" sz="1800" dirty="0"/>
          </a:p>
          <a:p>
            <a:pPr marL="17780" algn="l" rtl="0" eaLnBrk="0">
              <a:lnSpc>
                <a:spcPct val="91000"/>
              </a:lnSpc>
              <a:spcBef>
                <a:spcPts val="1240"/>
              </a:spcBef>
            </a:pPr>
            <a:r>
              <a:rPr sz="1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以整个生命周期内产品数据集成为基础</a:t>
            </a:r>
            <a:r>
              <a:rPr sz="1800" b="1" kern="0" spc="-3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，实现产品在其生命周期内从原料烟投料到成品产出的整个生产过程归</a:t>
            </a:r>
            <a:endParaRPr lang="en-US" altLang="en-US" sz="1800" dirty="0"/>
          </a:p>
          <a:p>
            <a:pPr algn="l" rtl="0" eaLnBrk="0">
              <a:lnSpc>
                <a:spcPct val="101000"/>
              </a:lnSpc>
            </a:pPr>
            <a:endParaRPr lang="en-US" altLang="en-US" sz="1100" dirty="0"/>
          </a:p>
          <a:p>
            <a:pPr marL="13335" algn="l" rtl="0" eaLnBrk="0">
              <a:lnSpc>
                <a:spcPct val="91000"/>
              </a:lnSpc>
              <a:spcBef>
                <a:spcPts val="0"/>
              </a:spcBef>
            </a:pP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集与分析</a:t>
            </a:r>
            <a:r>
              <a:rPr sz="1800" b="1" kern="0" spc="-3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，为用户进行生产现场全景还原</a:t>
            </a:r>
            <a:r>
              <a:rPr sz="1800" b="1" kern="0" spc="-3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，追踪历史生产</a:t>
            </a:r>
            <a:r>
              <a:rPr sz="18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、质量等信息提供数据支持。</a:t>
            </a:r>
            <a:endParaRPr lang="en-US" altLang="en-US" sz="1800" dirty="0"/>
          </a:p>
        </p:txBody>
      </p:sp>
      <p:sp>
        <p:nvSpPr>
          <p:cNvPr id="1580" name="textbox 1580"/>
          <p:cNvSpPr/>
          <p:nvPr/>
        </p:nvSpPr>
        <p:spPr>
          <a:xfrm>
            <a:off x="7811280" y="6503174"/>
            <a:ext cx="1566544" cy="17843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1000"/>
              </a:lnSpc>
            </a:pPr>
            <a:r>
              <a:rPr sz="11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产品制造过程大数据分析</a:t>
            </a:r>
            <a:endParaRPr lang="en-US" altLang="en-US" sz="1100" dirty="0"/>
          </a:p>
        </p:txBody>
      </p:sp>
      <p:sp>
        <p:nvSpPr>
          <p:cNvPr id="1582" name="textbox 1582"/>
          <p:cNvSpPr/>
          <p:nvPr/>
        </p:nvSpPr>
        <p:spPr>
          <a:xfrm>
            <a:off x="2122188" y="6501345"/>
            <a:ext cx="1145539" cy="17843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1000"/>
              </a:lnSpc>
            </a:pPr>
            <a:r>
              <a:rPr sz="11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产品制造过程追溯</a:t>
            </a:r>
            <a:endParaRPr lang="en-US" altLang="en-US" sz="11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4" name="picture 1584"/>
          <p:cNvPicPr>
            <a:picLocks noChangeAspect="1"/>
          </p:cNvPicPr>
          <p:nvPr/>
        </p:nvPicPr>
        <p:blipFill>
          <a:blip r:embed="rId1"/>
          <a:stretch>
            <a:fillRect/>
          </a:stretch>
        </p:blipFill>
        <p:spPr>
          <a:xfrm rot="21600000">
            <a:off x="0" y="0"/>
            <a:ext cx="12192000" cy="6857998"/>
          </a:xfrm>
          <a:prstGeom prst="rect">
            <a:avLst/>
          </a:prstGeom>
        </p:spPr>
      </p:pic>
      <p:sp>
        <p:nvSpPr>
          <p:cNvPr id="1586" name="textbox 1586"/>
          <p:cNvSpPr/>
          <p:nvPr/>
        </p:nvSpPr>
        <p:spPr>
          <a:xfrm>
            <a:off x="766673" y="525476"/>
            <a:ext cx="10661650" cy="1889760"/>
          </a:xfrm>
          <a:prstGeom prst="rect">
            <a:avLst/>
          </a:prstGeom>
        </p:spPr>
        <p:txBody>
          <a:bodyPr vert="horz" wrap="square" lIns="0" tIns="0" rIns="0" bIns="0"/>
          <a:lstStyle/>
          <a:p>
            <a:pPr algn="l" rtl="0" eaLnBrk="0">
              <a:lnSpc>
                <a:spcPct val="77000"/>
              </a:lnSpc>
            </a:pPr>
            <a:endParaRPr lang="en-US" altLang="en-US" sz="100" dirty="0"/>
          </a:p>
          <a:p>
            <a:pPr marL="307975" algn="l" rtl="0" eaLnBrk="0">
              <a:lnSpc>
                <a:spcPct val="94000"/>
              </a:lnSpc>
            </a:pP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数字孪生车间</a:t>
            </a:r>
            <a:r>
              <a:rPr sz="2700" kern="0" spc="100" dirty="0">
                <a:solidFill>
                  <a:srgbClr val="FFC000">
                    <a:alpha val="100000"/>
                  </a:srgbClr>
                </a:solidFill>
                <a:latin typeface="Arial" panose="020B0704020202020204"/>
                <a:ea typeface="Arial" panose="020B0704020202020204"/>
                <a:cs typeface="Arial" panose="020B0704020202020204"/>
              </a:rPr>
              <a:t>—</a:t>
            </a:r>
            <a:r>
              <a:rPr sz="2700" b="1" kern="0" spc="10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生产过</a:t>
            </a: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程数字化</a:t>
            </a:r>
            <a:endParaRPr lang="en-US" altLang="en-US" sz="2700" dirty="0"/>
          </a:p>
          <a:p>
            <a:pPr algn="l" rtl="0" eaLnBrk="0">
              <a:lnSpc>
                <a:spcPct val="109000"/>
              </a:lnSpc>
            </a:pPr>
            <a:endParaRPr lang="en-US" altLang="en-US" sz="1000" dirty="0"/>
          </a:p>
          <a:p>
            <a:pPr algn="l" rtl="0" eaLnBrk="0">
              <a:lnSpc>
                <a:spcPct val="110000"/>
              </a:lnSpc>
            </a:pPr>
            <a:endParaRPr lang="en-US" altLang="en-US" sz="1000" dirty="0"/>
          </a:p>
          <a:p>
            <a:pPr marL="80010" algn="l" rtl="0" eaLnBrk="0">
              <a:lnSpc>
                <a:spcPct val="91000"/>
              </a:lnSpc>
              <a:spcBef>
                <a:spcPts val="540"/>
              </a:spcBef>
            </a:pPr>
            <a:r>
              <a:rPr sz="1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设备生命周期服务通过设备传感检测技术、设备数据采集技术、边缘计算技术、大数据分析等先</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进技术，</a:t>
            </a:r>
            <a:endParaRPr lang="en-US" altLang="en-US" sz="1800" dirty="0"/>
          </a:p>
          <a:p>
            <a:pPr marL="12700" algn="l" rtl="0" eaLnBrk="0">
              <a:lnSpc>
                <a:spcPct val="91000"/>
              </a:lnSpc>
              <a:spcBef>
                <a:spcPts val="1240"/>
              </a:spcBef>
            </a:pPr>
            <a:r>
              <a:rPr sz="1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基于设备编码体系构建设备BOM模型</a:t>
            </a:r>
            <a:r>
              <a:rPr sz="1800" b="1" kern="0" spc="-3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，对生产过</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程设备生产信息、设备状态信息、质量信息、物耗能耗信</a:t>
            </a:r>
            <a:endParaRPr lang="en-US" altLang="en-US" sz="1800" dirty="0"/>
          </a:p>
          <a:p>
            <a:pPr algn="l" rtl="0" eaLnBrk="0">
              <a:lnSpc>
                <a:spcPct val="101000"/>
              </a:lnSpc>
            </a:pPr>
            <a:endParaRPr lang="en-US" altLang="en-US" sz="1100" dirty="0"/>
          </a:p>
          <a:p>
            <a:pPr marL="12700" algn="l" rtl="0" eaLnBrk="0">
              <a:lnSpc>
                <a:spcPct val="91000"/>
              </a:lnSpc>
              <a:spcBef>
                <a:spcPts val="0"/>
              </a:spcBef>
            </a:pPr>
            <a:r>
              <a:rPr sz="18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息、设备履历信息、设备预测预警信息等进行数</a:t>
            </a:r>
            <a:r>
              <a:rPr sz="18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据服务。</a:t>
            </a:r>
            <a:endParaRPr lang="en-US" altLang="en-US" sz="1800" dirty="0"/>
          </a:p>
        </p:txBody>
      </p:sp>
      <p:sp>
        <p:nvSpPr>
          <p:cNvPr id="1588" name="textbox 1588"/>
          <p:cNvSpPr/>
          <p:nvPr/>
        </p:nvSpPr>
        <p:spPr>
          <a:xfrm>
            <a:off x="4465785" y="3579176"/>
            <a:ext cx="1005205" cy="2809875"/>
          </a:xfrm>
          <a:prstGeom prst="rect">
            <a:avLst/>
          </a:prstGeom>
        </p:spPr>
        <p:txBody>
          <a:bodyPr vert="horz" wrap="square" lIns="0" tIns="0" rIns="0" bIns="0"/>
          <a:lstStyle/>
          <a:p>
            <a:pPr algn="l" rtl="0" eaLnBrk="0">
              <a:lnSpc>
                <a:spcPct val="85000"/>
              </a:lnSpc>
            </a:pPr>
            <a:endParaRPr lang="en-US" altLang="en-US" sz="100" dirty="0"/>
          </a:p>
          <a:p>
            <a:pPr marL="295910" algn="l" rtl="0" eaLnBrk="0">
              <a:lnSpc>
                <a:spcPct val="91000"/>
              </a:lnSpc>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物联网</a:t>
            </a:r>
            <a:endParaRPr lang="en-US" altLang="en-US" sz="1100" dirty="0"/>
          </a:p>
          <a:p>
            <a:pPr algn="l" rtl="0" eaLnBrk="0">
              <a:lnSpc>
                <a:spcPct val="109000"/>
              </a:lnSpc>
            </a:pPr>
            <a:endParaRPr lang="en-US" altLang="en-US" sz="1000" dirty="0"/>
          </a:p>
          <a:p>
            <a:pPr algn="l" rtl="0" eaLnBrk="0">
              <a:lnSpc>
                <a:spcPct val="109000"/>
              </a:lnSpc>
            </a:pPr>
            <a:endParaRPr lang="en-US" altLang="en-US" sz="1000" dirty="0"/>
          </a:p>
          <a:p>
            <a:pPr algn="l" rtl="0" eaLnBrk="0">
              <a:lnSpc>
                <a:spcPct val="109000"/>
              </a:lnSpc>
            </a:pPr>
            <a:endParaRPr lang="en-US" altLang="en-US" sz="1000" dirty="0"/>
          </a:p>
          <a:p>
            <a:pPr algn="l" rtl="0" eaLnBrk="0">
              <a:lnSpc>
                <a:spcPct val="109000"/>
              </a:lnSpc>
            </a:pPr>
            <a:endParaRPr lang="en-US" altLang="en-US" sz="1000" dirty="0"/>
          </a:p>
          <a:p>
            <a:pPr algn="l" rtl="0" eaLnBrk="0">
              <a:lnSpc>
                <a:spcPct val="110000"/>
              </a:lnSpc>
            </a:pPr>
            <a:endParaRPr lang="en-US" altLang="en-US" sz="1000" dirty="0"/>
          </a:p>
          <a:p>
            <a:pPr marL="294005" algn="l" rtl="0" eaLnBrk="0">
              <a:lnSpc>
                <a:spcPct val="91000"/>
              </a:lnSpc>
              <a:spcBef>
                <a:spcPts val="335"/>
              </a:spcBef>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历史数据</a:t>
            </a:r>
            <a:endParaRPr lang="en-US" altLang="en-US" sz="1100" dirty="0"/>
          </a:p>
          <a:p>
            <a:pPr algn="l" rtl="0" eaLnBrk="0">
              <a:lnSpc>
                <a:spcPct val="118000"/>
              </a:lnSpc>
            </a:pPr>
            <a:endParaRPr lang="en-US" altLang="en-US" sz="1000" dirty="0"/>
          </a:p>
          <a:p>
            <a:pPr algn="l" rtl="0" eaLnBrk="0">
              <a:lnSpc>
                <a:spcPct val="118000"/>
              </a:lnSpc>
            </a:pPr>
            <a:endParaRPr lang="en-US" altLang="en-US" sz="1000" dirty="0"/>
          </a:p>
          <a:p>
            <a:pPr algn="l" rtl="0" eaLnBrk="0">
              <a:lnSpc>
                <a:spcPct val="119000"/>
              </a:lnSpc>
            </a:pPr>
            <a:endParaRPr lang="en-US" altLang="en-US" sz="1000" dirty="0"/>
          </a:p>
          <a:p>
            <a:pPr marL="267335" algn="l" rtl="0" eaLnBrk="0">
              <a:lnSpc>
                <a:spcPct val="91000"/>
              </a:lnSpc>
              <a:spcBef>
                <a:spcPts val="335"/>
              </a:spcBef>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实时数据</a:t>
            </a:r>
            <a:endParaRPr lang="en-US" altLang="en-US" sz="1100" dirty="0"/>
          </a:p>
          <a:p>
            <a:pPr algn="l" rtl="0" eaLnBrk="0">
              <a:lnSpc>
                <a:spcPct val="110000"/>
              </a:lnSpc>
            </a:pPr>
            <a:endParaRPr lang="en-US" altLang="en-US" sz="1000" dirty="0"/>
          </a:p>
          <a:p>
            <a:pPr algn="l" rtl="0" eaLnBrk="0">
              <a:lnSpc>
                <a:spcPct val="110000"/>
              </a:lnSpc>
            </a:pPr>
            <a:endParaRPr lang="en-US" altLang="en-US" sz="1000" dirty="0"/>
          </a:p>
          <a:p>
            <a:pPr algn="l" rtl="0" eaLnBrk="0">
              <a:lnSpc>
                <a:spcPct val="111000"/>
              </a:lnSpc>
            </a:pPr>
            <a:endParaRPr lang="en-US" altLang="en-US" sz="1000" dirty="0"/>
          </a:p>
          <a:p>
            <a:pPr algn="l" rtl="0" eaLnBrk="0">
              <a:lnSpc>
                <a:spcPct val="111000"/>
              </a:lnSpc>
            </a:pPr>
            <a:endParaRPr lang="en-US" altLang="en-US" sz="1000" dirty="0"/>
          </a:p>
          <a:p>
            <a:pPr algn="l" rtl="0" eaLnBrk="0">
              <a:lnSpc>
                <a:spcPct val="138000"/>
              </a:lnSpc>
            </a:pPr>
            <a:endParaRPr lang="en-US" altLang="en-US" sz="200" dirty="0"/>
          </a:p>
          <a:p>
            <a:pPr marL="12700" algn="l" rtl="0" eaLnBrk="0">
              <a:lnSpc>
                <a:spcPct val="91000"/>
              </a:lnSpc>
              <a:spcBef>
                <a:spcPts val="0"/>
              </a:spcBef>
            </a:pPr>
            <a:r>
              <a:rPr sz="11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大数据分析组件</a:t>
            </a:r>
            <a:endParaRPr lang="en-US" altLang="en-US" sz="1100" dirty="0"/>
          </a:p>
        </p:txBody>
      </p:sp>
      <p:sp>
        <p:nvSpPr>
          <p:cNvPr id="1590" name="textbox 1590"/>
          <p:cNvSpPr/>
          <p:nvPr/>
        </p:nvSpPr>
        <p:spPr>
          <a:xfrm>
            <a:off x="162756" y="3949394"/>
            <a:ext cx="2203450" cy="1021080"/>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6000"/>
              </a:lnSpc>
            </a:pPr>
            <a:r>
              <a:rPr sz="15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迭代分析</a:t>
            </a:r>
            <a:endParaRPr lang="en-US" altLang="en-US" sz="1500" dirty="0"/>
          </a:p>
          <a:p>
            <a:pPr marL="1719580" algn="l" rtl="0" eaLnBrk="0">
              <a:lnSpc>
                <a:spcPct val="83000"/>
              </a:lnSpc>
              <a:spcBef>
                <a:spcPts val="80"/>
              </a:spcBef>
            </a:pP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物料量</a:t>
            </a:r>
            <a:endParaRPr lang="en-US" altLang="en-US" sz="900" dirty="0"/>
          </a:p>
          <a:p>
            <a:pPr marL="1613535" indent="262255" algn="l" rtl="0" eaLnBrk="0">
              <a:lnSpc>
                <a:spcPct val="93000"/>
              </a:lnSpc>
              <a:spcBef>
                <a:spcPts val="30"/>
              </a:spcBef>
            </a:pP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蒸汽</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烟叶吸；性</a:t>
            </a:r>
            <a:r>
              <a:rPr sz="900"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1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加；量</a:t>
            </a:r>
            <a:endParaRPr lang="en-US" altLang="en-US" sz="900" dirty="0"/>
          </a:p>
          <a:p>
            <a:pPr marL="1720850" indent="222250" algn="l" rtl="0" eaLnBrk="0">
              <a:lnSpc>
                <a:spcPct val="96000"/>
              </a:lnSpc>
              <a:spcBef>
                <a:spcPts val="20"/>
              </a:spcBef>
            </a:pPr>
            <a:r>
              <a:rPr sz="9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温度</a:t>
            </a:r>
            <a:r>
              <a:rPr sz="900"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湿度</a:t>
            </a:r>
            <a:r>
              <a:rPr sz="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r>
              <a:rPr sz="900" kern="0" spc="-20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900" kern="0" spc="-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a:t>
            </a:r>
            <a:endParaRPr lang="en-US" altLang="en-US" sz="900" dirty="0"/>
          </a:p>
        </p:txBody>
      </p:sp>
      <p:sp>
        <p:nvSpPr>
          <p:cNvPr id="1592" name="textbox 1592"/>
          <p:cNvSpPr/>
          <p:nvPr/>
        </p:nvSpPr>
        <p:spPr>
          <a:xfrm>
            <a:off x="1270000" y="5875758"/>
            <a:ext cx="1547494" cy="661034"/>
          </a:xfrm>
          <a:prstGeom prst="rect">
            <a:avLst/>
          </a:prstGeom>
        </p:spPr>
        <p:txBody>
          <a:bodyPr vert="horz" wrap="square" lIns="0" tIns="0" rIns="0" bIns="0"/>
          <a:lstStyle/>
          <a:p>
            <a:pPr algn="l" rtl="0" eaLnBrk="0">
              <a:lnSpc>
                <a:spcPct val="88000"/>
              </a:lnSpc>
            </a:pPr>
            <a:endParaRPr lang="en-US" altLang="en-US" sz="100" dirty="0"/>
          </a:p>
          <a:p>
            <a:pPr marL="454660" algn="l" rtl="0" eaLnBrk="0">
              <a:lnSpc>
                <a:spcPct val="96000"/>
              </a:lnSpc>
            </a:pPr>
            <a:r>
              <a:rPr sz="1500" b="1" kern="0" spc="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精准控制</a:t>
            </a:r>
            <a:endParaRPr lang="en-US" altLang="en-US" sz="1500" dirty="0"/>
          </a:p>
          <a:p>
            <a:pPr algn="l" rtl="0" eaLnBrk="0">
              <a:lnSpc>
                <a:spcPct val="133000"/>
              </a:lnSpc>
            </a:pPr>
            <a:endParaRPr lang="en-US" altLang="en-US" sz="1000" dirty="0"/>
          </a:p>
          <a:p>
            <a:pPr algn="l" rtl="0" eaLnBrk="0">
              <a:lnSpc>
                <a:spcPct val="100000"/>
              </a:lnSpc>
            </a:pPr>
            <a:endParaRPr lang="en-US" altLang="en-US" sz="300" dirty="0"/>
          </a:p>
          <a:p>
            <a:pPr marL="12700" algn="l" rtl="0" eaLnBrk="0">
              <a:lnSpc>
                <a:spcPct val="91000"/>
              </a:lnSpc>
              <a:spcBef>
                <a:spcPts val="5"/>
              </a:spcBef>
            </a:pPr>
            <a:r>
              <a:rPr sz="12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设备运行过程分析模型</a:t>
            </a:r>
            <a:endParaRPr lang="en-US" altLang="en-US" sz="1200" dirty="0"/>
          </a:p>
        </p:txBody>
      </p:sp>
      <p:sp>
        <p:nvSpPr>
          <p:cNvPr id="1594" name="textbox 1594"/>
          <p:cNvSpPr/>
          <p:nvPr/>
        </p:nvSpPr>
        <p:spPr>
          <a:xfrm>
            <a:off x="1716383" y="3192789"/>
            <a:ext cx="2206625" cy="193675"/>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100000"/>
              </a:lnSpc>
            </a:pPr>
            <a:r>
              <a:rPr sz="11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数据学模型</a:t>
            </a:r>
            <a:r>
              <a:rPr sz="11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11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参数控制</a:t>
            </a:r>
            <a:endParaRPr lang="en-US" altLang="en-US" sz="1100" dirty="0"/>
          </a:p>
        </p:txBody>
      </p:sp>
      <p:sp>
        <p:nvSpPr>
          <p:cNvPr id="1596" name="textbox 1596"/>
          <p:cNvSpPr/>
          <p:nvPr/>
        </p:nvSpPr>
        <p:spPr>
          <a:xfrm>
            <a:off x="3192650" y="3965628"/>
            <a:ext cx="612775" cy="245745"/>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96000"/>
              </a:lnSpc>
            </a:pPr>
            <a:r>
              <a:rPr sz="1500" b="1" kern="0" spc="29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自学*</a:t>
            </a:r>
            <a:endParaRPr lang="en-US" altLang="en-US" sz="1500" dirty="0"/>
          </a:p>
        </p:txBody>
      </p:sp>
      <p:sp>
        <p:nvSpPr>
          <p:cNvPr id="1598" name="textbox 1598"/>
          <p:cNvSpPr/>
          <p:nvPr/>
        </p:nvSpPr>
        <p:spPr>
          <a:xfrm>
            <a:off x="5773030" y="5760211"/>
            <a:ext cx="585469" cy="17843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1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数据采集</a:t>
            </a:r>
            <a:endParaRPr lang="en-US" altLang="en-US" sz="1100" dirty="0"/>
          </a:p>
        </p:txBody>
      </p:sp>
      <p:sp>
        <p:nvSpPr>
          <p:cNvPr id="1600" name="textbox 1600"/>
          <p:cNvSpPr/>
          <p:nvPr/>
        </p:nvSpPr>
        <p:spPr>
          <a:xfrm>
            <a:off x="5717532" y="3117291"/>
            <a:ext cx="585469" cy="178435"/>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1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数据采集</a:t>
            </a:r>
            <a:endParaRPr lang="en-US" altLang="en-US" sz="1100" dirty="0"/>
          </a:p>
        </p:txBody>
      </p:sp>
      <p:sp>
        <p:nvSpPr>
          <p:cNvPr id="1602" name="textbox 1602"/>
          <p:cNvSpPr/>
          <p:nvPr/>
        </p:nvSpPr>
        <p:spPr>
          <a:xfrm>
            <a:off x="3471155" y="5133468"/>
            <a:ext cx="585469" cy="177800"/>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1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数据支撑</a:t>
            </a:r>
            <a:endParaRPr lang="en-US" altLang="en-US" sz="1100" dirty="0"/>
          </a:p>
        </p:txBody>
      </p:sp>
      <p:sp>
        <p:nvSpPr>
          <p:cNvPr id="1604" name="textbox 1604"/>
          <p:cNvSpPr/>
          <p:nvPr/>
        </p:nvSpPr>
        <p:spPr>
          <a:xfrm>
            <a:off x="2596490" y="5094107"/>
            <a:ext cx="582930" cy="179070"/>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91000"/>
              </a:lnSpc>
            </a:pPr>
            <a:r>
              <a:rPr sz="1100" b="1" kern="0" spc="13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学*模型</a:t>
            </a:r>
            <a:endParaRPr lang="en-US" altLang="en-US" sz="1100" dirty="0"/>
          </a:p>
        </p:txBody>
      </p:sp>
      <p:sp>
        <p:nvSpPr>
          <p:cNvPr id="1606" name="textbox 1606"/>
          <p:cNvSpPr/>
          <p:nvPr/>
        </p:nvSpPr>
        <p:spPr>
          <a:xfrm>
            <a:off x="959630" y="5074922"/>
            <a:ext cx="584834" cy="177800"/>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91000"/>
              </a:lnSpc>
            </a:pPr>
            <a:r>
              <a:rPr sz="11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控制模型</a:t>
            </a:r>
            <a:endParaRPr lang="en-US" altLang="en-US" sz="1100" dirty="0"/>
          </a:p>
        </p:txBody>
      </p:sp>
      <p:sp>
        <p:nvSpPr>
          <p:cNvPr id="1608" name="textbox 1608"/>
          <p:cNvSpPr/>
          <p:nvPr/>
        </p:nvSpPr>
        <p:spPr>
          <a:xfrm>
            <a:off x="5751695" y="3710100"/>
            <a:ext cx="585469" cy="17843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1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精准控制</a:t>
            </a:r>
            <a:endParaRPr lang="en-US" altLang="en-US" sz="1100" dirty="0"/>
          </a:p>
        </p:txBody>
      </p:sp>
      <p:sp>
        <p:nvSpPr>
          <p:cNvPr id="1610" name="textbox 1610"/>
          <p:cNvSpPr/>
          <p:nvPr/>
        </p:nvSpPr>
        <p:spPr>
          <a:xfrm>
            <a:off x="5750171" y="5074080"/>
            <a:ext cx="585469" cy="178435"/>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1000"/>
              </a:lnSpc>
            </a:pPr>
            <a:r>
              <a:rPr sz="1100"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精准控制</a:t>
            </a:r>
            <a:endParaRPr lang="en-US" altLang="en-US" sz="11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2" name="picture 1612"/>
          <p:cNvPicPr>
            <a:picLocks noChangeAspect="1"/>
          </p:cNvPicPr>
          <p:nvPr/>
        </p:nvPicPr>
        <p:blipFill>
          <a:blip r:embed="rId1"/>
          <a:stretch>
            <a:fillRect/>
          </a:stretch>
        </p:blipFill>
        <p:spPr>
          <a:xfrm rot="21600000">
            <a:off x="0" y="0"/>
            <a:ext cx="12192000" cy="6857998"/>
          </a:xfrm>
          <a:prstGeom prst="rect">
            <a:avLst/>
          </a:prstGeom>
        </p:spPr>
      </p:pic>
      <p:sp>
        <p:nvSpPr>
          <p:cNvPr id="1614" name="textbox 1614"/>
          <p:cNvSpPr/>
          <p:nvPr/>
        </p:nvSpPr>
        <p:spPr>
          <a:xfrm>
            <a:off x="1027942" y="487846"/>
            <a:ext cx="3299459" cy="388620"/>
          </a:xfrm>
          <a:prstGeom prst="rect">
            <a:avLst/>
          </a:prstGeom>
        </p:spPr>
        <p:txBody>
          <a:bodyPr vert="horz" wrap="square" lIns="0" tIns="0" rIns="0" bIns="0"/>
          <a:lstStyle/>
          <a:p>
            <a:pPr algn="l" rtl="0" eaLnBrk="0">
              <a:lnSpc>
                <a:spcPct val="71000"/>
              </a:lnSpc>
            </a:pPr>
            <a:endParaRPr lang="en-US" altLang="en-US" sz="100" dirty="0"/>
          </a:p>
          <a:p>
            <a:pPr marL="12700" algn="l" rtl="0" eaLnBrk="0">
              <a:lnSpc>
                <a:spcPct val="92000"/>
              </a:lnSpc>
            </a:pPr>
            <a:r>
              <a:rPr sz="26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商业CPS数字孪生平台</a:t>
            </a:r>
            <a:endParaRPr lang="en-US" altLang="en-US" sz="26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6" name="picture 1616"/>
          <p:cNvPicPr>
            <a:picLocks noChangeAspect="1"/>
          </p:cNvPicPr>
          <p:nvPr/>
        </p:nvPicPr>
        <p:blipFill>
          <a:blip r:embed="rId1"/>
          <a:stretch>
            <a:fillRect/>
          </a:stretch>
        </p:blipFill>
        <p:spPr>
          <a:xfrm rot="21600000">
            <a:off x="0" y="0"/>
            <a:ext cx="12192000" cy="6857998"/>
          </a:xfrm>
          <a:prstGeom prst="rect">
            <a:avLst/>
          </a:prstGeom>
        </p:spPr>
      </p:pic>
      <p:sp>
        <p:nvSpPr>
          <p:cNvPr id="1618" name="textbox 1618"/>
          <p:cNvSpPr/>
          <p:nvPr/>
        </p:nvSpPr>
        <p:spPr>
          <a:xfrm>
            <a:off x="5532119" y="5208620"/>
            <a:ext cx="2257425" cy="1352550"/>
          </a:xfrm>
          <a:prstGeom prst="rect">
            <a:avLst/>
          </a:prstGeom>
        </p:spPr>
        <p:txBody>
          <a:bodyPr vert="horz" wrap="square" lIns="0" tIns="0" rIns="0" bIns="0"/>
          <a:lstStyle/>
          <a:p>
            <a:pPr algn="l" rtl="0" eaLnBrk="0">
              <a:lnSpc>
                <a:spcPct val="88000"/>
              </a:lnSpc>
            </a:pPr>
            <a:endParaRPr lang="en-US" altLang="en-US" sz="100" dirty="0"/>
          </a:p>
          <a:p>
            <a:pPr marL="1546860" algn="l" rtl="0" eaLnBrk="0">
              <a:lnSpc>
                <a:spcPct val="95000"/>
              </a:lnSpc>
            </a:pPr>
            <a:r>
              <a:rPr sz="1100"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用户属性</a:t>
            </a:r>
            <a:endParaRPr lang="en-US" altLang="en-US" sz="1100" dirty="0"/>
          </a:p>
          <a:p>
            <a:pPr algn="l" rtl="0" eaLnBrk="0">
              <a:lnSpc>
                <a:spcPct val="123000"/>
              </a:lnSpc>
            </a:pPr>
            <a:endParaRPr lang="en-US" altLang="en-US" sz="1000" dirty="0"/>
          </a:p>
          <a:p>
            <a:pPr marL="1398905" algn="l" rtl="0" eaLnBrk="0">
              <a:lnSpc>
                <a:spcPct val="95000"/>
              </a:lnSpc>
              <a:spcBef>
                <a:spcPts val="335"/>
              </a:spcBef>
            </a:pPr>
            <a:r>
              <a:rPr sz="1100"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用户行为路径</a:t>
            </a:r>
            <a:endParaRPr lang="en-US" altLang="en-US" sz="1100" dirty="0"/>
          </a:p>
          <a:p>
            <a:pPr algn="l" rtl="0" eaLnBrk="0">
              <a:lnSpc>
                <a:spcPct val="125000"/>
              </a:lnSpc>
            </a:pPr>
            <a:endParaRPr lang="en-US" altLang="en-US" sz="1000" dirty="0"/>
          </a:p>
          <a:p>
            <a:pPr marL="1546860" algn="l" rtl="0" eaLnBrk="0">
              <a:lnSpc>
                <a:spcPct val="90000"/>
              </a:lnSpc>
              <a:spcBef>
                <a:spcPts val="335"/>
              </a:spcBef>
            </a:pPr>
            <a:r>
              <a:rPr sz="1100"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用户兴趣</a:t>
            </a:r>
            <a:endParaRPr lang="en-US" altLang="en-US" sz="1100" dirty="0"/>
          </a:p>
          <a:p>
            <a:pPr marL="12700" algn="l" rtl="0" eaLnBrk="0">
              <a:lnSpc>
                <a:spcPct val="100000"/>
              </a:lnSpc>
              <a:spcBef>
                <a:spcPts val="15"/>
              </a:spcBef>
            </a:pPr>
            <a:r>
              <a:rPr sz="1500" b="1" kern="0" spc="8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用户完整画像</a:t>
            </a:r>
            <a:endParaRPr lang="en-US" altLang="en-US" sz="1500" dirty="0"/>
          </a:p>
          <a:p>
            <a:pPr algn="r" rtl="0" eaLnBrk="0">
              <a:lnSpc>
                <a:spcPct val="95000"/>
              </a:lnSpc>
              <a:spcBef>
                <a:spcPts val="30"/>
              </a:spcBef>
            </a:pPr>
            <a:r>
              <a:rPr sz="1100"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生命周期阶段</a:t>
            </a:r>
            <a:endParaRPr lang="en-US" altLang="en-US" sz="1100" dirty="0"/>
          </a:p>
        </p:txBody>
      </p:sp>
      <p:sp>
        <p:nvSpPr>
          <p:cNvPr id="1620" name="textbox 1620"/>
          <p:cNvSpPr/>
          <p:nvPr/>
        </p:nvSpPr>
        <p:spPr>
          <a:xfrm>
            <a:off x="1019336" y="489833"/>
            <a:ext cx="7609840" cy="386079"/>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1000"/>
              </a:lnSpc>
            </a:pPr>
            <a:r>
              <a:rPr sz="26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产业数字化—消费者数字孪生--二维码扫码验真支付</a:t>
            </a:r>
            <a:endParaRPr lang="en-US" altLang="en-US" sz="2600" dirty="0"/>
          </a:p>
        </p:txBody>
      </p:sp>
      <p:sp>
        <p:nvSpPr>
          <p:cNvPr id="1622" name="textbox 1622"/>
          <p:cNvSpPr/>
          <p:nvPr/>
        </p:nvSpPr>
        <p:spPr>
          <a:xfrm>
            <a:off x="5229123" y="4175099"/>
            <a:ext cx="1622425" cy="27559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1000"/>
              </a:lnSpc>
            </a:pPr>
            <a:r>
              <a:rPr sz="1800"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消费者数字孪生</a:t>
            </a:r>
            <a:endParaRPr lang="en-US" altLang="en-US" sz="1800" dirty="0"/>
          </a:p>
        </p:txBody>
      </p:sp>
      <p:sp>
        <p:nvSpPr>
          <p:cNvPr id="1624" name="textbox 1624"/>
          <p:cNvSpPr/>
          <p:nvPr/>
        </p:nvSpPr>
        <p:spPr>
          <a:xfrm>
            <a:off x="4015714" y="3341522"/>
            <a:ext cx="938530" cy="273684"/>
          </a:xfrm>
          <a:prstGeom prst="rect">
            <a:avLst/>
          </a:prstGeom>
        </p:spPr>
        <p:txBody>
          <a:bodyPr vert="horz" wrap="square" lIns="0" tIns="0" rIns="0" bIns="0"/>
          <a:lstStyle/>
          <a:p>
            <a:pPr algn="l" rtl="0" eaLnBrk="0">
              <a:lnSpc>
                <a:spcPct val="91000"/>
              </a:lnSpc>
            </a:pPr>
            <a:endParaRPr lang="en-US" altLang="en-US" sz="100" dirty="0"/>
          </a:p>
          <a:p>
            <a:pPr marL="12700" algn="l" rtl="0" eaLnBrk="0">
              <a:lnSpc>
                <a:spcPct val="90000"/>
              </a:lnSpc>
            </a:pPr>
            <a:r>
              <a:rPr sz="1800"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验真溯源</a:t>
            </a:r>
            <a:endParaRPr lang="en-US" altLang="en-US" sz="1800" dirty="0"/>
          </a:p>
        </p:txBody>
      </p:sp>
      <p:sp>
        <p:nvSpPr>
          <p:cNvPr id="1626" name="textbox 1626"/>
          <p:cNvSpPr/>
          <p:nvPr/>
        </p:nvSpPr>
        <p:spPr>
          <a:xfrm>
            <a:off x="7341946" y="3341522"/>
            <a:ext cx="478155" cy="273684"/>
          </a:xfrm>
          <a:prstGeom prst="rect">
            <a:avLst/>
          </a:prstGeom>
        </p:spPr>
        <p:txBody>
          <a:bodyPr vert="horz" wrap="square" lIns="0" tIns="0" rIns="0" bIns="0"/>
          <a:lstStyle/>
          <a:p>
            <a:pPr algn="l" rtl="0" eaLnBrk="0">
              <a:lnSpc>
                <a:spcPct val="91000"/>
              </a:lnSpc>
            </a:pPr>
            <a:endParaRPr lang="en-US" altLang="en-US" sz="100" dirty="0"/>
          </a:p>
          <a:p>
            <a:pPr marL="12700" algn="l" rtl="0" eaLnBrk="0">
              <a:lnSpc>
                <a:spcPct val="90000"/>
              </a:lnSpc>
            </a:pPr>
            <a:r>
              <a:rPr sz="1800"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支付</a:t>
            </a:r>
            <a:endParaRPr lang="en-US" altLang="en-US" sz="1800" dirty="0"/>
          </a:p>
        </p:txBody>
      </p:sp>
      <p:sp>
        <p:nvSpPr>
          <p:cNvPr id="1628" name="textbox 1628"/>
          <p:cNvSpPr/>
          <p:nvPr/>
        </p:nvSpPr>
        <p:spPr>
          <a:xfrm>
            <a:off x="10435818" y="3341751"/>
            <a:ext cx="478155" cy="273684"/>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90000"/>
              </a:lnSpc>
            </a:pPr>
            <a:r>
              <a:rPr sz="1800"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关联</a:t>
            </a:r>
            <a:endParaRPr lang="en-US" altLang="en-US" sz="1800" dirty="0"/>
          </a:p>
        </p:txBody>
      </p:sp>
      <p:sp>
        <p:nvSpPr>
          <p:cNvPr id="1630" name="textbox 1630"/>
          <p:cNvSpPr/>
          <p:nvPr/>
        </p:nvSpPr>
        <p:spPr>
          <a:xfrm>
            <a:off x="1151636" y="3344036"/>
            <a:ext cx="480694" cy="271145"/>
          </a:xfrm>
          <a:prstGeom prst="rect">
            <a:avLst/>
          </a:prstGeom>
        </p:spPr>
        <p:txBody>
          <a:bodyPr vert="horz" wrap="square" lIns="0" tIns="0" rIns="0" bIns="0"/>
          <a:lstStyle/>
          <a:p>
            <a:pPr algn="l" rtl="0" eaLnBrk="0">
              <a:lnSpc>
                <a:spcPct val="92000"/>
              </a:lnSpc>
            </a:pPr>
            <a:endParaRPr lang="en-US" altLang="en-US" sz="100" dirty="0"/>
          </a:p>
          <a:p>
            <a:pPr marL="12700" algn="l" rtl="0" eaLnBrk="0">
              <a:lnSpc>
                <a:spcPct val="89000"/>
              </a:lnSpc>
            </a:pPr>
            <a:r>
              <a:rPr sz="1800"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扫码</a:t>
            </a:r>
            <a:endParaRPr lang="en-US" altLang="en-US" sz="1800" dirty="0"/>
          </a:p>
        </p:txBody>
      </p:sp>
      <p:sp>
        <p:nvSpPr>
          <p:cNvPr id="1632" name="textbox 1632"/>
          <p:cNvSpPr/>
          <p:nvPr/>
        </p:nvSpPr>
        <p:spPr>
          <a:xfrm>
            <a:off x="4375086" y="5447360"/>
            <a:ext cx="717550" cy="149860"/>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90000"/>
              </a:lnSpc>
            </a:pPr>
            <a:r>
              <a:rPr sz="900" b="1" kern="0" spc="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腾讯帐号体系</a:t>
            </a:r>
            <a:endParaRPr lang="en-US" altLang="en-US" sz="900" dirty="0"/>
          </a:p>
        </p:txBody>
      </p:sp>
      <p:sp>
        <p:nvSpPr>
          <p:cNvPr id="1634" name="textbox 1634"/>
          <p:cNvSpPr/>
          <p:nvPr/>
        </p:nvSpPr>
        <p:spPr>
          <a:xfrm>
            <a:off x="8209519" y="1458598"/>
            <a:ext cx="405129" cy="167004"/>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84000"/>
              </a:lnSpc>
            </a:pPr>
            <a:r>
              <a:rPr sz="1100" b="1"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75.00</a:t>
            </a:r>
            <a:endParaRPr lang="en-US" altLang="en-US" sz="1100" dirty="0"/>
          </a:p>
        </p:txBody>
      </p:sp>
      <p:sp>
        <p:nvSpPr>
          <p:cNvPr id="1636" name="textbox 1636"/>
          <p:cNvSpPr/>
          <p:nvPr/>
        </p:nvSpPr>
        <p:spPr>
          <a:xfrm>
            <a:off x="4505362" y="6290032"/>
            <a:ext cx="431800" cy="13652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1000"/>
              </a:lnSpc>
            </a:pPr>
            <a:r>
              <a:rPr sz="8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真实个体</a:t>
            </a:r>
            <a:endParaRPr lang="en-US" altLang="en-US" sz="800" dirty="0"/>
          </a:p>
        </p:txBody>
      </p:sp>
      <p:sp>
        <p:nvSpPr>
          <p:cNvPr id="1638" name="textbox 1638"/>
          <p:cNvSpPr/>
          <p:nvPr/>
        </p:nvSpPr>
        <p:spPr>
          <a:xfrm>
            <a:off x="8796455" y="2288854"/>
            <a:ext cx="144145" cy="315595"/>
          </a:xfrm>
          <a:prstGeom prst="rect">
            <a:avLst/>
          </a:prstGeom>
        </p:spPr>
        <p:txBody>
          <a:bodyPr vert="horz" wrap="square" lIns="0" tIns="0" rIns="0" bIns="0"/>
          <a:lstStyle/>
          <a:p>
            <a:pPr algn="l" rtl="0" eaLnBrk="0">
              <a:lnSpc>
                <a:spcPct val="86000"/>
              </a:lnSpc>
            </a:pPr>
            <a:endParaRPr lang="en-US" altLang="en-US" sz="100" dirty="0"/>
          </a:p>
          <a:p>
            <a:pPr marL="12700" indent="8890" algn="l" rtl="0" eaLnBrk="0">
              <a:lnSpc>
                <a:spcPct val="122000"/>
              </a:lnSpc>
            </a:pPr>
            <a:r>
              <a:rPr sz="300"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￥25.  </a:t>
            </a:r>
            <a:r>
              <a:rPr sz="300" kern="0" spc="4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00</a:t>
            </a:r>
            <a:endParaRPr lang="en-US" altLang="en-US" sz="300" dirty="0"/>
          </a:p>
          <a:p>
            <a:pPr algn="l" rtl="0" eaLnBrk="0">
              <a:lnSpc>
                <a:spcPct val="108000"/>
              </a:lnSpc>
            </a:pPr>
            <a:endParaRPr lang="en-US" altLang="en-US" sz="400" dirty="0"/>
          </a:p>
          <a:p>
            <a:pPr marL="12700" indent="8890" algn="l" rtl="0" eaLnBrk="0">
              <a:lnSpc>
                <a:spcPct val="122000"/>
              </a:lnSpc>
              <a:spcBef>
                <a:spcPts val="0"/>
              </a:spcBef>
            </a:pPr>
            <a:r>
              <a:rPr sz="300" kern="0" spc="2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￥50.  </a:t>
            </a:r>
            <a:r>
              <a:rPr sz="300" kern="0" spc="4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00</a:t>
            </a:r>
            <a:endParaRPr lang="en-US" altLang="en-US" sz="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4"/>
          <p:cNvPicPr>
            <a:picLocks noChangeAspect="1"/>
          </p:cNvPicPr>
          <p:nvPr/>
        </p:nvPicPr>
        <p:blipFill>
          <a:blip r:embed="rId1"/>
          <a:stretch>
            <a:fillRect/>
          </a:stretch>
        </p:blipFill>
        <p:spPr>
          <a:xfrm rot="21600000">
            <a:off x="0" y="0"/>
            <a:ext cx="12192000" cy="6858000"/>
          </a:xfrm>
          <a:prstGeom prst="rect">
            <a:avLst/>
          </a:prstGeom>
        </p:spPr>
      </p:pic>
      <p:graphicFrame>
        <p:nvGraphicFramePr>
          <p:cNvPr id="46" name="table 46"/>
          <p:cNvGraphicFramePr>
            <a:graphicFrameLocks noGrp="1"/>
          </p:cNvGraphicFramePr>
          <p:nvPr/>
        </p:nvGraphicFramePr>
        <p:xfrm>
          <a:off x="11398" y="0"/>
          <a:ext cx="4670425" cy="6797675"/>
        </p:xfrm>
        <a:graphic>
          <a:graphicData uri="http://schemas.openxmlformats.org/drawingml/2006/table">
            <a:tbl>
              <a:tblPr/>
              <a:tblGrid>
                <a:gridCol w="4670425"/>
              </a:tblGrid>
              <a:tr h="6794500">
                <a:tc>
                  <a:txBody>
                    <a:bodyPr/>
                    <a:lstStyle/>
                    <a:p>
                      <a:pPr algn="l" rtl="0" eaLnBrk="0">
                        <a:lnSpc>
                          <a:spcPct val="102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marL="1063625" algn="l" rtl="0" eaLnBrk="0">
                        <a:lnSpc>
                          <a:spcPts val="3255"/>
                        </a:lnSpc>
                      </a:pP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数字孪生背景</a:t>
                      </a:r>
                      <a:endParaRPr lang="en-US" altLang="en-US" sz="27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marL="868680" algn="l" rtl="0" eaLnBrk="0">
                        <a:lnSpc>
                          <a:spcPct val="88000"/>
                        </a:lnSpc>
                        <a:spcBef>
                          <a:spcPts val="605"/>
                        </a:spcBef>
                      </a:pPr>
                      <a:r>
                        <a:rPr sz="2000" b="1" kern="0" spc="-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1、西门子MindSphe</a:t>
                      </a:r>
                      <a:r>
                        <a:rPr sz="2000" b="1" kern="0" spc="-2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re</a:t>
                      </a:r>
                      <a:endParaRPr lang="en-US" altLang="en-US" sz="2000" dirty="0"/>
                    </a:p>
                    <a:p>
                      <a:pPr algn="l" rtl="0" eaLnBrk="0">
                        <a:lnSpc>
                          <a:spcPct val="157000"/>
                        </a:lnSpc>
                      </a:pPr>
                      <a:endParaRPr lang="en-US" altLang="en-US" sz="1000" dirty="0"/>
                    </a:p>
                    <a:p>
                      <a:pPr marL="861695" algn="l" rtl="0" eaLnBrk="0">
                        <a:lnSpc>
                          <a:spcPct val="88000"/>
                        </a:lnSpc>
                        <a:spcBef>
                          <a:spcPts val="610"/>
                        </a:spcBef>
                      </a:pP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2、特斯拉Gigafactoy</a:t>
                      </a:r>
                      <a:endParaRPr lang="en-US" altLang="en-US" sz="2000" dirty="0"/>
                    </a:p>
                    <a:p>
                      <a:pPr algn="l" rtl="0" eaLnBrk="0">
                        <a:lnSpc>
                          <a:spcPct val="152000"/>
                        </a:lnSpc>
                      </a:pPr>
                      <a:endParaRPr lang="en-US" altLang="en-US" sz="1000" dirty="0"/>
                    </a:p>
                    <a:p>
                      <a:pPr marL="866775" algn="l" rtl="0" eaLnBrk="0">
                        <a:lnSpc>
                          <a:spcPct val="98000"/>
                        </a:lnSpc>
                        <a:spcBef>
                          <a:spcPts val="610"/>
                        </a:spcBef>
                      </a:pPr>
                      <a:r>
                        <a:rPr sz="20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3、达索波音数字孪生</a:t>
                      </a:r>
                      <a:endParaRPr lang="en-US" altLang="en-US" sz="2000" dirty="0"/>
                    </a:p>
                    <a:p>
                      <a:pPr algn="l" rtl="0" eaLnBrk="0">
                        <a:lnSpc>
                          <a:spcPct val="138000"/>
                        </a:lnSpc>
                      </a:pPr>
                      <a:endParaRPr lang="en-US" altLang="en-US" sz="1000" dirty="0"/>
                    </a:p>
                    <a:p>
                      <a:pPr algn="l" rtl="0" eaLnBrk="0">
                        <a:lnSpc>
                          <a:spcPct val="101000"/>
                        </a:lnSpc>
                      </a:pPr>
                      <a:endParaRPr lang="en-US" altLang="en-US" sz="500" dirty="0"/>
                    </a:p>
                    <a:p>
                      <a:pPr marL="852170" algn="l" rtl="0" eaLnBrk="0">
                        <a:lnSpc>
                          <a:spcPct val="98000"/>
                        </a:lnSpc>
                        <a:spcBef>
                          <a:spcPts val="5"/>
                        </a:spcBef>
                      </a:pP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4、木星数字孪生平台</a:t>
                      </a:r>
                      <a:endParaRPr lang="en-US" altLang="en-US" sz="2000" dirty="0"/>
                    </a:p>
                  </a:txBody>
                  <a:tcPr marL="0" marR="0" marT="0" marB="0" vert="horz">
                    <a:lnL w="12700" cap="flat" cmpd="sng" algn="ctr">
                      <a:solidFill>
                        <a:srgbClr val="00B0F0"/>
                      </a:solidFill>
                      <a:prstDash val="dash"/>
                      <a:round/>
                      <a:headEnd type="none" w="med" len="med"/>
                      <a:tailEnd type="none" w="med" len="med"/>
                    </a:lnL>
                    <a:lnR w="12700" cap="flat" cmpd="sng" algn="ctr">
                      <a:solidFill>
                        <a:srgbClr val="00B0F0"/>
                      </a:solidFill>
                      <a:prstDash val="dash"/>
                      <a:round/>
                      <a:headEnd type="none" w="med" len="med"/>
                      <a:tailEnd type="none" w="med" len="med"/>
                    </a:lnR>
                    <a:lnT w="3175" cap="flat" cmpd="sng" algn="ctr">
                      <a:solidFill>
                        <a:srgbClr val="00B0F0"/>
                      </a:solidFill>
                      <a:prstDash val="dash"/>
                      <a:round/>
                      <a:headEnd type="none" w="med" len="med"/>
                      <a:tailEnd type="none" w="med" len="med"/>
                    </a:lnT>
                    <a:lnB w="12700" cap="flat" cmpd="sng" algn="ctr">
                      <a:solidFill>
                        <a:srgbClr val="00B0F0"/>
                      </a:solidFill>
                      <a:prstDash val="dash"/>
                      <a:round/>
                      <a:headEnd type="none" w="med" len="med"/>
                      <a:tailEnd type="none" w="med" len="med"/>
                    </a:lnB>
                  </a:tcPr>
                </a:tc>
              </a:tr>
            </a:tbl>
          </a:graphicData>
        </a:graphic>
      </p:graphicFrame>
      <p:pic>
        <p:nvPicPr>
          <p:cNvPr id="48" name="picture 48"/>
          <p:cNvPicPr>
            <a:picLocks noChangeAspect="1"/>
          </p:cNvPicPr>
          <p:nvPr/>
        </p:nvPicPr>
        <p:blipFill>
          <a:blip r:embed="rId2"/>
          <a:stretch>
            <a:fillRect/>
          </a:stretch>
        </p:blipFill>
        <p:spPr>
          <a:xfrm rot="21600000">
            <a:off x="4841113" y="1785239"/>
            <a:ext cx="7246111" cy="3735958"/>
          </a:xfrm>
          <a:prstGeom prst="rect">
            <a:avLst/>
          </a:prstGeom>
        </p:spPr>
      </p:pic>
      <p:sp>
        <p:nvSpPr>
          <p:cNvPr id="50" name="textbox 50"/>
          <p:cNvSpPr/>
          <p:nvPr/>
        </p:nvSpPr>
        <p:spPr>
          <a:xfrm>
            <a:off x="5426213" y="646906"/>
            <a:ext cx="4122420" cy="294640"/>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88000"/>
              </a:lnSpc>
            </a:pPr>
            <a:r>
              <a:rPr sz="2000" b="1" kern="0" spc="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西门子MindSphere工业</a:t>
            </a:r>
            <a:r>
              <a:rPr sz="2000" b="1" kern="0" spc="-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互联网平台</a:t>
            </a:r>
            <a:endParaRPr lang="en-US" altLang="en-US" sz="20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0" name="picture 1640"/>
          <p:cNvPicPr>
            <a:picLocks noChangeAspect="1"/>
          </p:cNvPicPr>
          <p:nvPr/>
        </p:nvPicPr>
        <p:blipFill>
          <a:blip r:embed="rId1"/>
          <a:stretch>
            <a:fillRect/>
          </a:stretch>
        </p:blipFill>
        <p:spPr>
          <a:xfrm rot="21600000">
            <a:off x="0" y="0"/>
            <a:ext cx="12192000" cy="6857998"/>
          </a:xfrm>
          <a:prstGeom prst="rect">
            <a:avLst/>
          </a:prstGeom>
        </p:spPr>
      </p:pic>
      <p:sp>
        <p:nvSpPr>
          <p:cNvPr id="1642" name="textbox 1642"/>
          <p:cNvSpPr/>
          <p:nvPr/>
        </p:nvSpPr>
        <p:spPr>
          <a:xfrm>
            <a:off x="1019336" y="489833"/>
            <a:ext cx="8854440" cy="2621279"/>
          </a:xfrm>
          <a:prstGeom prst="rect">
            <a:avLst/>
          </a:prstGeom>
        </p:spPr>
        <p:txBody>
          <a:bodyPr vert="horz" wrap="square" lIns="0" tIns="0" rIns="0" bIns="0"/>
          <a:lstStyle/>
          <a:p>
            <a:pPr algn="l" rtl="0" eaLnBrk="0">
              <a:lnSpc>
                <a:spcPct val="84000"/>
              </a:lnSpc>
            </a:pPr>
            <a:endParaRPr lang="en-US" altLang="en-US" sz="100" dirty="0"/>
          </a:p>
          <a:p>
            <a:pPr marL="12700" algn="l" rtl="0" eaLnBrk="0">
              <a:lnSpc>
                <a:spcPct val="91000"/>
              </a:lnSpc>
            </a:pPr>
            <a:r>
              <a:rPr sz="26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产业数字化—消费者数字孪生--二维码扫码验真支付</a:t>
            </a:r>
            <a:endParaRPr lang="en-US" altLang="en-US" sz="2600" dirty="0"/>
          </a:p>
          <a:p>
            <a:pPr algn="l" rtl="0" eaLnBrk="0">
              <a:lnSpc>
                <a:spcPct val="115000"/>
              </a:lnSpc>
            </a:pPr>
            <a:endParaRPr lang="en-US" altLang="en-US" sz="1000" dirty="0"/>
          </a:p>
          <a:p>
            <a:pPr algn="l" rtl="0" eaLnBrk="0">
              <a:lnSpc>
                <a:spcPct val="115000"/>
              </a:lnSpc>
            </a:pPr>
            <a:endParaRPr lang="en-US" altLang="en-US" sz="1000" dirty="0"/>
          </a:p>
          <a:p>
            <a:pPr algn="l" rtl="0" eaLnBrk="0">
              <a:lnSpc>
                <a:spcPct val="115000"/>
              </a:lnSpc>
            </a:pPr>
            <a:endParaRPr lang="en-US" altLang="en-US" sz="1000" dirty="0"/>
          </a:p>
          <a:p>
            <a:pPr algn="r" rtl="0" eaLnBrk="0">
              <a:lnSpc>
                <a:spcPct val="90000"/>
              </a:lnSpc>
              <a:spcBef>
                <a:spcPts val="640"/>
              </a:spcBef>
            </a:pPr>
            <a:r>
              <a:rPr sz="2100" b="1" kern="0" spc="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验真品真烟</a:t>
            </a:r>
            <a:endParaRPr lang="en-US" altLang="en-US" sz="2100" dirty="0"/>
          </a:p>
          <a:p>
            <a:pPr algn="l" rtl="0" eaLnBrk="0">
              <a:lnSpc>
                <a:spcPct val="185000"/>
              </a:lnSpc>
            </a:pPr>
            <a:endParaRPr lang="en-US" altLang="en-US" sz="1000" dirty="0"/>
          </a:p>
          <a:p>
            <a:pPr algn="r" rtl="0" eaLnBrk="0">
              <a:lnSpc>
                <a:spcPct val="91000"/>
              </a:lnSpc>
              <a:spcBef>
                <a:spcPts val="635"/>
              </a:spcBef>
            </a:pPr>
            <a:r>
              <a:rPr sz="2100" b="1" kern="0" spc="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验真未通过</a:t>
            </a:r>
            <a:endParaRPr lang="en-US" altLang="en-US" sz="21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6000"/>
              </a:lnSpc>
            </a:pPr>
            <a:endParaRPr lang="en-US" altLang="en-US" sz="500" dirty="0"/>
          </a:p>
          <a:p>
            <a:pPr algn="r" rtl="0" eaLnBrk="0">
              <a:lnSpc>
                <a:spcPct val="91000"/>
              </a:lnSpc>
              <a:spcBef>
                <a:spcPts val="0"/>
              </a:spcBef>
            </a:pPr>
            <a:r>
              <a:rPr sz="2100" b="1" kern="0" spc="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溯源未通过</a:t>
            </a:r>
            <a:endParaRPr lang="en-US" altLang="en-US" sz="2100" dirty="0"/>
          </a:p>
        </p:txBody>
      </p:sp>
      <p:sp>
        <p:nvSpPr>
          <p:cNvPr id="1644" name="textbox 1644"/>
          <p:cNvSpPr/>
          <p:nvPr/>
        </p:nvSpPr>
        <p:spPr>
          <a:xfrm>
            <a:off x="9278970" y="4242077"/>
            <a:ext cx="2261870" cy="1345564"/>
          </a:xfrm>
          <a:prstGeom prst="rect">
            <a:avLst/>
          </a:prstGeom>
        </p:spPr>
        <p:txBody>
          <a:bodyPr vert="horz" wrap="square" lIns="0" tIns="0" rIns="0" bIns="0"/>
          <a:lstStyle/>
          <a:p>
            <a:pPr algn="l" rtl="0" eaLnBrk="0">
              <a:lnSpc>
                <a:spcPct val="88000"/>
              </a:lnSpc>
            </a:pPr>
            <a:endParaRPr lang="en-US" altLang="en-US" sz="100" dirty="0"/>
          </a:p>
          <a:p>
            <a:pPr marL="1545590" algn="l" rtl="0" eaLnBrk="0">
              <a:lnSpc>
                <a:spcPct val="91000"/>
              </a:lnSpc>
            </a:pPr>
            <a:r>
              <a:rPr sz="1100"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用户属性</a:t>
            </a:r>
            <a:endParaRPr lang="en-US" altLang="en-US" sz="1100" dirty="0"/>
          </a:p>
          <a:p>
            <a:pPr algn="l" rtl="0" eaLnBrk="0">
              <a:lnSpc>
                <a:spcPct val="130000"/>
              </a:lnSpc>
            </a:pPr>
            <a:endParaRPr lang="en-US" altLang="en-US" sz="1000" dirty="0"/>
          </a:p>
          <a:p>
            <a:pPr marL="1397635" algn="l" rtl="0" eaLnBrk="0">
              <a:lnSpc>
                <a:spcPct val="91000"/>
              </a:lnSpc>
              <a:spcBef>
                <a:spcPts val="335"/>
              </a:spcBef>
            </a:pPr>
            <a:r>
              <a:rPr sz="1100"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用户行为路径</a:t>
            </a:r>
            <a:endParaRPr lang="en-US" altLang="en-US" sz="1100" dirty="0"/>
          </a:p>
          <a:p>
            <a:pPr algn="l" rtl="0" eaLnBrk="0">
              <a:lnSpc>
                <a:spcPct val="129000"/>
              </a:lnSpc>
            </a:pPr>
            <a:endParaRPr lang="en-US" altLang="en-US" sz="1000" dirty="0"/>
          </a:p>
          <a:p>
            <a:pPr marL="1545590" algn="l" rtl="0" eaLnBrk="0">
              <a:lnSpc>
                <a:spcPct val="85000"/>
              </a:lnSpc>
              <a:spcBef>
                <a:spcPts val="340"/>
              </a:spcBef>
            </a:pPr>
            <a:r>
              <a:rPr sz="1100"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用户兴趣</a:t>
            </a:r>
            <a:endParaRPr lang="en-US" altLang="en-US" sz="1100" dirty="0"/>
          </a:p>
          <a:p>
            <a:pPr marL="12700" algn="l" rtl="0" eaLnBrk="0">
              <a:lnSpc>
                <a:spcPct val="95000"/>
              </a:lnSpc>
              <a:spcBef>
                <a:spcPts val="15"/>
              </a:spcBef>
            </a:pPr>
            <a:r>
              <a:rPr sz="1500" b="1" kern="0" spc="8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用户完整画像</a:t>
            </a:r>
            <a:endParaRPr lang="en-US" altLang="en-US" sz="1500" dirty="0"/>
          </a:p>
          <a:p>
            <a:pPr algn="r" rtl="0" eaLnBrk="0">
              <a:lnSpc>
                <a:spcPct val="91000"/>
              </a:lnSpc>
              <a:spcBef>
                <a:spcPts val="155"/>
              </a:spcBef>
            </a:pPr>
            <a:r>
              <a:rPr sz="1100"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生命周期阶段</a:t>
            </a:r>
            <a:endParaRPr lang="en-US" altLang="en-US" sz="1100" dirty="0"/>
          </a:p>
        </p:txBody>
      </p:sp>
      <p:sp>
        <p:nvSpPr>
          <p:cNvPr id="1646" name="textbox 1646"/>
          <p:cNvSpPr/>
          <p:nvPr/>
        </p:nvSpPr>
        <p:spPr>
          <a:xfrm>
            <a:off x="8125282" y="4490059"/>
            <a:ext cx="718819" cy="149860"/>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91000"/>
              </a:lnSpc>
            </a:pPr>
            <a:r>
              <a:rPr sz="900" b="1" kern="0" spc="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微信帐号体系</a:t>
            </a:r>
            <a:endParaRPr lang="en-US" altLang="en-US" sz="900" dirty="0"/>
          </a:p>
        </p:txBody>
      </p:sp>
      <p:sp>
        <p:nvSpPr>
          <p:cNvPr id="1648" name="textbox 1648"/>
          <p:cNvSpPr/>
          <p:nvPr/>
        </p:nvSpPr>
        <p:spPr>
          <a:xfrm>
            <a:off x="8256180" y="5333620"/>
            <a:ext cx="431800" cy="13652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1000"/>
              </a:lnSpc>
            </a:pPr>
            <a:r>
              <a:rPr sz="800" b="1" kern="0" spc="-10" dirty="0">
                <a:solidFill>
                  <a:srgbClr val="F2F2F2">
                    <a:alpha val="100000"/>
                  </a:srgbClr>
                </a:solidFill>
                <a:latin typeface="Microsoft YaHei" panose="020B0503020204020204" charset="-122"/>
                <a:ea typeface="Microsoft YaHei" panose="020B0503020204020204" charset="-122"/>
                <a:cs typeface="Microsoft YaHei" panose="020B0503020204020204" charset="-122"/>
              </a:rPr>
              <a:t>真实个体</a:t>
            </a:r>
            <a:endParaRPr lang="en-US" altLang="en-US" sz="8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0" name="picture 1650"/>
          <p:cNvPicPr>
            <a:picLocks noChangeAspect="1"/>
          </p:cNvPicPr>
          <p:nvPr/>
        </p:nvPicPr>
        <p:blipFill>
          <a:blip r:embed="rId1"/>
          <a:stretch>
            <a:fillRect/>
          </a:stretch>
        </p:blipFill>
        <p:spPr>
          <a:xfrm rot="21600000">
            <a:off x="0" y="0"/>
            <a:ext cx="12192000" cy="6857998"/>
          </a:xfrm>
          <a:prstGeom prst="rect">
            <a:avLst/>
          </a:prstGeom>
        </p:spPr>
      </p:pic>
      <p:sp>
        <p:nvSpPr>
          <p:cNvPr id="1652" name="textbox 1652"/>
          <p:cNvSpPr/>
          <p:nvPr/>
        </p:nvSpPr>
        <p:spPr>
          <a:xfrm>
            <a:off x="919535" y="3099735"/>
            <a:ext cx="5114925" cy="1337944"/>
          </a:xfrm>
          <a:prstGeom prst="rect">
            <a:avLst/>
          </a:prstGeom>
        </p:spPr>
        <p:txBody>
          <a:bodyPr vert="horz" wrap="square" lIns="0" tIns="0" rIns="0" bIns="0"/>
          <a:lstStyle/>
          <a:p>
            <a:pPr algn="l" rtl="0" eaLnBrk="0">
              <a:lnSpc>
                <a:spcPct val="91000"/>
              </a:lnSpc>
            </a:pPr>
            <a:endParaRPr lang="en-US" altLang="en-US" sz="100" dirty="0"/>
          </a:p>
          <a:p>
            <a:pPr marL="20320" algn="l" rtl="0" eaLnBrk="0">
              <a:lnSpc>
                <a:spcPct val="93000"/>
              </a:lnSpc>
            </a:pPr>
            <a:r>
              <a:rPr sz="3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五、</a:t>
            </a:r>
            <a:r>
              <a:rPr sz="3900" kern="0" spc="-97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 </a:t>
            </a:r>
            <a:r>
              <a:rPr sz="3900"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数字孪生应用案例</a:t>
            </a:r>
            <a:endParaRPr lang="en-US" altLang="en-US" sz="3900" dirty="0"/>
          </a:p>
          <a:p>
            <a:pPr algn="l" rtl="0" eaLnBrk="0">
              <a:lnSpc>
                <a:spcPct val="132000"/>
              </a:lnSpc>
            </a:pPr>
            <a:endParaRPr lang="en-US" altLang="en-US" sz="1000" dirty="0"/>
          </a:p>
          <a:p>
            <a:pPr algn="l" rtl="0" eaLnBrk="0">
              <a:lnSpc>
                <a:spcPct val="133000"/>
              </a:lnSpc>
            </a:pPr>
            <a:endParaRPr lang="en-US" altLang="en-US" sz="1000" dirty="0"/>
          </a:p>
          <a:p>
            <a:pPr algn="l" rtl="0" eaLnBrk="0">
              <a:lnSpc>
                <a:spcPct val="101000"/>
              </a:lnSpc>
            </a:pPr>
            <a:endParaRPr lang="en-US" altLang="en-US" sz="500" dirty="0"/>
          </a:p>
          <a:p>
            <a:pPr marL="12700" algn="l" rtl="0" eaLnBrk="0">
              <a:lnSpc>
                <a:spcPct val="91000"/>
              </a:lnSpc>
              <a:spcBef>
                <a:spcPts val="5"/>
              </a:spcBef>
            </a:pPr>
            <a:r>
              <a:rPr sz="2000" kern="0" spc="0" dirty="0">
                <a:solidFill>
                  <a:srgbClr val="2E75B6">
                    <a:alpha val="100000"/>
                  </a:srgbClr>
                </a:solidFill>
                <a:latin typeface="Microsoft YaHei" panose="020B0503020204020204" charset="-122"/>
                <a:ea typeface="Microsoft YaHei" panose="020B0503020204020204" charset="-122"/>
                <a:cs typeface="Microsoft YaHei" panose="020B0503020204020204" charset="-122"/>
              </a:rPr>
              <a:t>数字孪生应用案例</a:t>
            </a:r>
            <a:endParaRPr lang="en-US" altLang="en-US" sz="20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4" name="picture 1654"/>
          <p:cNvPicPr>
            <a:picLocks noChangeAspect="1"/>
          </p:cNvPicPr>
          <p:nvPr/>
        </p:nvPicPr>
        <p:blipFill>
          <a:blip r:embed="rId1"/>
          <a:stretch>
            <a:fillRect/>
          </a:stretch>
        </p:blipFill>
        <p:spPr>
          <a:xfrm rot="21600000">
            <a:off x="0" y="0"/>
            <a:ext cx="12192000" cy="6857998"/>
          </a:xfrm>
          <a:prstGeom prst="rect">
            <a:avLst/>
          </a:prstGeom>
        </p:spPr>
      </p:pic>
      <p:sp>
        <p:nvSpPr>
          <p:cNvPr id="1656" name="textbox 1656"/>
          <p:cNvSpPr/>
          <p:nvPr/>
        </p:nvSpPr>
        <p:spPr>
          <a:xfrm>
            <a:off x="1018343" y="487846"/>
            <a:ext cx="3993515" cy="388620"/>
          </a:xfrm>
          <a:prstGeom prst="rect">
            <a:avLst/>
          </a:prstGeom>
        </p:spPr>
        <p:txBody>
          <a:bodyPr vert="horz" wrap="square" lIns="0" tIns="0" rIns="0" bIns="0"/>
          <a:lstStyle/>
          <a:p>
            <a:pPr algn="l" rtl="0" eaLnBrk="0">
              <a:lnSpc>
                <a:spcPct val="71000"/>
              </a:lnSpc>
            </a:pPr>
            <a:endParaRPr lang="en-US" altLang="en-US" sz="100" dirty="0"/>
          </a:p>
          <a:p>
            <a:pPr marL="12700" algn="l" rtl="0" eaLnBrk="0">
              <a:lnSpc>
                <a:spcPct val="92000"/>
              </a:lnSpc>
            </a:pPr>
            <a:r>
              <a:rPr sz="2600" b="1" kern="0" spc="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数字孪生平台行业应用案例</a:t>
            </a:r>
            <a:endParaRPr lang="en-US" altLang="en-US" sz="2600" dirty="0"/>
          </a:p>
        </p:txBody>
      </p:sp>
      <p:sp>
        <p:nvSpPr>
          <p:cNvPr id="1658" name="textbox 1658"/>
          <p:cNvSpPr/>
          <p:nvPr/>
        </p:nvSpPr>
        <p:spPr>
          <a:xfrm>
            <a:off x="10730696" y="6233013"/>
            <a:ext cx="986155" cy="285115"/>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5000"/>
              </a:lnSpc>
            </a:pPr>
            <a:r>
              <a:rPr sz="18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深圳巴士</a:t>
            </a:r>
            <a:endParaRPr lang="en-US" altLang="en-US" sz="1800" dirty="0"/>
          </a:p>
        </p:txBody>
      </p:sp>
      <p:sp>
        <p:nvSpPr>
          <p:cNvPr id="1660" name="textbox 1660"/>
          <p:cNvSpPr/>
          <p:nvPr/>
        </p:nvSpPr>
        <p:spPr>
          <a:xfrm>
            <a:off x="4859369" y="3330752"/>
            <a:ext cx="986155" cy="286384"/>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5000"/>
              </a:lnSpc>
            </a:pPr>
            <a:r>
              <a:rPr sz="18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烟草工业</a:t>
            </a:r>
            <a:endParaRPr lang="en-US" altLang="en-US" sz="1800" dirty="0"/>
          </a:p>
        </p:txBody>
      </p:sp>
      <p:sp>
        <p:nvSpPr>
          <p:cNvPr id="1662" name="textbox 1662"/>
          <p:cNvSpPr/>
          <p:nvPr/>
        </p:nvSpPr>
        <p:spPr>
          <a:xfrm>
            <a:off x="10729183" y="3349675"/>
            <a:ext cx="986155" cy="286384"/>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5000"/>
              </a:lnSpc>
            </a:pPr>
            <a:r>
              <a:rPr sz="1800" b="1" kern="0" spc="8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烟草商业</a:t>
            </a:r>
            <a:endParaRPr lang="en-US" altLang="en-US" sz="1800" dirty="0"/>
          </a:p>
        </p:txBody>
      </p:sp>
      <p:sp>
        <p:nvSpPr>
          <p:cNvPr id="1664" name="textbox 1664"/>
          <p:cNvSpPr/>
          <p:nvPr/>
        </p:nvSpPr>
        <p:spPr>
          <a:xfrm>
            <a:off x="5118328" y="6231567"/>
            <a:ext cx="733425" cy="287020"/>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5000"/>
              </a:lnSpc>
            </a:pPr>
            <a:r>
              <a:rPr sz="1800" b="1" kern="0" spc="5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中广核</a:t>
            </a:r>
            <a:endParaRPr lang="en-US" altLang="en-US" sz="18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6" name="picture 1666"/>
          <p:cNvPicPr>
            <a:picLocks noChangeAspect="1"/>
          </p:cNvPicPr>
          <p:nvPr/>
        </p:nvPicPr>
        <p:blipFill>
          <a:blip r:embed="rId1"/>
          <a:stretch>
            <a:fillRect/>
          </a:stretch>
        </p:blipFill>
        <p:spPr>
          <a:xfrm rot="21600000">
            <a:off x="0" y="0"/>
            <a:ext cx="12192000" cy="6857998"/>
          </a:xfrm>
          <a:prstGeom prst="rect">
            <a:avLst/>
          </a:prstGeom>
        </p:spPr>
      </p:pic>
      <p:sp>
        <p:nvSpPr>
          <p:cNvPr id="1668" name="textbox 1668"/>
          <p:cNvSpPr/>
          <p:nvPr/>
        </p:nvSpPr>
        <p:spPr>
          <a:xfrm>
            <a:off x="1079116" y="488899"/>
            <a:ext cx="6515734" cy="411480"/>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4000"/>
              </a:lnSpc>
            </a:pPr>
            <a:r>
              <a:rPr sz="2700" kern="0" spc="70" dirty="0">
                <a:solidFill>
                  <a:srgbClr val="FFC000">
                    <a:alpha val="100000"/>
                  </a:srgbClr>
                </a:solidFill>
                <a:latin typeface="Arial" panose="020B0704020202020204"/>
                <a:ea typeface="Arial" panose="020B0704020202020204"/>
                <a:cs typeface="Arial" panose="020B0704020202020204"/>
              </a:rPr>
              <a:t>3.1</a:t>
            </a:r>
            <a:r>
              <a:rPr sz="2700" b="1" kern="0" spc="7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数字孪生典型应用场景</a:t>
            </a:r>
            <a:r>
              <a:rPr sz="2700" kern="0" spc="70" dirty="0">
                <a:solidFill>
                  <a:srgbClr val="FFC000">
                    <a:alpha val="100000"/>
                  </a:srgbClr>
                </a:solidFill>
                <a:latin typeface="Arial" panose="020B0704020202020204"/>
                <a:ea typeface="Arial" panose="020B0704020202020204"/>
                <a:cs typeface="Arial" panose="020B0704020202020204"/>
              </a:rPr>
              <a:t>—</a:t>
            </a:r>
            <a:r>
              <a:rPr sz="2700" b="1" kern="0" spc="7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设备资产管理</a:t>
            </a:r>
            <a:endParaRPr lang="en-US" altLang="en-US" sz="27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0" name="picture 1670"/>
          <p:cNvPicPr>
            <a:picLocks noChangeAspect="1"/>
          </p:cNvPicPr>
          <p:nvPr/>
        </p:nvPicPr>
        <p:blipFill>
          <a:blip r:embed="rId1"/>
          <a:stretch>
            <a:fillRect/>
          </a:stretch>
        </p:blipFill>
        <p:spPr>
          <a:xfrm rot="21600000">
            <a:off x="0" y="0"/>
            <a:ext cx="12192000" cy="6857998"/>
          </a:xfrm>
          <a:prstGeom prst="rect">
            <a:avLst/>
          </a:prstGeom>
        </p:spPr>
      </p:pic>
      <p:sp>
        <p:nvSpPr>
          <p:cNvPr id="1672" name="textbox 1672"/>
          <p:cNvSpPr/>
          <p:nvPr/>
        </p:nvSpPr>
        <p:spPr>
          <a:xfrm>
            <a:off x="1079116" y="489609"/>
            <a:ext cx="6431279" cy="410844"/>
          </a:xfrm>
          <a:prstGeom prst="rect">
            <a:avLst/>
          </a:prstGeom>
        </p:spPr>
        <p:txBody>
          <a:bodyPr vert="horz" wrap="square" lIns="0" tIns="0" rIns="0" bIns="0"/>
          <a:lstStyle/>
          <a:p>
            <a:pPr algn="l" rtl="0" eaLnBrk="0">
              <a:lnSpc>
                <a:spcPct val="73000"/>
              </a:lnSpc>
            </a:pPr>
            <a:endParaRPr lang="en-US" altLang="en-US" sz="100" dirty="0"/>
          </a:p>
          <a:p>
            <a:pPr marL="12700" algn="l" rtl="0" eaLnBrk="0">
              <a:lnSpc>
                <a:spcPct val="94000"/>
              </a:lnSpc>
            </a:pPr>
            <a:r>
              <a:rPr sz="2700" kern="0" spc="80" dirty="0">
                <a:solidFill>
                  <a:srgbClr val="FFC000">
                    <a:alpha val="100000"/>
                  </a:srgbClr>
                </a:solidFill>
                <a:latin typeface="Arial" panose="020B0704020202020204"/>
                <a:ea typeface="Arial" panose="020B0704020202020204"/>
                <a:cs typeface="Arial" panose="020B0704020202020204"/>
              </a:rPr>
              <a:t>3.1</a:t>
            </a:r>
            <a:r>
              <a:rPr sz="2700" b="1" kern="0" spc="8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数字孪生典型应用场景</a:t>
            </a:r>
            <a:r>
              <a:rPr sz="2700" kern="0" spc="80" dirty="0">
                <a:solidFill>
                  <a:srgbClr val="FFC000">
                    <a:alpha val="100000"/>
                  </a:srgbClr>
                </a:solidFill>
                <a:latin typeface="Arial" panose="020B0704020202020204"/>
                <a:ea typeface="Arial" panose="020B0704020202020204"/>
                <a:cs typeface="Arial" panose="020B0704020202020204"/>
              </a:rPr>
              <a:t>--</a:t>
            </a:r>
            <a:r>
              <a:rPr sz="2700" b="1" kern="0" spc="8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智能风电运</a:t>
            </a:r>
            <a:r>
              <a:rPr sz="2700" b="1" kern="0" spc="7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维</a:t>
            </a:r>
            <a:endParaRPr lang="en-US" altLang="en-US" sz="27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4" name="picture 1674"/>
          <p:cNvPicPr>
            <a:picLocks noChangeAspect="1"/>
          </p:cNvPicPr>
          <p:nvPr/>
        </p:nvPicPr>
        <p:blipFill>
          <a:blip r:embed="rId1"/>
          <a:stretch>
            <a:fillRect/>
          </a:stretch>
        </p:blipFill>
        <p:spPr>
          <a:xfrm rot="21600000">
            <a:off x="0" y="0"/>
            <a:ext cx="12192000" cy="6857998"/>
          </a:xfrm>
          <a:prstGeom prst="rect">
            <a:avLst/>
          </a:prstGeom>
        </p:spPr>
      </p:pic>
      <p:sp>
        <p:nvSpPr>
          <p:cNvPr id="1676" name="textbox 1676"/>
          <p:cNvSpPr/>
          <p:nvPr/>
        </p:nvSpPr>
        <p:spPr>
          <a:xfrm>
            <a:off x="1079116" y="489609"/>
            <a:ext cx="7855584" cy="410844"/>
          </a:xfrm>
          <a:prstGeom prst="rect">
            <a:avLst/>
          </a:prstGeom>
        </p:spPr>
        <p:txBody>
          <a:bodyPr vert="horz" wrap="square" lIns="0" tIns="0" rIns="0" bIns="0"/>
          <a:lstStyle/>
          <a:p>
            <a:pPr algn="l" rtl="0" eaLnBrk="0">
              <a:lnSpc>
                <a:spcPct val="72000"/>
              </a:lnSpc>
            </a:pPr>
            <a:endParaRPr lang="en-US" altLang="en-US" sz="100" dirty="0"/>
          </a:p>
          <a:p>
            <a:pPr marL="12700" algn="l" rtl="0" eaLnBrk="0">
              <a:lnSpc>
                <a:spcPct val="94000"/>
              </a:lnSpc>
            </a:pPr>
            <a:r>
              <a:rPr sz="2700" kern="0" spc="90" dirty="0">
                <a:solidFill>
                  <a:srgbClr val="FFC000">
                    <a:alpha val="100000"/>
                  </a:srgbClr>
                </a:solidFill>
                <a:latin typeface="Arial" panose="020B0704020202020204"/>
                <a:ea typeface="Arial" panose="020B0704020202020204"/>
                <a:cs typeface="Arial" panose="020B0704020202020204"/>
              </a:rPr>
              <a:t>3.1</a:t>
            </a: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数字孪生典型</a:t>
            </a:r>
            <a:r>
              <a:rPr sz="2700" b="1" kern="0" spc="8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应用场景</a:t>
            </a:r>
            <a:r>
              <a:rPr sz="2700" kern="0" spc="80" dirty="0">
                <a:solidFill>
                  <a:srgbClr val="FFC000">
                    <a:alpha val="100000"/>
                  </a:srgbClr>
                </a:solidFill>
                <a:latin typeface="Arial" panose="020B0704020202020204"/>
                <a:ea typeface="Arial" panose="020B0704020202020204"/>
                <a:cs typeface="Arial" panose="020B0704020202020204"/>
              </a:rPr>
              <a:t>--</a:t>
            </a:r>
            <a:r>
              <a:rPr sz="2700" b="1" kern="0" spc="8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智慧能源设备状态监测</a:t>
            </a:r>
            <a:endParaRPr lang="en-US" altLang="en-US" sz="27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8" name="picture 1678"/>
          <p:cNvPicPr>
            <a:picLocks noChangeAspect="1"/>
          </p:cNvPicPr>
          <p:nvPr/>
        </p:nvPicPr>
        <p:blipFill>
          <a:blip r:embed="rId1"/>
          <a:stretch>
            <a:fillRect/>
          </a:stretch>
        </p:blipFill>
        <p:spPr>
          <a:xfrm rot="21600000">
            <a:off x="0" y="0"/>
            <a:ext cx="12192000" cy="6857998"/>
          </a:xfrm>
          <a:prstGeom prst="rect">
            <a:avLst/>
          </a:prstGeom>
        </p:spPr>
      </p:pic>
      <p:sp>
        <p:nvSpPr>
          <p:cNvPr id="1680" name="textbox 1680"/>
          <p:cNvSpPr/>
          <p:nvPr/>
        </p:nvSpPr>
        <p:spPr>
          <a:xfrm>
            <a:off x="1079116" y="489609"/>
            <a:ext cx="6788150" cy="410844"/>
          </a:xfrm>
          <a:prstGeom prst="rect">
            <a:avLst/>
          </a:prstGeom>
        </p:spPr>
        <p:txBody>
          <a:bodyPr vert="horz" wrap="square" lIns="0" tIns="0" rIns="0" bIns="0"/>
          <a:lstStyle/>
          <a:p>
            <a:pPr algn="l" rtl="0" eaLnBrk="0">
              <a:lnSpc>
                <a:spcPct val="72000"/>
              </a:lnSpc>
            </a:pPr>
            <a:endParaRPr lang="en-US" altLang="en-US" sz="100" dirty="0"/>
          </a:p>
          <a:p>
            <a:pPr marL="12700" algn="l" rtl="0" eaLnBrk="0">
              <a:lnSpc>
                <a:spcPct val="94000"/>
              </a:lnSpc>
            </a:pPr>
            <a:r>
              <a:rPr sz="2700" kern="0" spc="80" dirty="0">
                <a:solidFill>
                  <a:srgbClr val="FFC000">
                    <a:alpha val="100000"/>
                  </a:srgbClr>
                </a:solidFill>
                <a:latin typeface="Arial" panose="020B0704020202020204"/>
                <a:ea typeface="Arial" panose="020B0704020202020204"/>
                <a:cs typeface="Arial" panose="020B0704020202020204"/>
              </a:rPr>
              <a:t>3.1</a:t>
            </a:r>
            <a:r>
              <a:rPr sz="2700" b="1" kern="0" spc="8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数字孪生典型应用场景</a:t>
            </a:r>
            <a:r>
              <a:rPr sz="2700" kern="0" spc="80" dirty="0">
                <a:solidFill>
                  <a:srgbClr val="FFC000">
                    <a:alpha val="100000"/>
                  </a:srgbClr>
                </a:solidFill>
                <a:latin typeface="Arial" panose="020B0704020202020204"/>
                <a:ea typeface="Arial" panose="020B0704020202020204"/>
                <a:cs typeface="Arial" panose="020B0704020202020204"/>
              </a:rPr>
              <a:t>--</a:t>
            </a:r>
            <a:r>
              <a:rPr sz="2700" b="1" kern="0" spc="8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新能源智能装备</a:t>
            </a:r>
            <a:endParaRPr lang="en-US" altLang="en-US" sz="27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2" name="picture 1682"/>
          <p:cNvPicPr>
            <a:picLocks noChangeAspect="1"/>
          </p:cNvPicPr>
          <p:nvPr/>
        </p:nvPicPr>
        <p:blipFill>
          <a:blip r:embed="rId1"/>
          <a:stretch>
            <a:fillRect/>
          </a:stretch>
        </p:blipFill>
        <p:spPr>
          <a:xfrm rot="21600000">
            <a:off x="0" y="0"/>
            <a:ext cx="12192000" cy="6857998"/>
          </a:xfrm>
          <a:prstGeom prst="rect">
            <a:avLst/>
          </a:prstGeom>
        </p:spPr>
      </p:pic>
      <p:sp>
        <p:nvSpPr>
          <p:cNvPr id="1684" name="textbox 1684"/>
          <p:cNvSpPr/>
          <p:nvPr/>
        </p:nvSpPr>
        <p:spPr>
          <a:xfrm>
            <a:off x="1079116" y="489609"/>
            <a:ext cx="5720715" cy="410844"/>
          </a:xfrm>
          <a:prstGeom prst="rect">
            <a:avLst/>
          </a:prstGeom>
        </p:spPr>
        <p:txBody>
          <a:bodyPr vert="horz" wrap="square" lIns="0" tIns="0" rIns="0" bIns="0"/>
          <a:lstStyle/>
          <a:p>
            <a:pPr algn="l" rtl="0" eaLnBrk="0">
              <a:lnSpc>
                <a:spcPct val="72000"/>
              </a:lnSpc>
            </a:pPr>
            <a:endParaRPr lang="en-US" altLang="en-US" sz="100" dirty="0"/>
          </a:p>
          <a:p>
            <a:pPr marL="12700" algn="l" rtl="0" eaLnBrk="0">
              <a:lnSpc>
                <a:spcPct val="94000"/>
              </a:lnSpc>
            </a:pPr>
            <a:r>
              <a:rPr sz="2700" kern="0" spc="80" dirty="0">
                <a:solidFill>
                  <a:srgbClr val="FFC000">
                    <a:alpha val="100000"/>
                  </a:srgbClr>
                </a:solidFill>
                <a:latin typeface="Arial" panose="020B0704020202020204"/>
                <a:ea typeface="Arial" panose="020B0704020202020204"/>
                <a:cs typeface="Arial" panose="020B0704020202020204"/>
              </a:rPr>
              <a:t>3.1</a:t>
            </a:r>
            <a:r>
              <a:rPr sz="2700" b="1" kern="0" spc="8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数字孪生典型应用场景</a:t>
            </a:r>
            <a:r>
              <a:rPr sz="2700" kern="0" spc="80" dirty="0">
                <a:solidFill>
                  <a:srgbClr val="FFC000">
                    <a:alpha val="100000"/>
                  </a:srgbClr>
                </a:solidFill>
                <a:latin typeface="Arial" panose="020B0704020202020204"/>
                <a:ea typeface="Arial" panose="020B0704020202020204"/>
                <a:cs typeface="Arial" panose="020B0704020202020204"/>
              </a:rPr>
              <a:t>--</a:t>
            </a:r>
            <a:r>
              <a:rPr sz="2700" b="1" kern="0" spc="7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智慧营销</a:t>
            </a:r>
            <a:endParaRPr lang="en-US" altLang="en-US" sz="27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6" name="picture 1686"/>
          <p:cNvPicPr>
            <a:picLocks noChangeAspect="1"/>
          </p:cNvPicPr>
          <p:nvPr/>
        </p:nvPicPr>
        <p:blipFill>
          <a:blip r:embed="rId1"/>
          <a:stretch>
            <a:fillRect/>
          </a:stretch>
        </p:blipFill>
        <p:spPr>
          <a:xfrm rot="21600000">
            <a:off x="0" y="0"/>
            <a:ext cx="12192000" cy="6857997"/>
          </a:xfrm>
          <a:prstGeom prst="rect">
            <a:avLst/>
          </a:prstGeom>
        </p:spPr>
      </p:pic>
      <p:sp>
        <p:nvSpPr>
          <p:cNvPr id="1688" name="textbox 1688"/>
          <p:cNvSpPr/>
          <p:nvPr/>
        </p:nvSpPr>
        <p:spPr>
          <a:xfrm>
            <a:off x="5512239" y="3140937"/>
            <a:ext cx="1185544" cy="63563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1000"/>
              </a:lnSpc>
            </a:pPr>
            <a:r>
              <a:rPr sz="4400" b="1" kern="0" spc="16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谢谢</a:t>
            </a:r>
            <a:endParaRPr lang="en-US" altLang="en-US" sz="44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5351" y="43580"/>
            <a:ext cx="11334332" cy="1517650"/>
          </a:xfrm>
          <a:prstGeom prst="rect">
            <a:avLst/>
          </a:prstGeom>
          <a:noFill/>
        </p:spPr>
        <p:txBody>
          <a:bodyPr wrap="square" rtlCol="0">
            <a:sp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charset="-122"/>
                <a:ea typeface="微软雅黑" panose="020B0503020204020204" charset="-122"/>
              </a:defRPr>
            </a:lvl1pPr>
          </a:lstStyle>
          <a:p>
            <a:pPr marL="0" indent="0" algn="ctr">
              <a:lnSpc>
                <a:spcPct val="120000"/>
              </a:lnSpc>
              <a:buFont typeface="Wingdings" panose="05000000000000000000" charset="0"/>
              <a:buNone/>
            </a:pPr>
            <a:r>
              <a:rPr lang="zh-CN" sz="3200" b="1" dirty="0">
                <a:solidFill>
                  <a:schemeClr val="tx1"/>
                </a:solidFill>
                <a:latin typeface="华文细黑" panose="02010600040101010101" pitchFamily="2" charset="-122"/>
                <a:ea typeface="华文细黑" panose="02010600040101010101" pitchFamily="2" charset="-122"/>
              </a:rPr>
              <a:t>解决方案未老师</a:t>
            </a:r>
            <a:endParaRPr sz="1600" dirty="0">
              <a:solidFill>
                <a:schemeClr val="tx1"/>
              </a:solidFill>
              <a:latin typeface="华文细黑" panose="02010600040101010101" pitchFamily="2" charset="-122"/>
              <a:ea typeface="华文细黑" panose="02010600040101010101" pitchFamily="2" charset="-122"/>
            </a:endParaRPr>
          </a:p>
          <a:p>
            <a:pPr marL="285750" lvl="0" indent="-285750">
              <a:lnSpc>
                <a:spcPct val="120000"/>
              </a:lnSpc>
              <a:buFont typeface="+mj-lt"/>
              <a:buAutoNum type="arabicPeriod"/>
            </a:pPr>
            <a:endParaRPr lang="zh-CN" sz="1600" dirty="0">
              <a:solidFill>
                <a:schemeClr val="tx1"/>
              </a:solidFill>
              <a:latin typeface="华文细黑" panose="02010600040101010101" pitchFamily="2" charset="-122"/>
              <a:ea typeface="华文细黑" panose="02010600040101010101" pitchFamily="2" charset="-122"/>
            </a:endParaRPr>
          </a:p>
          <a:p>
            <a:pPr marL="0" lvl="0" indent="0">
              <a:lnSpc>
                <a:spcPct val="110000"/>
              </a:lnSpc>
              <a:buFont typeface="+mj-lt"/>
              <a:buNone/>
            </a:pPr>
            <a:r>
              <a:rPr lang="zh-CN" sz="1600" b="1" dirty="0">
                <a:solidFill>
                  <a:schemeClr val="tx1"/>
                </a:solidFill>
                <a:latin typeface="华文细黑" panose="02010600040101010101" pitchFamily="2" charset="-122"/>
                <a:ea typeface="华文细黑" panose="02010600040101010101" pitchFamily="2" charset="-122"/>
                <a:sym typeface="+mn-ea"/>
              </a:rPr>
              <a:t>解决方案未老师：</a:t>
            </a:r>
            <a:r>
              <a:rPr sz="1600" dirty="0">
                <a:solidFill>
                  <a:schemeClr val="tx1"/>
                </a:solidFill>
                <a:latin typeface="华文细黑" panose="02010600040101010101" pitchFamily="2" charset="-122"/>
                <a:ea typeface="华文细黑" panose="02010600040101010101" pitchFamily="2" charset="-122"/>
                <a:sym typeface="+mn-ea"/>
              </a:rPr>
              <a:t>十五年行业老专家，甲方乙方都待过，做过咨询，搞过设计，干过项目，懂点业务，也懂点技术，喜欢交友，</a:t>
            </a:r>
            <a:r>
              <a:rPr lang="zh-CN" sz="1600" dirty="0">
                <a:solidFill>
                  <a:schemeClr val="tx1"/>
                </a:solidFill>
                <a:latin typeface="华文细黑" panose="02010600040101010101" pitchFamily="2" charset="-122"/>
                <a:ea typeface="华文细黑" panose="02010600040101010101" pitchFamily="2" charset="-122"/>
                <a:sym typeface="+mn-ea"/>
              </a:rPr>
              <a:t>下载更多资料可加微信咨询，关注公众号浏览最新资料。</a:t>
            </a:r>
            <a:endParaRPr lang="zh-CN" altLang="en-US" sz="1600" dirty="0">
              <a:solidFill>
                <a:schemeClr val="tx1"/>
              </a:solidFill>
              <a:latin typeface="华文细黑" panose="02010600040101010101" pitchFamily="2" charset="-122"/>
              <a:ea typeface="华文细黑" panose="02010600040101010101" pitchFamily="2" charset="-122"/>
              <a:sym typeface="+mn-ea"/>
            </a:endParaRPr>
          </a:p>
        </p:txBody>
      </p:sp>
      <p:pic>
        <p:nvPicPr>
          <p:cNvPr id="11" name="图片 10"/>
          <p:cNvPicPr>
            <a:picLocks noChangeAspect="1"/>
          </p:cNvPicPr>
          <p:nvPr/>
        </p:nvPicPr>
        <p:blipFill>
          <a:blip r:embed="rId1"/>
          <a:stretch>
            <a:fillRect/>
          </a:stretch>
        </p:blipFill>
        <p:spPr>
          <a:xfrm>
            <a:off x="4658881" y="2871424"/>
            <a:ext cx="2568396" cy="2568396"/>
          </a:xfrm>
          <a:prstGeom prst="rect">
            <a:avLst/>
          </a:prstGeom>
        </p:spPr>
      </p:pic>
      <p:sp>
        <p:nvSpPr>
          <p:cNvPr id="12" name="文本框 11"/>
          <p:cNvSpPr txBox="1"/>
          <p:nvPr/>
        </p:nvSpPr>
        <p:spPr>
          <a:xfrm>
            <a:off x="5039040" y="2176215"/>
            <a:ext cx="1808480" cy="730885"/>
          </a:xfrm>
          <a:prstGeom prst="rect">
            <a:avLst/>
          </a:prstGeom>
          <a:noFill/>
        </p:spPr>
        <p:txBody>
          <a:bodyPr wrap="none" rtlCol="0">
            <a:sp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charset="-122"/>
                <a:ea typeface="微软雅黑" panose="020B0503020204020204" charset="-122"/>
              </a:defRPr>
            </a:lvl1pPr>
          </a:lstStyle>
          <a:p>
            <a:pPr marL="0" indent="0" algn="ctr">
              <a:lnSpc>
                <a:spcPct val="130000"/>
              </a:lnSpc>
              <a:buFont typeface="Wingdings" panose="05000000000000000000" charset="0"/>
              <a:buNone/>
            </a:pPr>
            <a:r>
              <a:rPr lang="zh-CN" sz="1600" dirty="0">
                <a:solidFill>
                  <a:schemeClr val="bg1">
                    <a:lumMod val="50000"/>
                  </a:schemeClr>
                </a:solidFill>
                <a:latin typeface="华文细黑" panose="02010600040101010101" pitchFamily="2" charset="-122"/>
                <a:ea typeface="华文细黑" panose="02010600040101010101" pitchFamily="2" charset="-122"/>
              </a:rPr>
              <a:t>微信公众号</a:t>
            </a:r>
            <a:endParaRPr lang="zh-CN" sz="1600" dirty="0">
              <a:solidFill>
                <a:schemeClr val="bg1">
                  <a:lumMod val="50000"/>
                </a:schemeClr>
              </a:solidFill>
              <a:latin typeface="华文细黑" panose="02010600040101010101" pitchFamily="2" charset="-122"/>
              <a:ea typeface="华文细黑" panose="02010600040101010101" pitchFamily="2" charset="-122"/>
            </a:endParaRPr>
          </a:p>
          <a:p>
            <a:pPr marL="0" indent="0" algn="ctr">
              <a:lnSpc>
                <a:spcPct val="130000"/>
              </a:lnSpc>
              <a:buFont typeface="Wingdings" panose="05000000000000000000" charset="0"/>
              <a:buNone/>
            </a:pPr>
            <a:r>
              <a:rPr lang="zh-CN" sz="1600" dirty="0">
                <a:solidFill>
                  <a:schemeClr val="bg1">
                    <a:lumMod val="50000"/>
                  </a:schemeClr>
                </a:solidFill>
                <a:latin typeface="华文细黑" panose="02010600040101010101" pitchFamily="2" charset="-122"/>
                <a:ea typeface="华文细黑" panose="02010600040101010101" pitchFamily="2" charset="-122"/>
              </a:rPr>
              <a:t>智慧交通解决方案</a:t>
            </a:r>
            <a:endParaRPr lang="zh-CN" sz="1600"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3" name="文本框 12"/>
          <p:cNvSpPr txBox="1"/>
          <p:nvPr/>
        </p:nvSpPr>
        <p:spPr>
          <a:xfrm>
            <a:off x="8302093" y="2085621"/>
            <a:ext cx="1808480" cy="730885"/>
          </a:xfrm>
          <a:prstGeom prst="rect">
            <a:avLst/>
          </a:prstGeom>
          <a:noFill/>
        </p:spPr>
        <p:txBody>
          <a:bodyPr wrap="none" rtlCol="0">
            <a:sp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charset="-122"/>
                <a:ea typeface="微软雅黑" panose="020B0503020204020204" charset="-122"/>
              </a:defRPr>
            </a:lvl1pPr>
          </a:lstStyle>
          <a:p>
            <a:pPr marL="0" indent="0" algn="ctr">
              <a:lnSpc>
                <a:spcPct val="130000"/>
              </a:lnSpc>
              <a:buFont typeface="Wingdings" panose="05000000000000000000" charset="0"/>
              <a:buNone/>
            </a:pPr>
            <a:r>
              <a:rPr lang="zh-CN" sz="1600" dirty="0">
                <a:solidFill>
                  <a:schemeClr val="bg1">
                    <a:lumMod val="50000"/>
                  </a:schemeClr>
                </a:solidFill>
                <a:latin typeface="华文细黑" panose="02010600040101010101" pitchFamily="2" charset="-122"/>
                <a:ea typeface="华文细黑" panose="02010600040101010101" pitchFamily="2" charset="-122"/>
              </a:rPr>
              <a:t>微信公众号</a:t>
            </a:r>
            <a:endParaRPr lang="zh-CN" sz="1600" dirty="0">
              <a:solidFill>
                <a:schemeClr val="bg1">
                  <a:lumMod val="50000"/>
                </a:schemeClr>
              </a:solidFill>
              <a:latin typeface="华文细黑" panose="02010600040101010101" pitchFamily="2" charset="-122"/>
              <a:ea typeface="华文细黑" panose="02010600040101010101" pitchFamily="2" charset="-122"/>
            </a:endParaRPr>
          </a:p>
          <a:p>
            <a:pPr marL="0" indent="0" algn="ctr">
              <a:lnSpc>
                <a:spcPct val="130000"/>
              </a:lnSpc>
              <a:buFont typeface="Wingdings" panose="05000000000000000000" charset="0"/>
              <a:buNone/>
            </a:pPr>
            <a:r>
              <a:rPr lang="zh-CN" sz="1600" dirty="0">
                <a:solidFill>
                  <a:schemeClr val="bg1">
                    <a:lumMod val="50000"/>
                  </a:schemeClr>
                </a:solidFill>
                <a:latin typeface="华文细黑" panose="02010600040101010101" pitchFamily="2" charset="-122"/>
                <a:ea typeface="华文细黑" panose="02010600040101010101" pitchFamily="2" charset="-122"/>
              </a:rPr>
              <a:t>城市大脑解决方案</a:t>
            </a:r>
            <a:endParaRPr lang="zh-CN" sz="1600" dirty="0">
              <a:solidFill>
                <a:schemeClr val="bg1">
                  <a:lumMod val="50000"/>
                </a:schemeClr>
              </a:solidFill>
              <a:latin typeface="华文细黑" panose="02010600040101010101" pitchFamily="2" charset="-122"/>
              <a:ea typeface="华文细黑" panose="02010600040101010101" pitchFamily="2" charset="-122"/>
            </a:endParaRPr>
          </a:p>
        </p:txBody>
      </p:sp>
      <p:pic>
        <p:nvPicPr>
          <p:cNvPr id="14" name="图片 13"/>
          <p:cNvPicPr>
            <a:picLocks noChangeAspect="1"/>
          </p:cNvPicPr>
          <p:nvPr/>
        </p:nvPicPr>
        <p:blipFill>
          <a:blip r:embed="rId2"/>
          <a:stretch>
            <a:fillRect/>
          </a:stretch>
        </p:blipFill>
        <p:spPr>
          <a:xfrm>
            <a:off x="7920567" y="2846493"/>
            <a:ext cx="2571327" cy="2571327"/>
          </a:xfrm>
          <a:prstGeom prst="rect">
            <a:avLst/>
          </a:prstGeom>
        </p:spPr>
      </p:pic>
      <p:pic>
        <p:nvPicPr>
          <p:cNvPr id="3" name="图片 2"/>
          <p:cNvPicPr>
            <a:picLocks noChangeAspect="1"/>
          </p:cNvPicPr>
          <p:nvPr/>
        </p:nvPicPr>
        <p:blipFill>
          <a:blip r:embed="rId3"/>
          <a:stretch>
            <a:fillRect/>
          </a:stretch>
        </p:blipFill>
        <p:spPr>
          <a:xfrm>
            <a:off x="1358053" y="2085340"/>
            <a:ext cx="2805007" cy="396070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2"/>
          <p:cNvPicPr>
            <a:picLocks noChangeAspect="1"/>
          </p:cNvPicPr>
          <p:nvPr/>
        </p:nvPicPr>
        <p:blipFill>
          <a:blip r:embed="rId1"/>
          <a:stretch>
            <a:fillRect/>
          </a:stretch>
        </p:blipFill>
        <p:spPr>
          <a:xfrm rot="21600000">
            <a:off x="0" y="0"/>
            <a:ext cx="12192000" cy="6858000"/>
          </a:xfrm>
          <a:prstGeom prst="rect">
            <a:avLst/>
          </a:prstGeom>
        </p:spPr>
      </p:pic>
      <p:graphicFrame>
        <p:nvGraphicFramePr>
          <p:cNvPr id="54" name="table 54"/>
          <p:cNvGraphicFramePr>
            <a:graphicFrameLocks noGrp="1"/>
          </p:cNvGraphicFramePr>
          <p:nvPr/>
        </p:nvGraphicFramePr>
        <p:xfrm>
          <a:off x="11398" y="0"/>
          <a:ext cx="4670425" cy="6797675"/>
        </p:xfrm>
        <a:graphic>
          <a:graphicData uri="http://schemas.openxmlformats.org/drawingml/2006/table">
            <a:tbl>
              <a:tblPr/>
              <a:tblGrid>
                <a:gridCol w="4670425"/>
              </a:tblGrid>
              <a:tr h="6794500">
                <a:tc>
                  <a:txBody>
                    <a:bodyPr/>
                    <a:lstStyle/>
                    <a:p>
                      <a:pPr algn="l" rtl="0" eaLnBrk="0">
                        <a:lnSpc>
                          <a:spcPct val="102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marL="1063625" algn="l" rtl="0" eaLnBrk="0">
                        <a:lnSpc>
                          <a:spcPts val="3255"/>
                        </a:lnSpc>
                      </a:pPr>
                      <a:r>
                        <a:rPr sz="2700" b="1" kern="0" spc="9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数字孪生背景</a:t>
                      </a:r>
                      <a:endParaRPr lang="en-US" altLang="en-US" sz="27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marL="868680" algn="l" rtl="0" eaLnBrk="0">
                        <a:lnSpc>
                          <a:spcPct val="88000"/>
                        </a:lnSpc>
                        <a:spcBef>
                          <a:spcPts val="605"/>
                        </a:spcBef>
                      </a:pP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1、西门子MindSphe</a:t>
                      </a:r>
                      <a:r>
                        <a:rPr sz="20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re</a:t>
                      </a:r>
                      <a:endParaRPr lang="en-US" altLang="en-US" sz="2000" dirty="0"/>
                    </a:p>
                    <a:p>
                      <a:pPr algn="l" rtl="0" eaLnBrk="0">
                        <a:lnSpc>
                          <a:spcPct val="157000"/>
                        </a:lnSpc>
                      </a:pPr>
                      <a:endParaRPr lang="en-US" altLang="en-US" sz="1000" dirty="0"/>
                    </a:p>
                    <a:p>
                      <a:pPr marL="861695" algn="l" rtl="0" eaLnBrk="0">
                        <a:lnSpc>
                          <a:spcPct val="88000"/>
                        </a:lnSpc>
                        <a:spcBef>
                          <a:spcPts val="610"/>
                        </a:spcBef>
                      </a:pPr>
                      <a:r>
                        <a:rPr sz="2000" b="1" kern="0" spc="-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2、特斯拉Gigafactoy</a:t>
                      </a:r>
                      <a:endParaRPr lang="en-US" altLang="en-US" sz="2000" dirty="0"/>
                    </a:p>
                    <a:p>
                      <a:pPr algn="l" rtl="0" eaLnBrk="0">
                        <a:lnSpc>
                          <a:spcPct val="152000"/>
                        </a:lnSpc>
                      </a:pPr>
                      <a:endParaRPr lang="en-US" altLang="en-US" sz="1000" dirty="0"/>
                    </a:p>
                    <a:p>
                      <a:pPr marL="866775" algn="l" rtl="0" eaLnBrk="0">
                        <a:lnSpc>
                          <a:spcPct val="98000"/>
                        </a:lnSpc>
                        <a:spcBef>
                          <a:spcPts val="610"/>
                        </a:spcBef>
                      </a:pPr>
                      <a:r>
                        <a:rPr sz="2000" b="1" kern="0" spc="-2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3、达索波音数字孪生</a:t>
                      </a:r>
                      <a:endParaRPr lang="en-US" altLang="en-US" sz="2000" dirty="0"/>
                    </a:p>
                    <a:p>
                      <a:pPr algn="l" rtl="0" eaLnBrk="0">
                        <a:lnSpc>
                          <a:spcPct val="138000"/>
                        </a:lnSpc>
                      </a:pPr>
                      <a:endParaRPr lang="en-US" altLang="en-US" sz="1000" dirty="0"/>
                    </a:p>
                    <a:p>
                      <a:pPr algn="l" rtl="0" eaLnBrk="0">
                        <a:lnSpc>
                          <a:spcPct val="101000"/>
                        </a:lnSpc>
                      </a:pPr>
                      <a:endParaRPr lang="en-US" altLang="en-US" sz="500" dirty="0"/>
                    </a:p>
                    <a:p>
                      <a:pPr marL="852170" algn="l" rtl="0" eaLnBrk="0">
                        <a:lnSpc>
                          <a:spcPct val="98000"/>
                        </a:lnSpc>
                        <a:spcBef>
                          <a:spcPts val="5"/>
                        </a:spcBef>
                      </a:pPr>
                      <a:r>
                        <a:rPr sz="2000" b="1" kern="0" spc="-10" dirty="0">
                          <a:solidFill>
                            <a:srgbClr val="FFFFFF">
                              <a:alpha val="100000"/>
                            </a:srgbClr>
                          </a:solidFill>
                          <a:latin typeface="Microsoft YaHei" panose="020B0503020204020204" charset="-122"/>
                          <a:ea typeface="Microsoft YaHei" panose="020B0503020204020204" charset="-122"/>
                          <a:cs typeface="Microsoft YaHei" panose="020B0503020204020204" charset="-122"/>
                        </a:rPr>
                        <a:t>4、木星数字孪生平台</a:t>
                      </a:r>
                      <a:endParaRPr lang="en-US" altLang="en-US" sz="2000" dirty="0"/>
                    </a:p>
                  </a:txBody>
                  <a:tcPr marL="0" marR="0" marT="0" marB="0" vert="horz">
                    <a:lnL w="12700" cap="flat" cmpd="sng" algn="ctr">
                      <a:solidFill>
                        <a:srgbClr val="00B0F0"/>
                      </a:solidFill>
                      <a:prstDash val="dash"/>
                      <a:round/>
                      <a:headEnd type="none" w="med" len="med"/>
                      <a:tailEnd type="none" w="med" len="med"/>
                    </a:lnL>
                    <a:lnR w="12700" cap="flat" cmpd="sng" algn="ctr">
                      <a:solidFill>
                        <a:srgbClr val="00B0F0"/>
                      </a:solidFill>
                      <a:prstDash val="dash"/>
                      <a:round/>
                      <a:headEnd type="none" w="med" len="med"/>
                      <a:tailEnd type="none" w="med" len="med"/>
                    </a:lnR>
                    <a:lnT w="3175" cap="flat" cmpd="sng" algn="ctr">
                      <a:solidFill>
                        <a:srgbClr val="00B0F0"/>
                      </a:solidFill>
                      <a:prstDash val="dash"/>
                      <a:round/>
                      <a:headEnd type="none" w="med" len="med"/>
                      <a:tailEnd type="none" w="med" len="med"/>
                    </a:lnT>
                    <a:lnB w="12700" cap="flat" cmpd="sng" algn="ctr">
                      <a:solidFill>
                        <a:srgbClr val="00B0F0"/>
                      </a:solidFill>
                      <a:prstDash val="dash"/>
                      <a:round/>
                      <a:headEnd type="none" w="med" len="med"/>
                      <a:tailEnd type="none" w="med" len="med"/>
                    </a:lnB>
                  </a:tcPr>
                </a:tc>
              </a:tr>
            </a:tbl>
          </a:graphicData>
        </a:graphic>
      </p:graphicFrame>
      <p:pic>
        <p:nvPicPr>
          <p:cNvPr id="56" name="picture 56"/>
          <p:cNvPicPr>
            <a:picLocks noChangeAspect="1"/>
          </p:cNvPicPr>
          <p:nvPr/>
        </p:nvPicPr>
        <p:blipFill>
          <a:blip r:embed="rId2"/>
          <a:stretch>
            <a:fillRect/>
          </a:stretch>
        </p:blipFill>
        <p:spPr>
          <a:xfrm rot="21600000">
            <a:off x="4847335" y="1785239"/>
            <a:ext cx="7239889" cy="3735958"/>
          </a:xfrm>
          <a:prstGeom prst="rect">
            <a:avLst/>
          </a:prstGeom>
        </p:spPr>
      </p:pic>
      <p:sp>
        <p:nvSpPr>
          <p:cNvPr id="58" name="textbox 58"/>
          <p:cNvSpPr/>
          <p:nvPr/>
        </p:nvSpPr>
        <p:spPr>
          <a:xfrm>
            <a:off x="5423922" y="646906"/>
            <a:ext cx="4201159" cy="293370"/>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88000"/>
              </a:lnSpc>
            </a:pPr>
            <a:r>
              <a:rPr sz="2000" b="1" kern="0" spc="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特斯拉Gigafactoy数字化车</a:t>
            </a:r>
            <a:r>
              <a:rPr sz="2000" b="1" kern="0" spc="-10" dirty="0">
                <a:solidFill>
                  <a:srgbClr val="FFC000">
                    <a:alpha val="100000"/>
                  </a:srgbClr>
                </a:solidFill>
                <a:latin typeface="Microsoft YaHei" panose="020B0503020204020204" charset="-122"/>
                <a:ea typeface="Microsoft YaHei" panose="020B0503020204020204" charset="-122"/>
                <a:cs typeface="Microsoft YaHei" panose="020B0503020204020204" charset="-122"/>
              </a:rPr>
              <a:t>间生产线</a:t>
            </a:r>
            <a:endParaRPr lang="en-US" altLang="en-US" sz="2000"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20905</Words>
  <Application>WPS 演示</Application>
  <PresentationFormat/>
  <Paragraphs>2745</Paragraphs>
  <Slides>89</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89</vt:i4>
      </vt:variant>
    </vt:vector>
  </HeadingPairs>
  <TitlesOfParts>
    <vt:vector size="107" baseType="lpstr">
      <vt:lpstr>Arial</vt:lpstr>
      <vt:lpstr>宋体</vt:lpstr>
      <vt:lpstr>Wingdings</vt:lpstr>
      <vt:lpstr>Microsoft YaHei</vt:lpstr>
      <vt:lpstr>Arial</vt:lpstr>
      <vt:lpstr>微软雅黑</vt:lpstr>
      <vt:lpstr>宋体</vt:lpstr>
      <vt:lpstr>Arial Unicode MS</vt:lpstr>
      <vt:lpstr>Calibri</vt:lpstr>
      <vt:lpstr>Helvetica Neue</vt:lpstr>
      <vt:lpstr>汉仪书宋二KW</vt:lpstr>
      <vt:lpstr>Wingdings</vt:lpstr>
      <vt:lpstr>Calibri</vt:lpstr>
      <vt:lpstr>宋体</vt:lpstr>
      <vt:lpstr>Wingdings</vt:lpstr>
      <vt:lpstr>华文细黑</vt:lpstr>
      <vt:lpstr>黑体-简</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thinkpad</dc:creator>
  <cp:lastModifiedBy>朱显杰</cp:lastModifiedBy>
  <cp:revision>2</cp:revision>
  <dcterms:created xsi:type="dcterms:W3CDTF">2024-03-12T05:00:00Z</dcterms:created>
  <dcterms:modified xsi:type="dcterms:W3CDTF">2024-03-12T05:00:00Z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O">
    <vt:lpwstr>wqlLaW5nc29mdCBQREYgdG8gV1BTIDkw</vt:lpwstr>
  </property>
  <property fmtid="{D5CDD505-2E9C-101B-9397-08002B2CF9AE}" pid="3" name="Created">
    <vt:filetime>2023-12-16T02:13:49Z</vt:filetime>
  </property>
  <property fmtid="{D5CDD505-2E9C-101B-9397-08002B2CF9AE}" pid="4" name="ICV">
    <vt:lpwstr>357CC5AE864FB157CE467C65E1EBCF51_42</vt:lpwstr>
  </property>
  <property fmtid="{D5CDD505-2E9C-101B-9397-08002B2CF9AE}" pid="5" name="KSOProductBuildVer">
    <vt:lpwstr>2052-6.4.0.8550</vt:lpwstr>
  </property>
</Properties>
</file>